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8"/>
  </p:notesMasterIdLst>
  <p:handoutMasterIdLst>
    <p:handoutMasterId r:id="rId79"/>
  </p:handoutMasterIdLst>
  <p:sldIdLst>
    <p:sldId id="256" r:id="rId2"/>
    <p:sldId id="442" r:id="rId3"/>
    <p:sldId id="449" r:id="rId4"/>
    <p:sldId id="450" r:id="rId5"/>
    <p:sldId id="451" r:id="rId6"/>
    <p:sldId id="452" r:id="rId7"/>
    <p:sldId id="453" r:id="rId8"/>
    <p:sldId id="454" r:id="rId9"/>
    <p:sldId id="457" r:id="rId10"/>
    <p:sldId id="458" r:id="rId11"/>
    <p:sldId id="374" r:id="rId12"/>
    <p:sldId id="375" r:id="rId13"/>
    <p:sldId id="376" r:id="rId14"/>
    <p:sldId id="377" r:id="rId15"/>
    <p:sldId id="441" r:id="rId16"/>
    <p:sldId id="443" r:id="rId17"/>
    <p:sldId id="380" r:id="rId18"/>
    <p:sldId id="444" r:id="rId19"/>
    <p:sldId id="445" r:id="rId20"/>
    <p:sldId id="446" r:id="rId21"/>
    <p:sldId id="465" r:id="rId22"/>
    <p:sldId id="459" r:id="rId23"/>
    <p:sldId id="460" r:id="rId24"/>
    <p:sldId id="388" r:id="rId25"/>
    <p:sldId id="389" r:id="rId26"/>
    <p:sldId id="390" r:id="rId27"/>
    <p:sldId id="391" r:id="rId28"/>
    <p:sldId id="461" r:id="rId29"/>
    <p:sldId id="393" r:id="rId30"/>
    <p:sldId id="394" r:id="rId31"/>
    <p:sldId id="466" r:id="rId32"/>
    <p:sldId id="462" r:id="rId33"/>
    <p:sldId id="397" r:id="rId34"/>
    <p:sldId id="398" r:id="rId35"/>
    <p:sldId id="399" r:id="rId36"/>
    <p:sldId id="463" r:id="rId37"/>
    <p:sldId id="400" r:id="rId38"/>
    <p:sldId id="401" r:id="rId39"/>
    <p:sldId id="403" r:id="rId40"/>
    <p:sldId id="404" r:id="rId41"/>
    <p:sldId id="409" r:id="rId42"/>
    <p:sldId id="410" r:id="rId43"/>
    <p:sldId id="411" r:id="rId44"/>
    <p:sldId id="469" r:id="rId45"/>
    <p:sldId id="470" r:id="rId46"/>
    <p:sldId id="412" r:id="rId47"/>
    <p:sldId id="413" r:id="rId48"/>
    <p:sldId id="414" r:id="rId49"/>
    <p:sldId id="415" r:id="rId50"/>
    <p:sldId id="416" r:id="rId51"/>
    <p:sldId id="417" r:id="rId52"/>
    <p:sldId id="468" r:id="rId53"/>
    <p:sldId id="473" r:id="rId54"/>
    <p:sldId id="418" r:id="rId55"/>
    <p:sldId id="419" r:id="rId56"/>
    <p:sldId id="420" r:id="rId57"/>
    <p:sldId id="421" r:id="rId58"/>
    <p:sldId id="422" r:id="rId59"/>
    <p:sldId id="467" r:id="rId60"/>
    <p:sldId id="424" r:id="rId61"/>
    <p:sldId id="425" r:id="rId62"/>
    <p:sldId id="426" r:id="rId63"/>
    <p:sldId id="427" r:id="rId64"/>
    <p:sldId id="428" r:id="rId65"/>
    <p:sldId id="429" r:id="rId66"/>
    <p:sldId id="430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0.wmf"/><Relationship Id="rId7" Type="http://schemas.openxmlformats.org/officeDocument/2006/relationships/image" Target="../media/image55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53.wmf"/><Relationship Id="rId4" Type="http://schemas.openxmlformats.org/officeDocument/2006/relationships/image" Target="../media/image61.wmf"/><Relationship Id="rId9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9.wmf"/><Relationship Id="rId5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6.wmf"/><Relationship Id="rId7" Type="http://schemas.openxmlformats.org/officeDocument/2006/relationships/image" Target="../media/image5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8.wmf"/><Relationship Id="rId11" Type="http://schemas.openxmlformats.org/officeDocument/2006/relationships/image" Target="../media/image57.wmf"/><Relationship Id="rId5" Type="http://schemas.openxmlformats.org/officeDocument/2006/relationships/image" Target="../media/image53.wmf"/><Relationship Id="rId10" Type="http://schemas.openxmlformats.org/officeDocument/2006/relationships/image" Target="../media/image81.wmf"/><Relationship Id="rId4" Type="http://schemas.openxmlformats.org/officeDocument/2006/relationships/image" Target="../media/image77.wmf"/><Relationship Id="rId9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4.wmf"/><Relationship Id="rId7" Type="http://schemas.openxmlformats.org/officeDocument/2006/relationships/image" Target="../media/image57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5.wmf"/><Relationship Id="rId5" Type="http://schemas.openxmlformats.org/officeDocument/2006/relationships/image" Target="../media/image53.wmf"/><Relationship Id="rId4" Type="http://schemas.openxmlformats.org/officeDocument/2006/relationships/image" Target="../media/image55.wmf"/><Relationship Id="rId9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0.wmf"/><Relationship Id="rId4" Type="http://schemas.openxmlformats.org/officeDocument/2006/relationships/image" Target="../media/image1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20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5.wmf"/><Relationship Id="rId4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1.wmf"/><Relationship Id="rId1" Type="http://schemas.openxmlformats.org/officeDocument/2006/relationships/image" Target="../media/image146.wmf"/><Relationship Id="rId6" Type="http://schemas.openxmlformats.org/officeDocument/2006/relationships/image" Target="../media/image147.wmf"/><Relationship Id="rId5" Type="http://schemas.openxmlformats.org/officeDocument/2006/relationships/image" Target="../media/image145.wmf"/><Relationship Id="rId4" Type="http://schemas.openxmlformats.org/officeDocument/2006/relationships/image" Target="../media/image11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7.wmf"/><Relationship Id="rId1" Type="http://schemas.openxmlformats.org/officeDocument/2006/relationships/image" Target="../media/image148.wmf"/><Relationship Id="rId4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0.wmf"/><Relationship Id="rId1" Type="http://schemas.openxmlformats.org/officeDocument/2006/relationships/image" Target="../media/image153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26.4.2016.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26.4.2016.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26.4.2016.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8.jpe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jp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jp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7.jp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4.wmf"/><Relationship Id="rId22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2.wmf"/><Relationship Id="rId22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4.wmf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jpe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69.wmf"/><Relationship Id="rId10" Type="http://schemas.openxmlformats.org/officeDocument/2006/relationships/image" Target="../media/image55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72.jp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9.wmf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3.jpeg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8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7.bin"/><Relationship Id="rId18" Type="http://schemas.openxmlformats.org/officeDocument/2006/relationships/oleObject" Target="../embeddings/oleObject90.bin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image" Target="../media/image73.jpeg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5.wmf"/><Relationship Id="rId22" Type="http://schemas.openxmlformats.org/officeDocument/2006/relationships/image" Target="../media/image8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3.wmf"/><Relationship Id="rId9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7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9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1.jpeg"/><Relationship Id="rId4" Type="http://schemas.openxmlformats.org/officeDocument/2006/relationships/image" Target="../media/image10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7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1.jpeg"/><Relationship Id="rId4" Type="http://schemas.openxmlformats.org/officeDocument/2006/relationships/image" Target="../media/image11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2.wmf"/><Relationship Id="rId11" Type="http://schemas.openxmlformats.org/officeDocument/2006/relationships/image" Target="../media/image111.jpeg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14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10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23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30.wmf"/><Relationship Id="rId3" Type="http://schemas.openxmlformats.org/officeDocument/2006/relationships/image" Target="../media/image131.jpg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33.jpg"/><Relationship Id="rId4" Type="http://schemas.openxmlformats.org/officeDocument/2006/relationships/image" Target="../media/image13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7" Type="http://schemas.openxmlformats.org/officeDocument/2006/relationships/image" Target="../media/image1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3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4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19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1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4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50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4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53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4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6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oleObject" Target="../embeddings/oleObject151.bin"/><Relationship Id="rId10" Type="http://schemas.openxmlformats.org/officeDocument/2006/relationships/oleObject" Target="../embeddings/oleObject153.bin"/><Relationship Id="rId4" Type="http://schemas.openxmlformats.org/officeDocument/2006/relationships/image" Target="../media/image153.wmf"/><Relationship Id="rId9" Type="http://schemas.openxmlformats.org/officeDocument/2006/relationships/image" Target="../media/image15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6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6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70.jpeg"/><Relationship Id="rId4" Type="http://schemas.openxmlformats.org/officeDocument/2006/relationships/image" Target="../media/image16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10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4114800" y="3200400"/>
          <a:ext cx="19383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2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19383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21955"/>
              </p:ext>
            </p:extLst>
          </p:nvPr>
        </p:nvGraphicFramePr>
        <p:xfrm>
          <a:off x="4114800" y="533400"/>
          <a:ext cx="3800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3" name="Equation" r:id="rId5" imgW="1892160" imgH="457200" progId="Equation.DSMT4">
                  <p:embed/>
                </p:oleObj>
              </mc:Choice>
              <mc:Fallback>
                <p:oleObj name="Equation" r:id="rId5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3400"/>
                        <a:ext cx="380047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7435850" y="1905000"/>
          <a:ext cx="1098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4" name="Equation" r:id="rId7" imgW="545760" imgH="393480" progId="Equation.3">
                  <p:embed/>
                </p:oleObj>
              </mc:Choice>
              <mc:Fallback>
                <p:oleObj name="Equation" r:id="rId7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1905000"/>
                        <a:ext cx="1098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14800" y="1752600"/>
            <a:ext cx="205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Slučaj “klackalice”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5835650" y="2209800"/>
          <a:ext cx="1454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5" name="Equation" r:id="rId9" imgW="723600" imgH="241200" progId="Equation.3">
                  <p:embed/>
                </p:oleObj>
              </mc:Choice>
              <mc:Fallback>
                <p:oleObj name="Equation" r:id="rId9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2209800"/>
                        <a:ext cx="14541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4114800" y="4267200"/>
          <a:ext cx="2168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6" name="Equation" r:id="rId11" imgW="1079280" imgH="342720" progId="Equation.3">
                  <p:embed/>
                </p:oleObj>
              </mc:Choice>
              <mc:Fallback>
                <p:oleObj name="Equation" r:id="rId11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2168525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6604000" y="4267200"/>
          <a:ext cx="1198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7" name="Equation" r:id="rId13" imgW="596880" imgH="393480" progId="Equation.3">
                  <p:embed/>
                </p:oleObj>
              </mc:Choice>
              <mc:Fallback>
                <p:oleObj name="Equation" r:id="rId1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267200"/>
                        <a:ext cx="11985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Slika_1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" y="533400"/>
            <a:ext cx="2929890" cy="4444365"/>
          </a:xfrm>
          <a:prstGeom prst="rect">
            <a:avLst/>
          </a:prstGeom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743200" y="5569803"/>
            <a:ext cx="571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Pomeranje od svih </a:t>
            </a:r>
            <a:r>
              <a:rPr lang="sr-Latn-R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opterećenja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koja deluju na gredu G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CG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4400" y="4114800"/>
            <a:ext cx="762000" cy="99060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36" idx="2"/>
            <a:endCxn id="31" idx="0"/>
          </p:cNvCxnSpPr>
          <p:nvPr/>
        </p:nvCxnSpPr>
        <p:spPr>
          <a:xfrm rot="16200000" flipH="1">
            <a:off x="5120849" y="5089951"/>
            <a:ext cx="464403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S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AVIJANJE</a:t>
            </a:r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– S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TATIČKI NEODREĐENI</a:t>
            </a:r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PROBLEMI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11040"/>
          </a:xfrm>
        </p:spPr>
        <p:txBody>
          <a:bodyPr>
            <a:normAutofit/>
          </a:bodyPr>
          <a:lstStyle/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Sve što smo do sada u vezi sa savijanjem izučavali odnosilo se na statički određene probleme.</a:t>
            </a:r>
          </a:p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Ovoga puta prelazimo na </a:t>
            </a:r>
            <a:r>
              <a:rPr lang="x-none" sz="3200" b="1" dirty="0" smtClean="0">
                <a:latin typeface="Times New Roman" pitchFamily="18" charset="0"/>
                <a:cs typeface="Times New Roman" pitchFamily="18" charset="0"/>
              </a:rPr>
              <a:t>statički neodređene probleme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grednih nosača izloženih čistom savijanju ili savijanju silama.</a:t>
            </a:r>
          </a:p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Sva opterećenja će i dalje pripadati jenoj ravni.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okviru ovog izlaganja srešćemo se sa grednim nosačima: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Sa jednim rasponom i dopuštenim podužnim pomeranjem,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Sa jednim rasponom i sprečenim podužnim pomeranjem i sa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Neprekidnim nosačima sa više raspona.</a:t>
            </a:r>
          </a:p>
          <a:p>
            <a:pPr algn="just"/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x-none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 sa jednim rasponom i dopuštenim podužnim pomeranjem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66871"/>
            <a:ext cx="335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Primer grednog nosača sa dopuštenim podužnim pomeranjem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90871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neodređeni problem može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rešiti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uklanjanjem suvišnih oslonaca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200400"/>
            <a:ext cx="330846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Ovde je uklonjen oslonac B i za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suvišnu nepoznatu veličinu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uzeta reakcija </a:t>
            </a: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33505"/>
              </p:ext>
            </p:extLst>
          </p:nvPr>
        </p:nvGraphicFramePr>
        <p:xfrm>
          <a:off x="7924800" y="4554160"/>
          <a:ext cx="92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1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54160"/>
                        <a:ext cx="9207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195"/>
            <a:ext cx="3352800" cy="969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08969"/>
            <a:ext cx="3308466" cy="93102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28160" y="22860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7450" y="6858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Suvišnu nepoznatu veličinu 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67149"/>
              </p:ext>
            </p:extLst>
          </p:nvPr>
        </p:nvGraphicFramePr>
        <p:xfrm>
          <a:off x="6978650" y="1295400"/>
          <a:ext cx="92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8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1295400"/>
                        <a:ext cx="9207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7450" y="2140803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bismo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 uslova pomeranja kraja konzole  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84629"/>
              </p:ext>
            </p:extLst>
          </p:nvPr>
        </p:nvGraphicFramePr>
        <p:xfrm>
          <a:off x="7054850" y="3048000"/>
          <a:ext cx="86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9" name="Equation" r:id="rId5" imgW="431640" imgH="215640" progId="Equation.3">
                  <p:embed/>
                </p:oleObj>
              </mc:Choice>
              <mc:Fallback>
                <p:oleObj name="Equation" r:id="rId5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3048000"/>
                        <a:ext cx="869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5771"/>
            <a:ext cx="3308466" cy="9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352800" cy="969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690788"/>
            <a:ext cx="3616036" cy="96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3352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Umetanje zgloba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drugi način rešavanja neodređenosti ovog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grednog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nosača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9906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572000" y="2159000"/>
            <a:ext cx="4038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mestu ukleštenja umetnut je zglob, a za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suvišnu nepoznatu veličinu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uzet reaktivni moment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74290"/>
              </p:ext>
            </p:extLst>
          </p:nvPr>
        </p:nvGraphicFramePr>
        <p:xfrm>
          <a:off x="7543800" y="3454400"/>
          <a:ext cx="1049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6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454400"/>
                        <a:ext cx="1049338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4096603"/>
            <a:ext cx="40576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se određuje iz uslova da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nagib na mestu ukleštenja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 nuli (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81615"/>
              </p:ext>
            </p:extLst>
          </p:nvPr>
        </p:nvGraphicFramePr>
        <p:xfrm>
          <a:off x="7715250" y="5410200"/>
          <a:ext cx="895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7" name="Equation" r:id="rId7" imgW="444240" imgH="215640" progId="Equation.3">
                  <p:embed/>
                </p:oleObj>
              </mc:Choice>
              <mc:Fallback>
                <p:oleObj name="Equation" r:id="rId7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5410200"/>
                        <a:ext cx="8953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2"/>
            <a:endCxn id="8" idx="1"/>
          </p:cNvCxnSpPr>
          <p:nvPr/>
        </p:nvCxnSpPr>
        <p:spPr>
          <a:xfrm rot="16200000" flipH="1">
            <a:off x="6912065" y="3038564"/>
            <a:ext cx="310971" cy="9525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2"/>
            <a:endCxn id="10" idx="1"/>
          </p:cNvCxnSpPr>
          <p:nvPr/>
        </p:nvCxnSpPr>
        <p:spPr>
          <a:xfrm rot="16200000" flipH="1">
            <a:off x="6993453" y="4904303"/>
            <a:ext cx="329168" cy="11144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352800" cy="9692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91000" y="9906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350030" cy="1088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33528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Zglob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 može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umetnuti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bilo koje mesto i tako se na mnogo načina ovaj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neodređen nosač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može pretvoriti 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2070080"/>
            <a:ext cx="426443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ovoj slici, za ovako umetnuti zglob,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suvišna nepoznata je moment 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koji kod statički neodređenog nosača stvarno postoji i koji bi se odredio iz uslova da da na mestu umetnutog zgloba imamo nagibe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67611"/>
              </p:ext>
            </p:extLst>
          </p:nvPr>
        </p:nvGraphicFramePr>
        <p:xfrm>
          <a:off x="6770688" y="4876800"/>
          <a:ext cx="1662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86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4876800"/>
                        <a:ext cx="16621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72808"/>
              </p:ext>
            </p:extLst>
          </p:nvPr>
        </p:nvGraphicFramePr>
        <p:xfrm>
          <a:off x="6757988" y="5486400"/>
          <a:ext cx="1174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87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486400"/>
                        <a:ext cx="11747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7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000" cy="1020762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 sa jednim rasponom i sprečenim podužnim pomeranjem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928" y="3066871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Prvi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8153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Ovakav gredni nosač, realno je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1x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statički neodređen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međutim, zbog toga što su podužne komponente reakcija zanemarivo male u odnosu na poprečne, nosač se bez njih pretvara u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statički 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8" y="1600200"/>
            <a:ext cx="4031672" cy="1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4168"/>
            <a:ext cx="4031672" cy="147135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48200" y="1043248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34" y="762000"/>
            <a:ext cx="3466408" cy="1546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568476"/>
            <a:ext cx="3429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Zanemarivanjem horizontalnih komponenti reakcija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sr-Latn-CS" sz="2400" b="1" dirty="0" err="1" smtClean="0">
                <a:latin typeface="Times New Roman" pitchFamily="18" charset="0"/>
                <a:cs typeface="Times New Roman" pitchFamily="18" charset="0"/>
              </a:rPr>
              <a:t>satički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neodređenog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problema, prelazi se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statički određen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problem.</a:t>
            </a:r>
          </a:p>
        </p:txBody>
      </p:sp>
    </p:spTree>
    <p:extLst>
      <p:ext uri="{BB962C8B-B14F-4D97-AF65-F5344CB8AC3E}">
        <p14:creationId xmlns:p14="http://schemas.microsoft.com/office/powerpoint/2010/main" val="36607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1672" cy="157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Drugi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5661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181600" y="457200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podužne komponente reakcija ne smemo zanemariti.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5839"/>
            <a:ext cx="4239490" cy="1654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524071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Suvišna nepoznata veličina je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58515"/>
              </p:ext>
            </p:extLst>
          </p:nvPr>
        </p:nvGraphicFramePr>
        <p:xfrm>
          <a:off x="7766050" y="4102100"/>
          <a:ext cx="996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6" name="Equation" r:id="rId5" imgW="495000" imgH="228600" progId="Equation.3">
                  <p:embed/>
                </p:oleObj>
              </mc:Choice>
              <mc:Fallback>
                <p:oleObj name="Equation" r:id="rId5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102100"/>
                        <a:ext cx="9969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9200" y="4743271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mo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odrediti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uslova da 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podužno pomeranja oslonca B 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7505"/>
              </p:ext>
            </p:extLst>
          </p:nvPr>
        </p:nvGraphicFramePr>
        <p:xfrm>
          <a:off x="7772400" y="5733871"/>
          <a:ext cx="947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7" name="Equation" r:id="rId7" imgW="469800" imgH="228600" progId="Equation.3">
                  <p:embed/>
                </p:oleObj>
              </mc:Choice>
              <mc:Fallback>
                <p:oleObj name="Equation" r:id="rId7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733871"/>
                        <a:ext cx="94773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GREDE SA GERBEROVIM ZGLOBOVIMA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Sa aspekta STATIKE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vrednost momenata savijanja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3200" dirty="0" err="1">
                <a:latin typeface="Times New Roman" pitchFamily="18" charset="0"/>
                <a:cs typeface="Times New Roman" pitchFamily="18" charset="0"/>
              </a:rPr>
              <a:t>Gerberovim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zglobovima   neprekidnih </a:t>
            </a:r>
            <a:r>
              <a:rPr lang="sr-Latn-CS" sz="3200" dirty="0" err="1">
                <a:latin typeface="Times New Roman" pitchFamily="18" charset="0"/>
                <a:cs typeface="Times New Roman" pitchFamily="18" charset="0"/>
              </a:rPr>
              <a:t>grednih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nosača,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jednaka je nuli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Sa aspekata OTPORNOSTI MATERIJALA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zglobna veza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se ponaša kao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elastični oslonac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8860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1672" cy="128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Treći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pomera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57200"/>
            <a:ext cx="2586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Gredni nosač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statički neodređen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3375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4" y="4038600"/>
            <a:ext cx="3433156" cy="1471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2250" y="23622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85603"/>
              </p:ext>
            </p:extLst>
          </p:nvPr>
        </p:nvGraphicFramePr>
        <p:xfrm>
          <a:off x="7334250" y="2959100"/>
          <a:ext cx="819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8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2959100"/>
                        <a:ext cx="8191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02250" y="3817203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 kraja konzole  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77606"/>
              </p:ext>
            </p:extLst>
          </p:nvPr>
        </p:nvGraphicFramePr>
        <p:xfrm>
          <a:off x="7315200" y="4800600"/>
          <a:ext cx="819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9" name="Equation" r:id="rId7" imgW="406080" imgH="457200" progId="Equation.DSMT4">
                  <p:embed/>
                </p:oleObj>
              </mc:Choice>
              <mc:Fallback>
                <p:oleObj name="Equation" r:id="rId7" imgW="406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8191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2" idx="3"/>
            <a:endCxn id="11" idx="3"/>
          </p:cNvCxnSpPr>
          <p:nvPr/>
        </p:nvCxnSpPr>
        <p:spPr>
          <a:xfrm flipV="1">
            <a:off x="7893050" y="3187700"/>
            <a:ext cx="260350" cy="1229668"/>
          </a:xfrm>
          <a:prstGeom prst="bentConnector3">
            <a:avLst>
              <a:gd name="adj1" fmla="val 1878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5862935"/>
            <a:ext cx="676542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Horizontalne reakcije su zanemarene.  </a:t>
            </a:r>
          </a:p>
        </p:txBody>
      </p:sp>
    </p:spTree>
    <p:extLst>
      <p:ext uri="{BB962C8B-B14F-4D97-AF65-F5344CB8AC3E}">
        <p14:creationId xmlns:p14="http://schemas.microsoft.com/office/powerpoint/2010/main" val="11493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1672" cy="12884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2198716" y="19659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2590800"/>
            <a:ext cx="3965170" cy="955964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72413"/>
              </p:ext>
            </p:extLst>
          </p:nvPr>
        </p:nvGraphicFramePr>
        <p:xfrm>
          <a:off x="4800600" y="2662986"/>
          <a:ext cx="112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2" name="Equation" r:id="rId5" imgW="558720" imgH="457200" progId="Equation.3">
                  <p:embed/>
                </p:oleObj>
              </mc:Choice>
              <mc:Fallback>
                <p:oleObj name="Equation" r:id="rId5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2986"/>
                        <a:ext cx="112553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3962400"/>
            <a:ext cx="2590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29819"/>
              </p:ext>
            </p:extLst>
          </p:nvPr>
        </p:nvGraphicFramePr>
        <p:xfrm>
          <a:off x="7081837" y="4220865"/>
          <a:ext cx="76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3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7" y="4220865"/>
                        <a:ext cx="766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3178" y="5334000"/>
            <a:ext cx="676542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Horizontalne reakcije su zanemarene.  </a:t>
            </a:r>
          </a:p>
        </p:txBody>
      </p:sp>
    </p:spTree>
    <p:extLst>
      <p:ext uri="{BB962C8B-B14F-4D97-AF65-F5344CB8AC3E}">
        <p14:creationId xmlns:p14="http://schemas.microsoft.com/office/powerpoint/2010/main" val="3387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031672" cy="1396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4235334"/>
            <a:ext cx="4355870" cy="147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762" y="2133600"/>
            <a:ext cx="402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Četvrti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5661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105400" y="762000"/>
            <a:ext cx="2586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Gredni nosač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statički neodređen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2250" y="27432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40477"/>
              </p:ext>
            </p:extLst>
          </p:nvPr>
        </p:nvGraphicFramePr>
        <p:xfrm>
          <a:off x="7104063" y="3340100"/>
          <a:ext cx="1279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8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3340100"/>
                        <a:ext cx="1279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02250" y="4198203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 kraja konzole 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76817"/>
              </p:ext>
            </p:extLst>
          </p:nvPr>
        </p:nvGraphicFramePr>
        <p:xfrm>
          <a:off x="7510463" y="5105400"/>
          <a:ext cx="844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9" name="Equation" r:id="rId7" imgW="419040" imgH="685800" progId="Equation.3">
                  <p:embed/>
                </p:oleObj>
              </mc:Choice>
              <mc:Fallback>
                <p:oleObj name="Equation" r:id="rId7" imgW="4190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5105400"/>
                        <a:ext cx="84455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0" idx="3"/>
            <a:endCxn id="11" idx="3"/>
          </p:cNvCxnSpPr>
          <p:nvPr/>
        </p:nvCxnSpPr>
        <p:spPr>
          <a:xfrm flipH="1">
            <a:off x="7893050" y="3568700"/>
            <a:ext cx="490538" cy="1229668"/>
          </a:xfrm>
          <a:prstGeom prst="bentConnector3">
            <a:avLst>
              <a:gd name="adj1" fmla="val -466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 nosač uklešten na oba kraja i  opterećen koncentrisanom silom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295400"/>
            <a:ext cx="4011168" cy="218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9876"/>
            <a:ext cx="4106488" cy="26933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306782" y="385572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800600" y="1836003"/>
            <a:ext cx="3810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problem ćemo rešiti tako što ćemo ukloniti ukleštenje i zameniti ih sa momentima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64039"/>
              </p:ext>
            </p:extLst>
          </p:nvPr>
        </p:nvGraphicFramePr>
        <p:xfrm>
          <a:off x="7561262" y="3124200"/>
          <a:ext cx="112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8" name="Equation" r:id="rId5" imgW="558720" imgH="457200" progId="Equation.3">
                  <p:embed/>
                </p:oleObj>
              </mc:Choice>
              <mc:Fallback>
                <p:oleObj name="Equation" r:id="rId5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2" y="3124200"/>
                        <a:ext cx="112553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97450" y="5253335"/>
            <a:ext cx="3124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 su: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39445"/>
              </p:ext>
            </p:extLst>
          </p:nvPr>
        </p:nvGraphicFramePr>
        <p:xfrm>
          <a:off x="7918450" y="5511800"/>
          <a:ext cx="76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9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0" y="5511800"/>
                        <a:ext cx="766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99420"/>
              </p:ext>
            </p:extLst>
          </p:nvPr>
        </p:nvGraphicFramePr>
        <p:xfrm>
          <a:off x="2765425" y="3492500"/>
          <a:ext cx="38369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8" name="Equation" r:id="rId3" imgW="1904760" imgH="253800" progId="Equation.DSMT4">
                  <p:embed/>
                </p:oleObj>
              </mc:Choice>
              <mc:Fallback>
                <p:oleObj name="Equation" r:id="rId3" imgW="1904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492500"/>
                        <a:ext cx="38369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54743"/>
              </p:ext>
            </p:extLst>
          </p:nvPr>
        </p:nvGraphicFramePr>
        <p:xfrm>
          <a:off x="6078538" y="469900"/>
          <a:ext cx="2763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9" name="Equation" r:id="rId5" imgW="1371600" imgH="444240" progId="Equation.DSMT4">
                  <p:embed/>
                </p:oleObj>
              </mc:Choice>
              <mc:Fallback>
                <p:oleObj name="Equation" r:id="rId5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469900"/>
                        <a:ext cx="2763837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3735"/>
              </p:ext>
            </p:extLst>
          </p:nvPr>
        </p:nvGraphicFramePr>
        <p:xfrm>
          <a:off x="6084888" y="1447800"/>
          <a:ext cx="1763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0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47800"/>
                        <a:ext cx="17637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33436"/>
              </p:ext>
            </p:extLst>
          </p:nvPr>
        </p:nvGraphicFramePr>
        <p:xfrm>
          <a:off x="6096000" y="2413000"/>
          <a:ext cx="18176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1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13000"/>
                        <a:ext cx="1817687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68964"/>
              </p:ext>
            </p:extLst>
          </p:nvPr>
        </p:nvGraphicFramePr>
        <p:xfrm>
          <a:off x="5211763" y="49530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2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49530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3739"/>
              </p:ext>
            </p:extLst>
          </p:nvPr>
        </p:nvGraphicFramePr>
        <p:xfrm>
          <a:off x="914400" y="4648200"/>
          <a:ext cx="4221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3" name="Equation" r:id="rId13" imgW="2095200" imgH="457200" progId="Equation.3">
                  <p:embed/>
                </p:oleObj>
              </mc:Choice>
              <mc:Fallback>
                <p:oleObj name="Equation" r:id="rId13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42211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506"/>
              </p:ext>
            </p:extLst>
          </p:nvPr>
        </p:nvGraphicFramePr>
        <p:xfrm>
          <a:off x="2992437" y="41910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4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7" y="41910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36243"/>
              </p:ext>
            </p:extLst>
          </p:nvPr>
        </p:nvGraphicFramePr>
        <p:xfrm>
          <a:off x="5646738" y="4648200"/>
          <a:ext cx="3070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5" name="Equation" r:id="rId17" imgW="1523880" imgH="431640" progId="Equation.3">
                  <p:embed/>
                </p:oleObj>
              </mc:Choice>
              <mc:Fallback>
                <p:oleObj name="Equation" r:id="rId17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648200"/>
                        <a:ext cx="30702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724400" y="457200"/>
            <a:ext cx="1274762" cy="2819400"/>
            <a:chOff x="4135438" y="457200"/>
            <a:chExt cx="1274762" cy="2819400"/>
          </a:xfrm>
        </p:grpSpPr>
        <p:sp>
          <p:nvSpPr>
            <p:cNvPr id="17" name="Left Brace 16"/>
            <p:cNvSpPr/>
            <p:nvPr/>
          </p:nvSpPr>
          <p:spPr>
            <a:xfrm>
              <a:off x="4876800" y="457200"/>
              <a:ext cx="533400" cy="2819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7761" name="Object 17"/>
            <p:cNvGraphicFramePr>
              <a:graphicFrameLocks noChangeAspect="1"/>
            </p:cNvGraphicFramePr>
            <p:nvPr/>
          </p:nvGraphicFramePr>
          <p:xfrm>
            <a:off x="4419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6" name="Equation" r:id="rId19" imgW="190440" imgH="152280" progId="Equation.3">
                    <p:embed/>
                  </p:oleObj>
                </mc:Choice>
                <mc:Fallback>
                  <p:oleObj name="Equation" r:id="rId1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526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370077"/>
                </p:ext>
              </p:extLst>
            </p:nvPr>
          </p:nvGraphicFramePr>
          <p:xfrm>
            <a:off x="4135438" y="2865438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7" name="Equation" r:id="rId21" imgW="139680" imgH="203040" progId="Equation.3">
                    <p:embed/>
                  </p:oleObj>
                </mc:Choice>
                <mc:Fallback>
                  <p:oleObj name="Equation" r:id="rId2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38" y="2865438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" name="Zalomljena linija spajanja 6"/>
          <p:cNvCxnSpPr>
            <a:stCxn id="287761" idx="1"/>
            <a:endCxn id="287762" idx="0"/>
          </p:cNvCxnSpPr>
          <p:nvPr/>
        </p:nvCxnSpPr>
        <p:spPr>
          <a:xfrm rot="10800000" flipV="1">
            <a:off x="4866482" y="1905000"/>
            <a:ext cx="142081" cy="9604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74450"/>
              </p:ext>
            </p:extLst>
          </p:nvPr>
        </p:nvGraphicFramePr>
        <p:xfrm>
          <a:off x="923925" y="3949700"/>
          <a:ext cx="3863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2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949700"/>
                        <a:ext cx="38639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22778"/>
              </p:ext>
            </p:extLst>
          </p:nvPr>
        </p:nvGraphicFramePr>
        <p:xfrm>
          <a:off x="5669280" y="1155700"/>
          <a:ext cx="29956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3" name="Equation" r:id="rId5" imgW="1485720" imgH="444240" progId="Equation.DSMT4">
                  <p:embed/>
                </p:oleObj>
              </mc:Choice>
              <mc:Fallback>
                <p:oleObj name="Equation" r:id="rId5" imgW="1485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155700"/>
                        <a:ext cx="2995613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54700"/>
              </p:ext>
            </p:extLst>
          </p:nvPr>
        </p:nvGraphicFramePr>
        <p:xfrm>
          <a:off x="5669280" y="2133600"/>
          <a:ext cx="1993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4" name="Equation" r:id="rId7" imgW="990360" imgH="431640" progId="Equation.DSMT4">
                  <p:embed/>
                </p:oleObj>
              </mc:Choice>
              <mc:Fallback>
                <p:oleObj name="Equation" r:id="rId7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2133600"/>
                        <a:ext cx="19939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795118"/>
              </p:ext>
            </p:extLst>
          </p:nvPr>
        </p:nvGraphicFramePr>
        <p:xfrm>
          <a:off x="5669280" y="3098800"/>
          <a:ext cx="2020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5" name="Equation" r:id="rId9" imgW="1002960" imgH="431640" progId="Equation.DSMT4">
                  <p:embed/>
                </p:oleObj>
              </mc:Choice>
              <mc:Fallback>
                <p:oleObj name="Equation" r:id="rId9" imgW="1002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3098800"/>
                        <a:ext cx="20208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58247"/>
              </p:ext>
            </p:extLst>
          </p:nvPr>
        </p:nvGraphicFramePr>
        <p:xfrm>
          <a:off x="4873625" y="52705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6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52705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77778"/>
              </p:ext>
            </p:extLst>
          </p:nvPr>
        </p:nvGraphicFramePr>
        <p:xfrm>
          <a:off x="868363" y="4978400"/>
          <a:ext cx="3940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7" name="Equation" r:id="rId13" imgW="1955520" imgH="444240" progId="Equation.3">
                  <p:embed/>
                </p:oleObj>
              </mc:Choice>
              <mc:Fallback>
                <p:oleObj name="Equation" r:id="rId13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978400"/>
                        <a:ext cx="39401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010"/>
              </p:ext>
            </p:extLst>
          </p:nvPr>
        </p:nvGraphicFramePr>
        <p:xfrm>
          <a:off x="2740025" y="45085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8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5085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19663"/>
              </p:ext>
            </p:extLst>
          </p:nvPr>
        </p:nvGraphicFramePr>
        <p:xfrm>
          <a:off x="5330825" y="4965700"/>
          <a:ext cx="3095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9" name="Equation" r:id="rId17" imgW="1536480" imgH="431640" progId="Equation.3">
                  <p:embed/>
                </p:oleObj>
              </mc:Choice>
              <mc:Fallback>
                <p:oleObj name="Equation" r:id="rId17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4965700"/>
                        <a:ext cx="3095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0"/>
          <p:cNvGrpSpPr/>
          <p:nvPr/>
        </p:nvGrpSpPr>
        <p:grpSpPr>
          <a:xfrm>
            <a:off x="4287838" y="1143000"/>
            <a:ext cx="1274762" cy="2819400"/>
            <a:chOff x="4135438" y="457200"/>
            <a:chExt cx="1274762" cy="2819400"/>
          </a:xfrm>
        </p:grpSpPr>
        <p:sp>
          <p:nvSpPr>
            <p:cNvPr id="22" name="Left Brace 16"/>
            <p:cNvSpPr/>
            <p:nvPr/>
          </p:nvSpPr>
          <p:spPr>
            <a:xfrm>
              <a:off x="4876800" y="457200"/>
              <a:ext cx="533400" cy="2819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4419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50" name="Equation" r:id="rId19" imgW="190440" imgH="152280" progId="Equation.3">
                    <p:embed/>
                  </p:oleObj>
                </mc:Choice>
                <mc:Fallback>
                  <p:oleObj name="Equation" r:id="rId1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526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344310"/>
                </p:ext>
              </p:extLst>
            </p:nvPr>
          </p:nvGraphicFramePr>
          <p:xfrm>
            <a:off x="4135438" y="2789238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51" name="Equation" r:id="rId21" imgW="139680" imgH="203040" progId="Equation.3">
                    <p:embed/>
                  </p:oleObj>
                </mc:Choice>
                <mc:Fallback>
                  <p:oleObj name="Equation" r:id="rId2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38" y="2789238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  <p:cxnSp>
        <p:nvCxnSpPr>
          <p:cNvPr id="25" name="Zalomljena linija spajanja 24"/>
          <p:cNvCxnSpPr>
            <a:stCxn id="23" idx="1"/>
            <a:endCxn id="24" idx="0"/>
          </p:cNvCxnSpPr>
          <p:nvPr/>
        </p:nvCxnSpPr>
        <p:spPr>
          <a:xfrm rot="10800000" flipV="1">
            <a:off x="4429920" y="2590800"/>
            <a:ext cx="142081" cy="8842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00692"/>
              </p:ext>
            </p:extLst>
          </p:nvPr>
        </p:nvGraphicFramePr>
        <p:xfrm>
          <a:off x="5133975" y="990600"/>
          <a:ext cx="30956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0" name="Equation" r:id="rId3" imgW="1536480" imgH="888840" progId="Equation.3">
                  <p:embed/>
                </p:oleObj>
              </mc:Choice>
              <mc:Fallback>
                <p:oleObj name="Equation" r:id="rId3" imgW="1536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990600"/>
                        <a:ext cx="309562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7702"/>
              </p:ext>
            </p:extLst>
          </p:nvPr>
        </p:nvGraphicFramePr>
        <p:xfrm>
          <a:off x="5146675" y="3302000"/>
          <a:ext cx="18923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1" name="Equation" r:id="rId5" imgW="939600" imgH="939600" progId="Equation.3">
                  <p:embed/>
                </p:oleObj>
              </mc:Choice>
              <mc:Fallback>
                <p:oleObj name="Equation" r:id="rId5" imgW="9396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302000"/>
                        <a:ext cx="1892300" cy="1879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0675"/>
              </p:ext>
            </p:extLst>
          </p:nvPr>
        </p:nvGraphicFramePr>
        <p:xfrm>
          <a:off x="5895975" y="2819400"/>
          <a:ext cx="284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2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284163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4191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Saglasno principu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superpozicije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, za ukupne reakcije u osloncima možemo napisati da iznose: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ka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45187"/>
              </p:ext>
            </p:extLst>
          </p:nvPr>
        </p:nvGraphicFramePr>
        <p:xfrm>
          <a:off x="1828800" y="5003800"/>
          <a:ext cx="3714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0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03800"/>
                        <a:ext cx="37147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a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09722"/>
              </p:ext>
            </p:extLst>
          </p:nvPr>
        </p:nvGraphicFramePr>
        <p:xfrm>
          <a:off x="4784725" y="533400"/>
          <a:ext cx="1844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1" name="Equation" r:id="rId5" imgW="914400" imgH="1218960" progId="Equation.DSMT4">
                  <p:embed/>
                </p:oleObj>
              </mc:Choice>
              <mc:Fallback>
                <p:oleObj name="Equation" r:id="rId5" imgW="9144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33400"/>
                        <a:ext cx="1844675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a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49624"/>
              </p:ext>
            </p:extLst>
          </p:nvPr>
        </p:nvGraphicFramePr>
        <p:xfrm>
          <a:off x="6842125" y="533400"/>
          <a:ext cx="1844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2" name="Equation" r:id="rId7" imgW="914400" imgH="1218960" progId="Equation.DSMT4">
                  <p:embed/>
                </p:oleObj>
              </mc:Choice>
              <mc:Fallback>
                <p:oleObj name="Equation" r:id="rId7" imgW="9144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533400"/>
                        <a:ext cx="1844675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Zalomljena linija spajanja 12"/>
          <p:cNvCxnSpPr>
            <a:stCxn id="7" idx="2"/>
            <a:endCxn id="11" idx="2"/>
          </p:cNvCxnSpPr>
          <p:nvPr/>
        </p:nvCxnSpPr>
        <p:spPr>
          <a:xfrm rot="16200000" flipH="1">
            <a:off x="6735762" y="1943100"/>
            <a:ext cx="12700" cy="20574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a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46169"/>
              </p:ext>
            </p:extLst>
          </p:nvPr>
        </p:nvGraphicFramePr>
        <p:xfrm>
          <a:off x="5105400" y="4541837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3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41837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a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56225"/>
              </p:ext>
            </p:extLst>
          </p:nvPr>
        </p:nvGraphicFramePr>
        <p:xfrm>
          <a:off x="6650038" y="3276600"/>
          <a:ext cx="2841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4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3276600"/>
                        <a:ext cx="284162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a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18419"/>
              </p:ext>
            </p:extLst>
          </p:nvPr>
        </p:nvGraphicFramePr>
        <p:xfrm>
          <a:off x="5638800" y="53340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5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a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5020"/>
              </p:ext>
            </p:extLst>
          </p:nvPr>
        </p:nvGraphicFramePr>
        <p:xfrm>
          <a:off x="6172200" y="4622800"/>
          <a:ext cx="23050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6" name="Equation" r:id="rId14" imgW="1143000" imgH="812520" progId="Equation.DSMT4">
                  <p:embed/>
                </p:oleObj>
              </mc:Choice>
              <mc:Fallback>
                <p:oleObj name="Equation" r:id="rId14" imgW="1143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22800"/>
                        <a:ext cx="2305050" cy="1625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Zalomljena linija spajanja 23"/>
          <p:cNvCxnSpPr>
            <a:stCxn id="17" idx="2"/>
            <a:endCxn id="16" idx="0"/>
          </p:cNvCxnSpPr>
          <p:nvPr/>
        </p:nvCxnSpPr>
        <p:spPr>
          <a:xfrm rot="5400000">
            <a:off x="5592763" y="3342480"/>
            <a:ext cx="854075" cy="15446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 nosač uklešten na oba kraja </a:t>
            </a:r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opterećen ravnomerno raspodeljenim opterećenjem q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01116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106488" cy="21862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306782" y="385572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724400" y="2152471"/>
            <a:ext cx="3962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problem ćemo rešiti tako što ćemo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umetanjem zglobova i dodavanjem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momenata: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18234"/>
              </p:ext>
            </p:extLst>
          </p:nvPr>
        </p:nvGraphicFramePr>
        <p:xfrm>
          <a:off x="5745163" y="3454400"/>
          <a:ext cx="2941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4" name="Equation" r:id="rId5" imgW="1460160" imgH="215640" progId="Equation.3">
                  <p:embed/>
                </p:oleObj>
              </mc:Choice>
              <mc:Fallback>
                <p:oleObj name="Equation" r:id="rId5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3454400"/>
                        <a:ext cx="2941637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4948535"/>
            <a:ext cx="3124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 su: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21401"/>
              </p:ext>
            </p:extLst>
          </p:nvPr>
        </p:nvGraphicFramePr>
        <p:xfrm>
          <a:off x="6924675" y="5486400"/>
          <a:ext cx="14573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5"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86400"/>
                        <a:ext cx="14573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4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3924"/>
              </p:ext>
            </p:extLst>
          </p:nvPr>
        </p:nvGraphicFramePr>
        <p:xfrm>
          <a:off x="1420813" y="3683000"/>
          <a:ext cx="37607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3" name="Equation" r:id="rId3" imgW="1866600" imgH="253800" progId="Equation.DSMT4">
                  <p:embed/>
                </p:oleObj>
              </mc:Choice>
              <mc:Fallback>
                <p:oleObj name="Equation" r:id="rId3" imgW="1866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683000"/>
                        <a:ext cx="37607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7293"/>
              </p:ext>
            </p:extLst>
          </p:nvPr>
        </p:nvGraphicFramePr>
        <p:xfrm>
          <a:off x="5999163" y="990600"/>
          <a:ext cx="1841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4" name="Equation" r:id="rId5" imgW="914400" imgH="457200" progId="Equation.DSMT4">
                  <p:embed/>
                </p:oleObj>
              </mc:Choice>
              <mc:Fallback>
                <p:oleObj name="Equation" r:id="rId5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990600"/>
                        <a:ext cx="18415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99091"/>
              </p:ext>
            </p:extLst>
          </p:nvPr>
        </p:nvGraphicFramePr>
        <p:xfrm>
          <a:off x="5999163" y="1981200"/>
          <a:ext cx="1763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5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1981200"/>
                        <a:ext cx="17637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55415"/>
              </p:ext>
            </p:extLst>
          </p:nvPr>
        </p:nvGraphicFramePr>
        <p:xfrm>
          <a:off x="5999163" y="2946400"/>
          <a:ext cx="1816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6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2946400"/>
                        <a:ext cx="18161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42608"/>
              </p:ext>
            </p:extLst>
          </p:nvPr>
        </p:nvGraphicFramePr>
        <p:xfrm>
          <a:off x="4191000" y="5105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7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71240"/>
              </p:ext>
            </p:extLst>
          </p:nvPr>
        </p:nvGraphicFramePr>
        <p:xfrm>
          <a:off x="914400" y="4800600"/>
          <a:ext cx="3198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8" name="Equation" r:id="rId13" imgW="1587240" imgH="457200" progId="Equation.3">
                  <p:embed/>
                </p:oleObj>
              </mc:Choice>
              <mc:Fallback>
                <p:oleObj name="Equation" r:id="rId13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31988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78821"/>
              </p:ext>
            </p:extLst>
          </p:nvPr>
        </p:nvGraphicFramePr>
        <p:xfrm>
          <a:off x="2414587" y="43434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9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7" y="43434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58370"/>
              </p:ext>
            </p:extLst>
          </p:nvPr>
        </p:nvGraphicFramePr>
        <p:xfrm>
          <a:off x="4648200" y="4813300"/>
          <a:ext cx="2046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0" name="Equation" r:id="rId17" imgW="1015920" imgH="419040" progId="Equation.3">
                  <p:embed/>
                </p:oleObj>
              </mc:Choice>
              <mc:Fallback>
                <p:oleObj name="Equation" r:id="rId17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13300"/>
                        <a:ext cx="20462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67589"/>
              </p:ext>
            </p:extLst>
          </p:nvPr>
        </p:nvGraphicFramePr>
        <p:xfrm>
          <a:off x="7227888" y="5029200"/>
          <a:ext cx="1458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1" name="Equation" r:id="rId19" imgW="723600" imgH="215640" progId="Equation.3">
                  <p:embed/>
                </p:oleObj>
              </mc:Choice>
              <mc:Fallback>
                <p:oleObj name="Equation" r:id="rId19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029200"/>
                        <a:ext cx="1458912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1694"/>
              </p:ext>
            </p:extLst>
          </p:nvPr>
        </p:nvGraphicFramePr>
        <p:xfrm>
          <a:off x="7227888" y="5715000"/>
          <a:ext cx="1252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2" name="Equation" r:id="rId21" imgW="622080" imgH="419040" progId="Equation.3">
                  <p:embed/>
                </p:oleObj>
              </mc:Choice>
              <mc:Fallback>
                <p:oleObj name="Equation" r:id="rId21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715000"/>
                        <a:ext cx="1252538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68837" y="990600"/>
            <a:ext cx="1187451" cy="2819400"/>
            <a:chOff x="4668837" y="990600"/>
            <a:chExt cx="1187451" cy="2819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668837" y="990600"/>
              <a:ext cx="1187451" cy="2819400"/>
              <a:chOff x="4375149" y="457200"/>
              <a:chExt cx="1187451" cy="2819400"/>
            </a:xfrm>
          </p:grpSpPr>
          <p:sp>
            <p:nvSpPr>
              <p:cNvPr id="17" name="Left Brace 16"/>
              <p:cNvSpPr/>
              <p:nvPr/>
            </p:nvSpPr>
            <p:spPr>
              <a:xfrm>
                <a:off x="5029200" y="457200"/>
                <a:ext cx="533400" cy="28194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87755" name="Object 11"/>
              <p:cNvGraphicFramePr>
                <a:graphicFrameLocks noChangeAspect="1"/>
              </p:cNvGraphicFramePr>
              <p:nvPr/>
            </p:nvGraphicFramePr>
            <p:xfrm>
              <a:off x="4645025" y="1752600"/>
              <a:ext cx="384175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563" name="Equation" r:id="rId23" imgW="190440" imgH="152280" progId="Equation.3">
                      <p:embed/>
                    </p:oleObj>
                  </mc:Choice>
                  <mc:Fallback>
                    <p:oleObj name="Equation" r:id="rId23" imgW="19044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5025" y="1752600"/>
                            <a:ext cx="384175" cy="3048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76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6747292"/>
                  </p:ext>
                </p:extLst>
              </p:nvPr>
            </p:nvGraphicFramePr>
            <p:xfrm>
              <a:off x="4375149" y="2667000"/>
              <a:ext cx="284163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564" name="Equation" r:id="rId25" imgW="139680" imgH="203040" progId="Equation.3">
                      <p:embed/>
                    </p:oleObj>
                  </mc:Choice>
                  <mc:Fallback>
                    <p:oleObj name="Equation" r:id="rId25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5149" y="2667000"/>
                            <a:ext cx="284163" cy="41116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" name="Zalomljena linija spajanja 5"/>
            <p:cNvCxnSpPr>
              <a:stCxn id="287755" idx="1"/>
              <a:endCxn id="287760" idx="0"/>
            </p:cNvCxnSpPr>
            <p:nvPr/>
          </p:nvCxnSpPr>
          <p:spPr>
            <a:xfrm rot="10800000" flipV="1">
              <a:off x="4810919" y="2438400"/>
              <a:ext cx="127795" cy="762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853113" y="5715000"/>
            <a:ext cx="1298575" cy="609600"/>
            <a:chOff x="5853113" y="5715000"/>
            <a:chExt cx="1298575" cy="609600"/>
          </a:xfrm>
        </p:grpSpPr>
        <p:grpSp>
          <p:nvGrpSpPr>
            <p:cNvPr id="32" name="Group 31"/>
            <p:cNvGrpSpPr/>
            <p:nvPr/>
          </p:nvGrpSpPr>
          <p:grpSpPr>
            <a:xfrm>
              <a:off x="5853113" y="5715000"/>
              <a:ext cx="1298575" cy="609600"/>
              <a:chOff x="5559425" y="4953000"/>
              <a:chExt cx="1298575" cy="609600"/>
            </a:xfrm>
          </p:grpSpPr>
          <p:graphicFrame>
            <p:nvGraphicFramePr>
              <p:cNvPr id="292880" name="Object 16"/>
              <p:cNvGraphicFramePr>
                <a:graphicFrameLocks noChangeAspect="1"/>
              </p:cNvGraphicFramePr>
              <p:nvPr/>
            </p:nvGraphicFramePr>
            <p:xfrm>
              <a:off x="5559425" y="4953000"/>
              <a:ext cx="284162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565" name="Equation" r:id="rId26" imgW="139680" imgH="203040" progId="Equation.3">
                      <p:embed/>
                    </p:oleObj>
                  </mc:Choice>
                  <mc:Fallback>
                    <p:oleObj name="Equation" r:id="rId26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9425" y="4953000"/>
                            <a:ext cx="284162" cy="4111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288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171371"/>
                  </p:ext>
                </p:extLst>
              </p:nvPr>
            </p:nvGraphicFramePr>
            <p:xfrm>
              <a:off x="6473825" y="5257800"/>
              <a:ext cx="384175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566" name="Equation" r:id="rId27" imgW="190440" imgH="152280" progId="Equation.3">
                      <p:embed/>
                    </p:oleObj>
                  </mc:Choice>
                  <mc:Fallback>
                    <p:oleObj name="Equation" r:id="rId27" imgW="19044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3825" y="5257800"/>
                            <a:ext cx="384175" cy="3048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0" name="Zalomljena linija spajanja 9"/>
            <p:cNvCxnSpPr>
              <a:stCxn id="292883" idx="1"/>
              <a:endCxn id="292880" idx="2"/>
            </p:cNvCxnSpPr>
            <p:nvPr/>
          </p:nvCxnSpPr>
          <p:spPr>
            <a:xfrm rot="10800000">
              <a:off x="5995195" y="6126162"/>
              <a:ext cx="772319" cy="4603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106488" cy="218624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flipH="1">
            <a:off x="6767514" y="518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55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47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Da bi se rešio problem grednih nosača sa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Gerberovim zglobovima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potrebno je: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Nosač rastaviti na podraspone (proste grede, grede sa prepustima i konzole),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Zglobnoj poprečnoj sili </a:t>
            </a:r>
            <a:r>
              <a:rPr lang="sr-Latn-C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kod jednog od podraspona dodeliti ulogu </a:t>
            </a:r>
            <a:r>
              <a:rPr lang="sr-Latn-CS" sz="2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reakcije u elastičnom osloncu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Kod drugog, odgovarajućeg podraspona, poprečnoj sili </a:t>
            </a:r>
            <a:r>
              <a:rPr lang="sr-Latn-C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dodeliti ulogu </a:t>
            </a:r>
            <a:r>
              <a:rPr lang="sr-Latn-CS" sz="2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koncentrisane napadne sile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ka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83421"/>
              </p:ext>
            </p:extLst>
          </p:nvPr>
        </p:nvGraphicFramePr>
        <p:xfrm>
          <a:off x="762000" y="3429000"/>
          <a:ext cx="3638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1" name="Equation" r:id="rId3" imgW="1803240" imgH="507960" progId="Equation.DSMT4">
                  <p:embed/>
                </p:oleObj>
              </mc:Choice>
              <mc:Fallback>
                <p:oleObj name="Equation" r:id="rId3" imgW="1803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6385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a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60120"/>
              </p:ext>
            </p:extLst>
          </p:nvPr>
        </p:nvGraphicFramePr>
        <p:xfrm>
          <a:off x="4937125" y="1231900"/>
          <a:ext cx="1768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2" name="Equation" r:id="rId5" imgW="876240" imgH="1206360" progId="Equation.DSMT4">
                  <p:embed/>
                </p:oleObj>
              </mc:Choice>
              <mc:Fallback>
                <p:oleObj name="Equation" r:id="rId5" imgW="87624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231900"/>
                        <a:ext cx="176847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a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44301"/>
              </p:ext>
            </p:extLst>
          </p:nvPr>
        </p:nvGraphicFramePr>
        <p:xfrm>
          <a:off x="6918325" y="1231900"/>
          <a:ext cx="1768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3" name="Equation" r:id="rId7" imgW="876240" imgH="1206360" progId="Equation.DSMT4">
                  <p:embed/>
                </p:oleObj>
              </mc:Choice>
              <mc:Fallback>
                <p:oleObj name="Equation" r:id="rId7" imgW="87624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1231900"/>
                        <a:ext cx="176847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Zalomljena linija spajanja 9"/>
          <p:cNvCxnSpPr>
            <a:stCxn id="8" idx="2"/>
            <a:endCxn id="9" idx="2"/>
          </p:cNvCxnSpPr>
          <p:nvPr/>
        </p:nvCxnSpPr>
        <p:spPr>
          <a:xfrm rot="16200000" flipH="1">
            <a:off x="6811962" y="2654300"/>
            <a:ext cx="12700" cy="1981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a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56032"/>
              </p:ext>
            </p:extLst>
          </p:nvPr>
        </p:nvGraphicFramePr>
        <p:xfrm>
          <a:off x="6535738" y="3932238"/>
          <a:ext cx="2841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4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3932238"/>
                        <a:ext cx="284162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a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26333"/>
              </p:ext>
            </p:extLst>
          </p:nvPr>
        </p:nvGraphicFramePr>
        <p:xfrm>
          <a:off x="5918200" y="53848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5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848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a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44582"/>
              </p:ext>
            </p:extLst>
          </p:nvPr>
        </p:nvGraphicFramePr>
        <p:xfrm>
          <a:off x="3716337" y="4699000"/>
          <a:ext cx="2125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6" name="Equation" r:id="rId13" imgW="1054080" imgH="812520" progId="Equation.DSMT4">
                  <p:embed/>
                </p:oleObj>
              </mc:Choice>
              <mc:Fallback>
                <p:oleObj name="Equation" r:id="rId13" imgW="1054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4699000"/>
                        <a:ext cx="212566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Zalomljena linija spajanja 14"/>
          <p:cNvCxnSpPr>
            <a:stCxn id="12" idx="2"/>
            <a:endCxn id="17" idx="3"/>
          </p:cNvCxnSpPr>
          <p:nvPr/>
        </p:nvCxnSpPr>
        <p:spPr>
          <a:xfrm rot="5400000" flipH="1">
            <a:off x="5645547" y="3311128"/>
            <a:ext cx="304800" cy="1759744"/>
          </a:xfrm>
          <a:prstGeom prst="bentConnector4">
            <a:avLst>
              <a:gd name="adj1" fmla="val -75000"/>
              <a:gd name="adj2" fmla="val 540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02168"/>
              </p:ext>
            </p:extLst>
          </p:nvPr>
        </p:nvGraphicFramePr>
        <p:xfrm>
          <a:off x="4533900" y="3886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7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8862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31"/>
          <p:cNvGrpSpPr/>
          <p:nvPr/>
        </p:nvGrpSpPr>
        <p:grpSpPr>
          <a:xfrm>
            <a:off x="2315766" y="4546600"/>
            <a:ext cx="1298575" cy="1143000"/>
            <a:chOff x="5559425" y="4648200"/>
            <a:chExt cx="1298575" cy="1143000"/>
          </a:xfrm>
        </p:grpSpPr>
        <p:graphicFrame>
          <p:nvGraphicFramePr>
            <p:cNvPr id="2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2271979"/>
                </p:ext>
              </p:extLst>
            </p:nvPr>
          </p:nvGraphicFramePr>
          <p:xfrm>
            <a:off x="5559425" y="4648200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258" name="Equation" r:id="rId17" imgW="139680" imgH="203040" progId="Equation.3">
                    <p:embed/>
                  </p:oleObj>
                </mc:Choice>
                <mc:Fallback>
                  <p:oleObj name="Equation" r:id="rId17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9425" y="4648200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756649"/>
                </p:ext>
              </p:extLst>
            </p:nvPr>
          </p:nvGraphicFramePr>
          <p:xfrm>
            <a:off x="6473825" y="548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259" name="Equation" r:id="rId18" imgW="190440" imgH="152280" progId="Equation.3">
                    <p:embed/>
                  </p:oleObj>
                </mc:Choice>
                <mc:Fallback>
                  <p:oleObj name="Equation" r:id="rId18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3825" y="54864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2" name="Zalomljena linija spajanja 21"/>
          <p:cNvCxnSpPr>
            <a:stCxn id="21" idx="1"/>
            <a:endCxn id="20" idx="2"/>
          </p:cNvCxnSpPr>
          <p:nvPr/>
        </p:nvCxnSpPr>
        <p:spPr>
          <a:xfrm rot="10800000">
            <a:off x="2457848" y="4957762"/>
            <a:ext cx="772319" cy="5794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ka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13395"/>
              </p:ext>
            </p:extLst>
          </p:nvPr>
        </p:nvGraphicFramePr>
        <p:xfrm>
          <a:off x="1714500" y="5842000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60" name="Equation" r:id="rId19" imgW="723600" imgH="228600" progId="Equation.DSMT4">
                  <p:embed/>
                </p:oleObj>
              </mc:Choice>
              <mc:Fallback>
                <p:oleObj name="Equation" r:id="rId19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842000"/>
                        <a:ext cx="14605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a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01239"/>
              </p:ext>
            </p:extLst>
          </p:nvPr>
        </p:nvGraphicFramePr>
        <p:xfrm>
          <a:off x="6375400" y="5130800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61" name="Equation" r:id="rId21" imgW="787320" imgH="393480" progId="Equation.DSMT4">
                  <p:embed/>
                </p:oleObj>
              </mc:Choice>
              <mc:Fallback>
                <p:oleObj name="Equation" r:id="rId21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130800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106488" cy="218624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3276600" y="601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9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864864" cy="79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35778"/>
            <a:ext cx="3574472" cy="7980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44000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</a:t>
            </a: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nosač sa elastičnim osloncem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191512" y="22707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091000" y="3202152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96351"/>
              </p:ext>
            </p:extLst>
          </p:nvPr>
        </p:nvGraphicFramePr>
        <p:xfrm>
          <a:off x="7269050" y="3511417"/>
          <a:ext cx="102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0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050" y="3511417"/>
                        <a:ext cx="10223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5200" y="4362271"/>
            <a:ext cx="3900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– koeficijent elastičnosti opruge (recipročna vrednost koeficijenta krutosti opruge k)</a:t>
            </a:r>
          </a:p>
        </p:txBody>
      </p:sp>
    </p:spTree>
    <p:extLst>
      <p:ext uri="{BB962C8B-B14F-4D97-AF65-F5344CB8AC3E}">
        <p14:creationId xmlns:p14="http://schemas.microsoft.com/office/powerpoint/2010/main" val="35964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nosači </a:t>
            </a:r>
            <a:r>
              <a:rPr lang="sr-Latn-CS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sa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više raspona (neprekidni gredni nosači)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00923" cy="94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0900"/>
            <a:ext cx="8304415" cy="1129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389120" y="29565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1219200" y="5265003"/>
            <a:ext cx="5943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 se može rešiti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uklanjanjem suvišnih oslonaca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194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2263" y="2895600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324100" y="3517900"/>
          <a:ext cx="15097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7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517900"/>
                        <a:ext cx="15097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578600" y="3421063"/>
          <a:ext cx="12525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8" name="Equation" r:id="rId5" imgW="622080" imgH="431640" progId="Equation.3">
                  <p:embed/>
                </p:oleObj>
              </mc:Choice>
              <mc:Fallback>
                <p:oleObj name="Equation" r:id="rId5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3421063"/>
                        <a:ext cx="125253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495800"/>
            <a:ext cx="2971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slučaju opružnih elastičnih oslonaca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pomeranje iznosi  </a:t>
            </a: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252788" y="5397500"/>
          <a:ext cx="1252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9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5397500"/>
                        <a:ext cx="12525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3886200" y="5257800"/>
            <a:ext cx="304800" cy="152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029200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... Koeficijent elastičnosti odgovarajuće opruge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0100"/>
            <a:ext cx="8304415" cy="11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609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roblem se može rešiti 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umetanjem zglobova!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8304415" cy="1047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300923" cy="94366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4389120" y="21183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6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429000"/>
            <a:ext cx="348773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jednakosti nagiba sa obe strane zgloba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975" y="3276600"/>
            <a:ext cx="2819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Momente kao suvišne nepoznate veličine  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328863" y="4185564"/>
          <a:ext cx="1100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9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185564"/>
                        <a:ext cx="1100137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172200" y="4267200"/>
          <a:ext cx="1789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30" name="Equation" r:id="rId5" imgW="888840" imgH="482400" progId="Equation.3">
                  <p:embed/>
                </p:oleObj>
              </mc:Choice>
              <mc:Fallback>
                <p:oleObj name="Equation" r:id="rId5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67200"/>
                        <a:ext cx="17891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996"/>
            <a:ext cx="8304415" cy="1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405746" cy="14713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1539240" y="26670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487737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se iz posmatranog neprekidnog nosača izdvoje dva susedna raspona koja se zatim razdvoje na zajedničkom osloncu, onda se može primeniti uslov: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54001"/>
              </p:ext>
            </p:extLst>
          </p:nvPr>
        </p:nvGraphicFramePr>
        <p:xfrm>
          <a:off x="6912551" y="4926248"/>
          <a:ext cx="17637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6"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551" y="4926248"/>
                        <a:ext cx="17637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39192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67462"/>
              </p:ext>
            </p:extLst>
          </p:nvPr>
        </p:nvGraphicFramePr>
        <p:xfrm>
          <a:off x="1231900" y="4267200"/>
          <a:ext cx="6567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9" name="Equation" r:id="rId3" imgW="3263760" imgH="533160" progId="Equation.DSMT4">
                  <p:embed/>
                </p:oleObj>
              </mc:Choice>
              <mc:Fallback>
                <p:oleObj name="Equation" r:id="rId3" imgW="3263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267200"/>
                        <a:ext cx="65674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79030"/>
              </p:ext>
            </p:extLst>
          </p:nvPr>
        </p:nvGraphicFramePr>
        <p:xfrm>
          <a:off x="4762896" y="1066800"/>
          <a:ext cx="4000104" cy="159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6" name="Equation" r:id="rId3" imgW="2222280" imgH="888840" progId="Equation.3">
                  <p:embed/>
                </p:oleObj>
              </mc:Choice>
              <mc:Fallback>
                <p:oleObj name="Equation" r:id="rId3" imgW="222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896" y="1066800"/>
                        <a:ext cx="4000104" cy="159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33259"/>
              </p:ext>
            </p:extLst>
          </p:nvPr>
        </p:nvGraphicFramePr>
        <p:xfrm>
          <a:off x="914400" y="3911600"/>
          <a:ext cx="7385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7" name="Equation" r:id="rId5" imgW="3670200" imgH="482400" progId="Equation.3">
                  <p:embed/>
                </p:oleObj>
              </mc:Choice>
              <mc:Fallback>
                <p:oleObj name="Equation" r:id="rId5" imgW="367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11600"/>
                        <a:ext cx="738505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048071"/>
            <a:ext cx="7696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obrazac tri momenta (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Klapejronov obrazac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koji se ispisuje za sve k=1,...,K (K=N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2), što daje 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 jednačine sa po tri nepoznata momenta po čemu je i obrazac dobio ime.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K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OSO SAVIJANJE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U opštem slučaju savijanja,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ravan dejstva opterećenja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može zaklapati proizvoljan ugao sa glavnim </a:t>
            </a:r>
            <a:r>
              <a:rPr lang="sr-Latn-CS" sz="3200" dirty="0" err="1">
                <a:latin typeface="Times New Roman" pitchFamily="18" charset="0"/>
                <a:cs typeface="Times New Roman" pitchFamily="18" charset="0"/>
              </a:rPr>
              <a:t>težišnim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osama inercije.</a:t>
            </a:r>
          </a:p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Takav slučaj savijanja zovemo </a:t>
            </a:r>
            <a:r>
              <a:rPr lang="sr-Latn-C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koso savijanje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Pri razmatranju </a:t>
            </a:r>
            <a:r>
              <a:rPr lang="sr-Latn-C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kosog</a:t>
            </a:r>
            <a:r>
              <a:rPr lang="sr-Latn-C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savijanja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ostajemo na istim </a:t>
            </a:r>
            <a:r>
              <a:rPr lang="sr-Latn-C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pretpostavkama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koje su važile i u slučaju savijanja oko glavnih </a:t>
            </a:r>
            <a:r>
              <a:rPr lang="sr-Latn-CS" sz="3200" dirty="0" err="1">
                <a:latin typeface="Times New Roman" pitchFamily="18" charset="0"/>
                <a:cs typeface="Times New Roman" pitchFamily="18" charset="0"/>
              </a:rPr>
              <a:t>težišnih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osa inercije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1" y="4876800"/>
            <a:ext cx="425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Statički određen gredni nosač sa zglobom 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1371600" cy="83099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ROSTA GREDA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lik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4251960" cy="4486046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629400" y="3318808"/>
            <a:ext cx="2133600" cy="83099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REDA SA PREPUSTOM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4309408"/>
            <a:ext cx="21336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poprečnoj sili 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b="1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odeljena uloga koncentrisane napadne sile.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098483" y="3352799"/>
            <a:ext cx="4572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2683" y="2971800"/>
            <a:ext cx="3810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2635984"/>
            <a:ext cx="19050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oprečnoj sili 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odeljena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loga reakcije u elastičnom osloncu.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Razlikujemo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Ravno i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Prostorno koso savijanje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Ravno koso savijanje može biti: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Čisto i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poprečno.</a:t>
            </a:r>
            <a:endParaRPr lang="sr-Latn-C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1" y="54864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ravnog čistog 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kosog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800600" cy="47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16132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Symbol" panose="05050102010706020507" pitchFamily="18" charset="2"/>
                <a:cs typeface="Times New Roman" pitchFamily="18" charset="0"/>
              </a:rPr>
              <a:t>p</a:t>
            </a:r>
            <a:endParaRPr lang="en-US" sz="2400" dirty="0"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513" y="3653135"/>
            <a:ext cx="1106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</a:t>
            </a:r>
            <a:r>
              <a:rPr lang="sr-Latn-RS" sz="2400" dirty="0" smtClean="0">
                <a:latin typeface="Symbol" panose="05050102010706020507" pitchFamily="18" charset="2"/>
                <a:sym typeface="Symbol"/>
              </a:rPr>
              <a:t>p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4198203"/>
            <a:ext cx="33527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Ravna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(kružni luk)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19" y="621030"/>
            <a:ext cx="4800600" cy="4712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1" y="54864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ravnog poprečnog 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kosog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3969603"/>
            <a:ext cx="33527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Ravna kriva.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481935"/>
            <a:ext cx="467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prostornog 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kosog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97230"/>
            <a:ext cx="4331970" cy="47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3893403"/>
            <a:ext cx="36575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Prostorna kriva.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457200"/>
            <a:ext cx="4312920" cy="4834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4057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Ravno koso poprečno savijanje L-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profilne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konzole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68" y="457200"/>
            <a:ext cx="4245864" cy="4477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10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Ravno koso poprečno savijanje konzole pravougaonog poprečnog preseka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Koso savijanje se može posmatrati kao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savijanje oko jedne i druge glavne </a:t>
            </a:r>
            <a:r>
              <a:rPr lang="sr-Latn-CS" sz="3200" b="1" dirty="0" err="1">
                <a:latin typeface="Times New Roman" pitchFamily="18" charset="0"/>
                <a:cs typeface="Times New Roman" pitchFamily="18" charset="0"/>
              </a:rPr>
              <a:t>težišne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 ose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poprečnog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preseka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Zadržimo se na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kosom savijanju grede proizvoljnog poprečnog preseka.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Glavne težišne ose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označićemo sa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Ugao koji trag ravni opterećenja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s-s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zaklapa sa težišnom osom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odnosno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označićemo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Odgovarajući vektor momenta savijanja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mora biti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upravan na trag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ravni opterećenja.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5599113" y="1676400"/>
          <a:ext cx="2097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1" name="Equation" r:id="rId3" imgW="1041120" imgH="457200" progId="Equation.3">
                  <p:embed/>
                </p:oleObj>
              </mc:Choice>
              <mc:Fallback>
                <p:oleObj name="Equation" r:id="rId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676400"/>
                        <a:ext cx="20970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99113" y="685800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x-none" sz="2400" dirty="0" smtClean="0"/>
              <a:t>/</a:t>
            </a:r>
            <a:r>
              <a:rPr lang="x-none" sz="2400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(s-s)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8596" y="4807803"/>
            <a:ext cx="41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Proi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zvoljni poprečni presek grede izložene kosom savijanju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191768"/>
            <a:ext cx="3621024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720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Normalni naponi pri kosom savijanju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77684"/>
              </p:ext>
            </p:extLst>
          </p:nvPr>
        </p:nvGraphicFramePr>
        <p:xfrm>
          <a:off x="4953000" y="1574800"/>
          <a:ext cx="2097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2" name="Equation" r:id="rId3" imgW="1041120" imgH="457200" progId="Equation.3">
                  <p:embed/>
                </p:oleObj>
              </mc:Choice>
              <mc:Fallback>
                <p:oleObj name="Equation" r:id="rId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74800"/>
                        <a:ext cx="20970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91830"/>
              </p:ext>
            </p:extLst>
          </p:nvPr>
        </p:nvGraphicFramePr>
        <p:xfrm>
          <a:off x="4953000" y="2946400"/>
          <a:ext cx="250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3"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46400"/>
                        <a:ext cx="250507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48851"/>
              </p:ext>
            </p:extLst>
          </p:nvPr>
        </p:nvGraphicFramePr>
        <p:xfrm>
          <a:off x="4953000" y="3708400"/>
          <a:ext cx="19954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4" name="Equation" r:id="rId7" imgW="990360" imgH="431640" progId="Equation.3">
                  <p:embed/>
                </p:oleObj>
              </mc:Choice>
              <mc:Fallback>
                <p:oleObj name="Equation" r:id="rId7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08400"/>
                        <a:ext cx="19954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70889"/>
              </p:ext>
            </p:extLst>
          </p:nvPr>
        </p:nvGraphicFramePr>
        <p:xfrm>
          <a:off x="4953000" y="4775200"/>
          <a:ext cx="2200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5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775200"/>
                        <a:ext cx="22002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368"/>
            <a:ext cx="3621024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533400" y="2032000"/>
          <a:ext cx="22002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86" name="Equation" r:id="rId3" imgW="1091880" imgH="888840" progId="Equation.3">
                  <p:embed/>
                </p:oleObj>
              </mc:Choice>
              <mc:Fallback>
                <p:oleObj name="Equation" r:id="rId3" imgW="1091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32000"/>
                        <a:ext cx="220027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533400" y="1041400"/>
          <a:ext cx="250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87"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41400"/>
                        <a:ext cx="250507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3581400" y="838200"/>
          <a:ext cx="2403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88" name="Equation" r:id="rId7" imgW="1193760" imgH="431640" progId="Equation.3">
                  <p:embed/>
                </p:oleObj>
              </mc:Choice>
              <mc:Fallback>
                <p:oleObj name="Equation" r:id="rId7" imgW="119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40347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6553200" y="838200"/>
          <a:ext cx="2097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89" name="Equation" r:id="rId9" imgW="1041120" imgH="457200" progId="Equation.3">
                  <p:embed/>
                </p:oleObj>
              </mc:Choice>
              <mc:Fallback>
                <p:oleObj name="Equation" r:id="rId9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38200"/>
                        <a:ext cx="20970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3581400" y="2209800"/>
          <a:ext cx="3579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90" name="Equation" r:id="rId11" imgW="1777680" imgH="482400" progId="Equation.3">
                  <p:embed/>
                </p:oleObj>
              </mc:Choice>
              <mc:Fallback>
                <p:oleObj name="Equation" r:id="rId11" imgW="1777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35798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V="1">
            <a:off x="1912620" y="1668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3124200" y="1143000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91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6103620" y="12115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886200" y="1752600"/>
          <a:ext cx="2746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92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2746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81400" y="3524071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Konačan izraz za </a:t>
            </a:r>
            <a:r>
              <a:rPr lang="sr-Latn-C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normalne napone izazvane kosim savijanjem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17" idx="3"/>
            <a:endCxn id="208903" idx="3"/>
          </p:cNvCxnSpPr>
          <p:nvPr/>
        </p:nvCxnSpPr>
        <p:spPr>
          <a:xfrm flipH="1" flipV="1">
            <a:off x="7161213" y="2692400"/>
            <a:ext cx="77787" cy="1431836"/>
          </a:xfrm>
          <a:prstGeom prst="bentConnector3">
            <a:avLst>
              <a:gd name="adj1" fmla="val -293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24" y="609600"/>
            <a:ext cx="4707331" cy="472013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06623" y="5562600"/>
            <a:ext cx="498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Primer nosača sa zglobovima G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i G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969603"/>
            <a:ext cx="198120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</a:t>
            </a:r>
            <a:r>
              <a:rPr lang="sr-Latn-CS" sz="2400" dirty="0" smtClean="0">
                <a:solidFill>
                  <a:srgbClr val="0070C0"/>
                </a:solidFill>
              </a:rPr>
              <a:t>REDA SA PREPUSTOM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3741003"/>
            <a:ext cx="160020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r>
              <a:rPr lang="sr-Latn-CS" sz="2400" dirty="0" smtClean="0">
                <a:solidFill>
                  <a:srgbClr val="009900"/>
                </a:solidFill>
              </a:rPr>
              <a:t>ROSTA GREDA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1988403"/>
            <a:ext cx="2667000" cy="14405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14800" y="3718559"/>
            <a:ext cx="2819400" cy="16871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38799" y="2133600"/>
            <a:ext cx="1775155" cy="14478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1" idx="1"/>
            <a:endCxn id="16" idx="0"/>
          </p:cNvCxnSpPr>
          <p:nvPr/>
        </p:nvCxnSpPr>
        <p:spPr>
          <a:xfrm rot="10800000" flipV="1">
            <a:off x="1828800" y="2708701"/>
            <a:ext cx="762000" cy="1260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22" idx="1"/>
          </p:cNvCxnSpPr>
          <p:nvPr/>
        </p:nvCxnSpPr>
        <p:spPr>
          <a:xfrm rot="5400000" flipH="1" flipV="1">
            <a:off x="2852573" y="3538374"/>
            <a:ext cx="238453" cy="2286000"/>
          </a:xfrm>
          <a:prstGeom prst="bentConnector4">
            <a:avLst>
              <a:gd name="adj1" fmla="val -95868"/>
              <a:gd name="adj2" fmla="val 71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3"/>
            <a:endCxn id="17" idx="0"/>
          </p:cNvCxnSpPr>
          <p:nvPr/>
        </p:nvCxnSpPr>
        <p:spPr>
          <a:xfrm>
            <a:off x="7413954" y="2857500"/>
            <a:ext cx="548946" cy="8835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720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Koso savijanje – Neutralna osa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4495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Neutralna osa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skup tačaka u kojima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667000" y="2133600"/>
          <a:ext cx="40401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0" name="Equation" r:id="rId3" imgW="2006280" imgH="482400" progId="Equation.3">
                  <p:embed/>
                </p:oleObj>
              </mc:Choice>
              <mc:Fallback>
                <p:oleObj name="Equation" r:id="rId3" imgW="2006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40401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3219271"/>
            <a:ext cx="2438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jednak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za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1219200" y="4038600"/>
          <a:ext cx="2736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1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273685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3962400" y="4295775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2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95775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4343400" y="3987800"/>
          <a:ext cx="2276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3" name="Equation" r:id="rId9" imgW="1130040" imgH="482400" progId="Equation.3">
                  <p:embed/>
                </p:oleObj>
              </mc:Choice>
              <mc:Fallback>
                <p:oleObj name="Equation" r:id="rId9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87800"/>
                        <a:ext cx="227647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66247"/>
              </p:ext>
            </p:extLst>
          </p:nvPr>
        </p:nvGraphicFramePr>
        <p:xfrm>
          <a:off x="7010400" y="4292600"/>
          <a:ext cx="1022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4" name="Equation" r:id="rId11" imgW="507960" imgH="177480" progId="Equation.3">
                  <p:embed/>
                </p:oleObj>
              </mc:Choice>
              <mc:Fallback>
                <p:oleObj name="Equation" r:id="rId11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292600"/>
                        <a:ext cx="102235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5264150" y="5054600"/>
          <a:ext cx="2813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5" name="Equation" r:id="rId13" imgW="1396800" imgH="482400" progId="Equation.3">
                  <p:embed/>
                </p:oleObj>
              </mc:Choice>
              <mc:Fallback>
                <p:oleObj name="Equation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5054600"/>
                        <a:ext cx="28130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10400" y="2819400"/>
            <a:ext cx="1447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Jednačina neutralne ose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6635750" y="4343400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6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343400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7596554" y="4037428"/>
            <a:ext cx="0" cy="253218"/>
          </a:xfrm>
          <a:custGeom>
            <a:avLst/>
            <a:gdLst>
              <a:gd name="connsiteX0" fmla="*/ 0 w 0"/>
              <a:gd name="connsiteY0" fmla="*/ 253218 h 253218"/>
              <a:gd name="connsiteX1" fmla="*/ 0 w 0"/>
              <a:gd name="connsiteY1" fmla="*/ 0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3218">
                <a:moveTo>
                  <a:pt x="0" y="253218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55877" y="4614203"/>
            <a:ext cx="100818" cy="604911"/>
          </a:xfrm>
          <a:custGeom>
            <a:avLst/>
            <a:gdLst>
              <a:gd name="connsiteX0" fmla="*/ 98474 w 100818"/>
              <a:gd name="connsiteY0" fmla="*/ 0 h 604911"/>
              <a:gd name="connsiteX1" fmla="*/ 84406 w 100818"/>
              <a:gd name="connsiteY1" fmla="*/ 225083 h 604911"/>
              <a:gd name="connsiteX2" fmla="*/ 0 w 100818"/>
              <a:gd name="connsiteY2" fmla="*/ 604911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18" h="604911">
                <a:moveTo>
                  <a:pt x="98474" y="0"/>
                </a:moveTo>
                <a:cubicBezTo>
                  <a:pt x="99646" y="62132"/>
                  <a:pt x="100818" y="124265"/>
                  <a:pt x="84406" y="225083"/>
                </a:cubicBezTo>
                <a:cubicBezTo>
                  <a:pt x="67994" y="325901"/>
                  <a:pt x="33997" y="465406"/>
                  <a:pt x="0" y="6049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71668" y="2982351"/>
            <a:ext cx="942535" cy="1195754"/>
          </a:xfrm>
          <a:custGeom>
            <a:avLst/>
            <a:gdLst>
              <a:gd name="connsiteX0" fmla="*/ 942535 w 942535"/>
              <a:gd name="connsiteY0" fmla="*/ 0 h 1195754"/>
              <a:gd name="connsiteX1" fmla="*/ 661181 w 942535"/>
              <a:gd name="connsiteY1" fmla="*/ 590843 h 1195754"/>
              <a:gd name="connsiteX2" fmla="*/ 0 w 942535"/>
              <a:gd name="connsiteY2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5" h="1195754">
                <a:moveTo>
                  <a:pt x="942535" y="0"/>
                </a:moveTo>
                <a:cubicBezTo>
                  <a:pt x="880402" y="195775"/>
                  <a:pt x="818270" y="391551"/>
                  <a:pt x="661181" y="590843"/>
                </a:cubicBezTo>
                <a:cubicBezTo>
                  <a:pt x="504092" y="790135"/>
                  <a:pt x="252046" y="992944"/>
                  <a:pt x="0" y="1195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29" grpId="0" animBg="1"/>
      <p:bldP spid="30" grpId="0" animBg="1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Postupak proračuna greda izloženih kosom savijanju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Izračunati glavne težišne momente inercije.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pravce glavnih težišnih osa.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poprečni presek sa najvećim momentom savijanja.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tom preseku odrediti položaj neutralne ose.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tačke koje su najudaljenije od neutralne ose i nacrtati dijagram raspodele napona po poprečnom preseku.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76472" cy="377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Još jedan primer 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kosog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14895"/>
              </p:ext>
            </p:extLst>
          </p:nvPr>
        </p:nvGraphicFramePr>
        <p:xfrm>
          <a:off x="4953000" y="4546600"/>
          <a:ext cx="20716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2" name="Equation" r:id="rId4" imgW="1028520" imgH="291960" progId="Equation.DSMT4">
                  <p:embed/>
                </p:oleObj>
              </mc:Choice>
              <mc:Fallback>
                <p:oleObj name="Equation" r:id="rId4" imgW="10285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46600"/>
                        <a:ext cx="2071687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35990"/>
              </p:ext>
            </p:extLst>
          </p:nvPr>
        </p:nvGraphicFramePr>
        <p:xfrm>
          <a:off x="7162800" y="4546600"/>
          <a:ext cx="11509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3" name="Equation" r:id="rId6" imgW="571320" imgH="507960" progId="Equation.DSMT4">
                  <p:embed/>
                </p:oleObj>
              </mc:Choice>
              <mc:Fallback>
                <p:oleObj name="Equation" r:id="rId6" imgW="5713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46600"/>
                        <a:ext cx="1150938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55643"/>
              </p:ext>
            </p:extLst>
          </p:nvPr>
        </p:nvGraphicFramePr>
        <p:xfrm>
          <a:off x="4953000" y="685800"/>
          <a:ext cx="2660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8" imgW="1320480" imgH="304560" progId="Equation.DSMT4">
                  <p:embed/>
                </p:oleObj>
              </mc:Choice>
              <mc:Fallback>
                <p:oleObj name="Equation" r:id="rId8" imgW="132048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85800"/>
                        <a:ext cx="266065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07257"/>
              </p:ext>
            </p:extLst>
          </p:nvPr>
        </p:nvGraphicFramePr>
        <p:xfrm>
          <a:off x="5867400" y="1447800"/>
          <a:ext cx="1689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Equation" r:id="rId10" imgW="838080" imgH="507960" progId="Equation.DSMT4">
                  <p:embed/>
                </p:oleObj>
              </mc:Choice>
              <mc:Fallback>
                <p:oleObj name="Equation" r:id="rId10" imgW="838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16891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51818"/>
              </p:ext>
            </p:extLst>
          </p:nvPr>
        </p:nvGraphicFramePr>
        <p:xfrm>
          <a:off x="4876800" y="3200400"/>
          <a:ext cx="3427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6" name="Equation" r:id="rId12" imgW="1701720" imgH="279360" progId="Equation.DSMT4">
                  <p:embed/>
                </p:oleObj>
              </mc:Choice>
              <mc:Fallback>
                <p:oleObj name="Equation" r:id="rId12" imgW="170172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3427412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4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Savijanje praćeno aksijalnim opterećenjem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826" y="3360003"/>
            <a:ext cx="392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savijanja praćenog </a:t>
            </a:r>
            <a:r>
              <a:rPr lang="sr-Latn-RS" sz="2400" i="1" dirty="0" err="1" smtClean="0">
                <a:latin typeface="Times New Roman" pitchFamily="18" charset="0"/>
                <a:cs typeface="Times New Roman" pitchFamily="18" charset="0"/>
              </a:rPr>
              <a:t>aksijalnim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opterećenjem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50882"/>
              </p:ext>
            </p:extLst>
          </p:nvPr>
        </p:nvGraphicFramePr>
        <p:xfrm>
          <a:off x="4951413" y="2209800"/>
          <a:ext cx="34528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Equation" r:id="rId3" imgW="1714320" imgH="253800" progId="Equation.DSMT4">
                  <p:embed/>
                </p:oleObj>
              </mc:Choice>
              <mc:Fallback>
                <p:oleObj name="Equation" r:id="rId3" imgW="171432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2209800"/>
                        <a:ext cx="34528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5" y="1834896"/>
            <a:ext cx="3925824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EKSCENTRIČNO ZATEGNUTI ILI PRITISNUTI ŠTAPOVI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poglavlju koje se odnosilo na podužno ili aksijalno naprezanje štapova razmatrali smo štapove kod kojih su opterećenja delovala duž težišne linije poprečnih preseka.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Ovo nam je dozvolilo da usvojimo pretpostavku o ravnomernoj raspodeli normalnih napona po celom poprečnom preseku.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1783081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praksi se mogu sresti delovi konstrukcija kod kojih je opterećenje paralelno podužnoj osi i u odnosu na nju ekscentrično pomereno.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4057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kscentričn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opterećena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stubna bu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šilica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990600"/>
            <a:ext cx="28163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796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Ekscentrično opterećeni elementi polužnih mehanizama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2" y="1295400"/>
            <a:ext cx="4821936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Normalni naponi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Štap proizvoljnog poprečnog preseka štapa može biti opterećen zateznom ili pritisnom silom F.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Glavne težišne ose poprečnog preseka označimo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Napadnu tačku zatezne, odnosno pritisne sile označimo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915294" cy="31609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1000" y="178308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Slučaj ekscentričnog zatezanja/pritiska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4724400"/>
            <a:ext cx="816876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Da bi se rešio problem ekscentričnog zatezanja ili ekscentričnog pritiska, sila F se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redukuje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težište poprečnog preseka.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915294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707331" cy="4720133"/>
          </a:xfrm>
          <a:prstGeom prst="rect">
            <a:avLst/>
          </a:prstGeom>
          <a:ln>
            <a:noFill/>
          </a:ln>
        </p:spPr>
      </p:pic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062985"/>
              </p:ext>
            </p:extLst>
          </p:nvPr>
        </p:nvGraphicFramePr>
        <p:xfrm>
          <a:off x="5410200" y="1591965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2" name="Equation" r:id="rId4" imgW="685800" imgH="253800" progId="Equation.3">
                  <p:embed/>
                </p:oleObj>
              </mc:Choice>
              <mc:Fallback>
                <p:oleObj name="Equation" r:id="rId4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91965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086"/>
              </p:ext>
            </p:extLst>
          </p:nvPr>
        </p:nvGraphicFramePr>
        <p:xfrm>
          <a:off x="5410200" y="2290465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3" name="Equation" r:id="rId6" imgW="571320" imgH="342720" progId="Equation.3">
                  <p:embed/>
                </p:oleObj>
              </mc:Choice>
              <mc:Fallback>
                <p:oleObj name="Equation" r:id="rId6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90465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25574"/>
              </p:ext>
            </p:extLst>
          </p:nvPr>
        </p:nvGraphicFramePr>
        <p:xfrm>
          <a:off x="7821612" y="1828800"/>
          <a:ext cx="484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4" name="Equation" r:id="rId8" imgW="241200" imgH="457200" progId="Equation.3">
                  <p:embed/>
                </p:oleObj>
              </mc:Choice>
              <mc:Fallback>
                <p:oleObj name="Equation" r:id="rId8" imgW="24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2" y="1828800"/>
                        <a:ext cx="4841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63350"/>
              </p:ext>
            </p:extLst>
          </p:nvPr>
        </p:nvGraphicFramePr>
        <p:xfrm>
          <a:off x="7291387" y="2133302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5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7" y="2133302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10200" y="914400"/>
            <a:ext cx="236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Prosta greda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sz="2400" b="1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baseline="-25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7578"/>
              </p:ext>
            </p:extLst>
          </p:nvPr>
        </p:nvGraphicFramePr>
        <p:xfrm>
          <a:off x="5410200" y="4483100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6" name="Equation" r:id="rId12" imgW="685800" imgH="253800" progId="Equation.3">
                  <p:embed/>
                </p:oleObj>
              </mc:Choice>
              <mc:Fallback>
                <p:oleObj name="Equation" r:id="rId12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83100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78706"/>
              </p:ext>
            </p:extLst>
          </p:nvPr>
        </p:nvGraphicFramePr>
        <p:xfrm>
          <a:off x="5410200" y="518160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7" name="Equation" r:id="rId14" imgW="571320" imgH="342720" progId="Equation.3">
                  <p:embed/>
                </p:oleObj>
              </mc:Choice>
              <mc:Fallback>
                <p:oleObj name="Equation" r:id="rId14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1600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15279"/>
              </p:ext>
            </p:extLst>
          </p:nvPr>
        </p:nvGraphicFramePr>
        <p:xfrm>
          <a:off x="7720012" y="4711700"/>
          <a:ext cx="433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8" name="Equation" r:id="rId15" imgW="215640" imgH="457200" progId="Equation.3">
                  <p:embed/>
                </p:oleObj>
              </mc:Choice>
              <mc:Fallback>
                <p:oleObj name="Equation" r:id="rId15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012" y="4711700"/>
                        <a:ext cx="4333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10200" y="3500735"/>
            <a:ext cx="2667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Greda sa prepustom 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934200" y="16002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6934200" y="44958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33200"/>
              </p:ext>
            </p:extLst>
          </p:nvPr>
        </p:nvGraphicFramePr>
        <p:xfrm>
          <a:off x="7315200" y="50292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9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0292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3505200" y="2257044"/>
            <a:ext cx="1676400" cy="12954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3781043"/>
            <a:ext cx="2590800" cy="15486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3070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redukovanju sile na težište poprečnog preseka dobija se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podužna sila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koji izaziva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čisto koso savijanje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Pogodno je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 sprega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razložiti na dve komponente,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koje savijaju oko glavnih težišnih osa.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838200" y="4038600"/>
          <a:ext cx="1611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8"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1611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667000" y="4038600"/>
          <a:ext cx="1636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9" name="Equation" r:id="rId5" imgW="812520" imgH="228600" progId="Equation.3">
                  <p:embed/>
                </p:oleObj>
              </mc:Choice>
              <mc:Fallback>
                <p:oleObj name="Equation" r:id="rId5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16367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47244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Gornji znak odnosi se na zatezanje, a donji na pritisak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47800" y="4434840"/>
            <a:ext cx="335280" cy="350520"/>
          </a:xfrm>
          <a:custGeom>
            <a:avLst/>
            <a:gdLst>
              <a:gd name="connsiteX0" fmla="*/ 0 w 335280"/>
              <a:gd name="connsiteY0" fmla="*/ 0 h 350520"/>
              <a:gd name="connsiteX1" fmla="*/ 76200 w 335280"/>
              <a:gd name="connsiteY1" fmla="*/ 198120 h 350520"/>
              <a:gd name="connsiteX2" fmla="*/ 335280 w 33528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" h="350520">
                <a:moveTo>
                  <a:pt x="0" y="0"/>
                </a:moveTo>
                <a:cubicBezTo>
                  <a:pt x="10160" y="69850"/>
                  <a:pt x="20320" y="139700"/>
                  <a:pt x="76200" y="198120"/>
                </a:cubicBezTo>
                <a:cubicBezTo>
                  <a:pt x="132080" y="256540"/>
                  <a:pt x="233680" y="303530"/>
                  <a:pt x="335280" y="350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76600" y="4419600"/>
            <a:ext cx="320040" cy="365760"/>
          </a:xfrm>
          <a:custGeom>
            <a:avLst/>
            <a:gdLst>
              <a:gd name="connsiteX0" fmla="*/ 0 w 320040"/>
              <a:gd name="connsiteY0" fmla="*/ 0 h 365760"/>
              <a:gd name="connsiteX1" fmla="*/ 76200 w 320040"/>
              <a:gd name="connsiteY1" fmla="*/ 182880 h 365760"/>
              <a:gd name="connsiteX2" fmla="*/ 320040 w 32004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" h="365760">
                <a:moveTo>
                  <a:pt x="0" y="0"/>
                </a:moveTo>
                <a:cubicBezTo>
                  <a:pt x="11430" y="60960"/>
                  <a:pt x="22860" y="121920"/>
                  <a:pt x="76200" y="182880"/>
                </a:cubicBezTo>
                <a:cubicBezTo>
                  <a:pt x="129540" y="243840"/>
                  <a:pt x="224790" y="304800"/>
                  <a:pt x="320040" y="3657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15" y="3305002"/>
            <a:ext cx="3023754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002281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Redukcijom ekscentrične zatezne ili pritisne sile iz napadne tačke u težište poprečnog preseka dobijamo složeno naprezanje koje se sastoji od: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Podužnog (aksijalnog) naprezanja i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Dva savijanja oko glavnih težišnih osa.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1886" y="3733800"/>
            <a:ext cx="55737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principu nezavisnosti opterećenja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može se napisati da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podužna sila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štapu izaziva napon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5715000" y="4572000"/>
          <a:ext cx="1535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9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0"/>
                        <a:ext cx="1535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 od momenata savijanja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2209800" y="12192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5" name="Equation" r:id="rId3" imgW="1765080" imgH="431640" progId="Equation.3">
                  <p:embed/>
                </p:oleObj>
              </mc:Choice>
              <mc:Fallback>
                <p:oleObj name="Equation" r:id="rId3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19200"/>
                        <a:ext cx="3556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100388" y="2514600"/>
          <a:ext cx="1636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6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2514600"/>
                        <a:ext cx="16367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3094038" y="3810000"/>
          <a:ext cx="4221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7" name="Equation" r:id="rId7" imgW="2095200" imgH="431640" progId="Equation.3">
                  <p:embed/>
                </p:oleObj>
              </mc:Choice>
              <mc:Fallback>
                <p:oleObj name="Equation" r:id="rId7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810000"/>
                        <a:ext cx="4221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V="1">
            <a:off x="3589021" y="223266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1447800"/>
            <a:ext cx="2286000" cy="2895600"/>
            <a:chOff x="5791200" y="1676400"/>
            <a:chExt cx="2286000" cy="2895600"/>
          </a:xfrm>
        </p:grpSpPr>
        <p:graphicFrame>
          <p:nvGraphicFramePr>
            <p:cNvPr id="120839" name="Object 7"/>
            <p:cNvGraphicFramePr>
              <a:graphicFrameLocks noChangeAspect="1"/>
            </p:cNvGraphicFramePr>
            <p:nvPr/>
          </p:nvGraphicFramePr>
          <p:xfrm>
            <a:off x="5791200" y="1676400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18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1676400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0" name="Object 8"/>
            <p:cNvGraphicFramePr>
              <a:graphicFrameLocks noChangeAspect="1"/>
            </p:cNvGraphicFramePr>
            <p:nvPr/>
          </p:nvGraphicFramePr>
          <p:xfrm>
            <a:off x="7315200" y="42703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19" name="Equation" r:id="rId11" imgW="190440" imgH="152280" progId="Equation.3">
                    <p:embed/>
                  </p:oleObj>
                </mc:Choice>
                <mc:Fallback>
                  <p:oleObj name="Equation" r:id="rId11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42703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6161649" y="1828800"/>
              <a:ext cx="1915551" cy="2590800"/>
            </a:xfrm>
            <a:custGeom>
              <a:avLst/>
              <a:gdLst>
                <a:gd name="connsiteX0" fmla="*/ 0 w 1463040"/>
                <a:gd name="connsiteY0" fmla="*/ 0 h 1181686"/>
                <a:gd name="connsiteX1" fmla="*/ 1463040 w 1463040"/>
                <a:gd name="connsiteY1" fmla="*/ 0 h 1181686"/>
                <a:gd name="connsiteX2" fmla="*/ 1463040 w 1463040"/>
                <a:gd name="connsiteY2" fmla="*/ 1181686 h 1181686"/>
                <a:gd name="connsiteX3" fmla="*/ 1181686 w 1463040"/>
                <a:gd name="connsiteY3" fmla="*/ 1181686 h 1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181686">
                  <a:moveTo>
                    <a:pt x="0" y="0"/>
                  </a:moveTo>
                  <a:lnTo>
                    <a:pt x="1463040" y="0"/>
                  </a:lnTo>
                  <a:lnTo>
                    <a:pt x="1463040" y="1181686"/>
                  </a:lnTo>
                  <a:lnTo>
                    <a:pt x="1181686" y="118168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3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4724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složenog naprezanja, jednak je zbiru napona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(F)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napona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(M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, M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276600" y="1592997"/>
          <a:ext cx="2865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72" name="Equation" r:id="rId3" imgW="1422360" imgH="228600" progId="Equation.3">
                  <p:embed/>
                </p:oleObj>
              </mc:Choice>
              <mc:Fallback>
                <p:oleObj name="Equation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92997"/>
                        <a:ext cx="28654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3200400" y="2489200"/>
          <a:ext cx="1535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73"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89200"/>
                        <a:ext cx="1535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3886200" y="3479800"/>
          <a:ext cx="4221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74" name="Equation" r:id="rId7" imgW="2095200" imgH="431640" progId="Equation.3">
                  <p:embed/>
                </p:oleObj>
              </mc:Choice>
              <mc:Fallback>
                <p:oleObj name="Equation" r:id="rId7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79800"/>
                        <a:ext cx="4221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V="1">
            <a:off x="3909060" y="223266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V="1">
            <a:off x="4823820" y="2690220"/>
            <a:ext cx="118800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78550" y="1679575"/>
            <a:ext cx="2127250" cy="3578225"/>
            <a:chOff x="6178550" y="1679575"/>
            <a:chExt cx="2127250" cy="3578225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6178550" y="16795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75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8550" y="16795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7543800" y="49561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76" name="Equation" r:id="rId11" imgW="190440" imgH="152280" progId="Equation.3">
                    <p:embed/>
                  </p:oleObj>
                </mc:Choice>
                <mc:Fallback>
                  <p:oleObj name="Equation" r:id="rId11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49561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/>
            <p:cNvSpPr/>
            <p:nvPr/>
          </p:nvSpPr>
          <p:spPr>
            <a:xfrm>
              <a:off x="6542649" y="1828800"/>
              <a:ext cx="1763151" cy="3276600"/>
            </a:xfrm>
            <a:custGeom>
              <a:avLst/>
              <a:gdLst>
                <a:gd name="connsiteX0" fmla="*/ 0 w 1463040"/>
                <a:gd name="connsiteY0" fmla="*/ 0 h 1181686"/>
                <a:gd name="connsiteX1" fmla="*/ 1463040 w 1463040"/>
                <a:gd name="connsiteY1" fmla="*/ 0 h 1181686"/>
                <a:gd name="connsiteX2" fmla="*/ 1463040 w 1463040"/>
                <a:gd name="connsiteY2" fmla="*/ 1181686 h 1181686"/>
                <a:gd name="connsiteX3" fmla="*/ 1181686 w 1463040"/>
                <a:gd name="connsiteY3" fmla="*/ 1181686 h 1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181686">
                  <a:moveTo>
                    <a:pt x="0" y="0"/>
                  </a:moveTo>
                  <a:lnTo>
                    <a:pt x="1463040" y="0"/>
                  </a:lnTo>
                  <a:lnTo>
                    <a:pt x="1463040" y="1181686"/>
                  </a:lnTo>
                  <a:lnTo>
                    <a:pt x="1181686" y="118168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886200" y="4699000"/>
          <a:ext cx="3633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77" name="Equation" r:id="rId13" imgW="1803240" imgH="431640" progId="Equation.3">
                  <p:embed/>
                </p:oleObj>
              </mc:Choice>
              <mc:Fallback>
                <p:oleObj name="Equation" r:id="rId13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99000"/>
                        <a:ext cx="3633788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685800" y="2667000"/>
          <a:ext cx="12541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2" name="Equation" r:id="rId3" imgW="622080" imgH="482400" progId="Equation.3">
                  <p:embed/>
                </p:oleObj>
              </mc:Choice>
              <mc:Fallback>
                <p:oleObj name="Equation" r:id="rId3" imgW="622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125412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685800" y="1295400"/>
          <a:ext cx="3633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3" name="Equation" r:id="rId5" imgW="1803240" imgH="431640" progId="Equation.3">
                  <p:embed/>
                </p:oleObj>
              </mc:Choice>
              <mc:Fallback>
                <p:oleObj name="Equation" r:id="rId5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36337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4876800" y="1244600"/>
          <a:ext cx="3298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4" name="Equation" r:id="rId7" imgW="1638000" imgH="482400" progId="Equation.3">
                  <p:embed/>
                </p:oleObj>
              </mc:Choice>
              <mc:Fallback>
                <p:oleObj name="Equation" r:id="rId7" imgW="1638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44600"/>
                        <a:ext cx="329882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4419600" y="1600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5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0" y="2438400"/>
            <a:ext cx="5791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................  Površina poprečnog preseka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, i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 Glavni poluprečnici inercije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...............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Zatezna (pritisna) sila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N(u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, v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  Napadna tačka sile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(u,v)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...........  Koordinate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ačke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kojoj se </a:t>
            </a: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                   traži napon.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 flipV="1">
            <a:off x="1013460" y="23545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1249362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Neutralna osa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1752600"/>
            <a:ext cx="4495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Linija koja spaja tačke u kojima je vrednost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normalnog napona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jednaka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819400" y="2667000"/>
          <a:ext cx="375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5" name="Equation" r:id="rId3" imgW="1866600" imgH="482400" progId="Equation.3">
                  <p:embed/>
                </p:oleObj>
              </mc:Choice>
              <mc:Fallback>
                <p:oleObj name="Equation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759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05600" y="2667000"/>
            <a:ext cx="182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neutralna osa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817203"/>
            <a:ext cx="2667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Normalni napon je jednak nuli (0) za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027" name="Object 11"/>
          <p:cNvGraphicFramePr>
            <a:graphicFrameLocks noChangeAspect="1"/>
          </p:cNvGraphicFramePr>
          <p:nvPr/>
        </p:nvGraphicFramePr>
        <p:xfrm>
          <a:off x="2895600" y="4241800"/>
          <a:ext cx="2428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6"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41800"/>
                        <a:ext cx="24288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4994031" y="3488788"/>
            <a:ext cx="164123" cy="914400"/>
          </a:xfrm>
          <a:custGeom>
            <a:avLst/>
            <a:gdLst>
              <a:gd name="connsiteX0" fmla="*/ 140677 w 164123"/>
              <a:gd name="connsiteY0" fmla="*/ 0 h 914400"/>
              <a:gd name="connsiteX1" fmla="*/ 140677 w 164123"/>
              <a:gd name="connsiteY1" fmla="*/ 590843 h 914400"/>
              <a:gd name="connsiteX2" fmla="*/ 0 w 16412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23" h="914400">
                <a:moveTo>
                  <a:pt x="140677" y="0"/>
                </a:moveTo>
                <a:cubicBezTo>
                  <a:pt x="152400" y="219221"/>
                  <a:pt x="164123" y="438443"/>
                  <a:pt x="140677" y="590843"/>
                </a:cubicBezTo>
                <a:cubicBezTo>
                  <a:pt x="117231" y="743243"/>
                  <a:pt x="58615" y="828821"/>
                  <a:pt x="0" y="914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5334000" y="4495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7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5791200" y="4267200"/>
          <a:ext cx="2198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8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21986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648200" y="5410200"/>
            <a:ext cx="3352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413674" y="5134708"/>
            <a:ext cx="0" cy="295421"/>
          </a:xfrm>
          <a:custGeom>
            <a:avLst/>
            <a:gdLst>
              <a:gd name="connsiteX0" fmla="*/ 0 w 0"/>
              <a:gd name="connsiteY0" fmla="*/ 0 h 295421"/>
              <a:gd name="connsiteX1" fmla="*/ 0 w 0"/>
              <a:gd name="connsiteY1" fmla="*/ 295421 h 29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5421">
                <a:moveTo>
                  <a:pt x="0" y="0"/>
                </a:moveTo>
                <a:lnTo>
                  <a:pt x="0" y="29542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1143000" y="685800"/>
          <a:ext cx="2198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1" name="Equation" r:id="rId3" imgW="1091880" imgH="431640" progId="Equation.3">
                  <p:embed/>
                </p:oleObj>
              </mc:Choice>
              <mc:Fallback>
                <p:oleObj name="Equation" r:id="rId3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21986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3352800" y="990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2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3810000" y="685800"/>
          <a:ext cx="1406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3" name="Equation" r:id="rId7" imgW="698400" imgH="431640" progId="Equation.3">
                  <p:embed/>
                </p:oleObj>
              </mc:Choice>
              <mc:Fallback>
                <p:oleObj name="Equation" r:id="rId7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85800"/>
                        <a:ext cx="1406525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685800"/>
            <a:ext cx="251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(segmentni oblik)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28492" y="1125415"/>
            <a:ext cx="253219" cy="0"/>
          </a:xfrm>
          <a:custGeom>
            <a:avLst/>
            <a:gdLst>
              <a:gd name="connsiteX0" fmla="*/ 0 w 253219"/>
              <a:gd name="connsiteY0" fmla="*/ 0 h 0"/>
              <a:gd name="connsiteX1" fmla="*/ 253219 w 2532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219">
                <a:moveTo>
                  <a:pt x="0" y="0"/>
                </a:moveTo>
                <a:lnTo>
                  <a:pt x="25321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M11-P10-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615" y="1905000"/>
            <a:ext cx="3308985" cy="3096387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5553075" y="2362200"/>
          <a:ext cx="1228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4" name="Equation" r:id="rId10" imgW="609480" imgH="457200" progId="Equation.3">
                  <p:embed/>
                </p:oleObj>
              </mc:Choice>
              <mc:Fallback>
                <p:oleObj name="Equation" r:id="rId10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362200"/>
                        <a:ext cx="12287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5553075" y="3429000"/>
          <a:ext cx="1177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5" name="Equation" r:id="rId12" imgW="583920" imgH="457200" progId="Equation.3">
                  <p:embed/>
                </p:oleObj>
              </mc:Choice>
              <mc:Fallback>
                <p:oleObj name="Equation" r:id="rId12" imgW="583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3429000"/>
                        <a:ext cx="11779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Brace 14"/>
          <p:cNvSpPr/>
          <p:nvPr/>
        </p:nvSpPr>
        <p:spPr>
          <a:xfrm>
            <a:off x="5257800" y="2362200"/>
            <a:ext cx="2286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18185" y="1561514"/>
            <a:ext cx="365760" cy="1800664"/>
          </a:xfrm>
          <a:custGeom>
            <a:avLst/>
            <a:gdLst>
              <a:gd name="connsiteX0" fmla="*/ 365760 w 365760"/>
              <a:gd name="connsiteY0" fmla="*/ 1800664 h 1800664"/>
              <a:gd name="connsiteX1" fmla="*/ 0 w 365760"/>
              <a:gd name="connsiteY1" fmla="*/ 1800664 h 1800664"/>
              <a:gd name="connsiteX2" fmla="*/ 0 w 365760"/>
              <a:gd name="connsiteY2" fmla="*/ 0 h 18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" h="1800664">
                <a:moveTo>
                  <a:pt x="365760" y="1800664"/>
                </a:moveTo>
                <a:lnTo>
                  <a:pt x="0" y="1800664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029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Položaj neutralne ose u odnosu na napodnu tačku sile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26" grpId="0" animBg="1"/>
      <p:bldP spid="2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533400"/>
            <a:ext cx="8229601" cy="559308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eutraln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osa</a:t>
            </a:r>
            <a:r>
              <a:rPr lang="x-none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eli poprečni presek na dva dela, na zategnuti i pritisnuti deo.</a:t>
            </a:r>
          </a:p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Neutralna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uvek prolazi kroz kvadrant suprotan kvadrantu u kojem je napadna tačka zatezne (pritisne) sile.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Zavisno od položaja napadne tačke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dijagram raspodele normalnih napona u poprečnom preseku može imati različite oblike.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Položaji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neutralnih osa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odnosu 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napadnu tačku sile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 raspodelom napona, dati su na narednim slikama.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 descr="Slika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5003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0364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572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proizvoljan.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24" y="1447800"/>
            <a:ext cx="3770376" cy="3582924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724400" y="5068062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572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glavnoj težišnoj osi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6" descr="Slika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glavnoj težišnoj osi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2286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24" y="1295400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76800" y="488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810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izvan preseka.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4707331" cy="4720133"/>
          </a:xfrm>
          <a:prstGeom prst="rect">
            <a:avLst/>
          </a:prstGeom>
          <a:ln>
            <a:noFill/>
          </a:ln>
        </p:spPr>
      </p:pic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84723"/>
              </p:ext>
            </p:extLst>
          </p:nvPr>
        </p:nvGraphicFramePr>
        <p:xfrm>
          <a:off x="5602287" y="2070100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6" name="Equation" r:id="rId4" imgW="685800" imgH="253800" progId="Equation.3">
                  <p:embed/>
                </p:oleObj>
              </mc:Choice>
              <mc:Fallback>
                <p:oleObj name="Equation" r:id="rId4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7" y="2070100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02287" y="872744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Greda sa prepustom ABG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2592"/>
              </p:ext>
            </p:extLst>
          </p:nvPr>
        </p:nvGraphicFramePr>
        <p:xfrm>
          <a:off x="5602287" y="274320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7" name="Equation" r:id="rId6" imgW="571320" imgH="342720" progId="Equation.3">
                  <p:embed/>
                </p:oleObj>
              </mc:Choice>
              <mc:Fallback>
                <p:oleObj name="Equation" r:id="rId6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7" y="2743200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542803"/>
              </p:ext>
            </p:extLst>
          </p:nvPr>
        </p:nvGraphicFramePr>
        <p:xfrm>
          <a:off x="7872412" y="2273300"/>
          <a:ext cx="357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8" name="Equation" r:id="rId8" imgW="177480" imgH="457200" progId="Equation.3">
                  <p:embed/>
                </p:oleObj>
              </mc:Choice>
              <mc:Fallback>
                <p:oleObj name="Equation" r:id="rId8" imgW="177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2" y="2273300"/>
                        <a:ext cx="3571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46567"/>
              </p:ext>
            </p:extLst>
          </p:nvPr>
        </p:nvGraphicFramePr>
        <p:xfrm>
          <a:off x="7505699" y="25781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9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99" y="25781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7126287" y="20447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2286000"/>
            <a:ext cx="2819400" cy="1371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Slika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16797"/>
            <a:ext cx="3770376" cy="3634740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" y="4572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osseban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81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35797"/>
            <a:ext cx="4091940" cy="4038600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00600" y="5181600"/>
            <a:ext cx="36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521732"/>
            <a:ext cx="4572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Poseban položaj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 descr="Slika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3582924" cy="4091940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4000" y="685800"/>
            <a:ext cx="205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težište se podudaraju.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807803"/>
            <a:ext cx="358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1249362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</a:t>
            </a:r>
            <a:r>
              <a:rPr lang="x-none" sz="3200" b="1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sr-Latn-RS" sz="3200" b="1" dirty="0" smtClean="0">
                <a:solidFill>
                  <a:schemeClr val="tx1"/>
                </a:solidFill>
                <a:cs typeface="Times New Roman" pitchFamily="18" charset="0"/>
              </a:rPr>
              <a:t>Čvrstoća 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569719"/>
            <a:ext cx="8229600" cy="2164081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aksimalni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normalni napon</a:t>
            </a:r>
            <a:r>
              <a:rPr kumimoji="0" lang="x-none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 u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najudaljenijim ta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čkama od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 mera je čvrstoće ekscentrično zategnutih (pritisnutih) štapova.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886200"/>
            <a:ext cx="2895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Uslov čvrstoće: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63724"/>
              </p:ext>
            </p:extLst>
          </p:nvPr>
        </p:nvGraphicFramePr>
        <p:xfrm>
          <a:off x="3106737" y="4110105"/>
          <a:ext cx="125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3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7" y="4110105"/>
                        <a:ext cx="12541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5100" y="914400"/>
            <a:ext cx="53467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krtih ili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srednje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plastičnih i krtih materijala dozvoljeni naponi na zatezanje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pritisak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 razlikuju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10079"/>
              </p:ext>
            </p:extLst>
          </p:nvPr>
        </p:nvGraphicFramePr>
        <p:xfrm>
          <a:off x="6061075" y="1841500"/>
          <a:ext cx="1177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3"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1500"/>
                        <a:ext cx="1177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1999" y="2438400"/>
            <a:ext cx="17922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Obično je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23127"/>
              </p:ext>
            </p:extLst>
          </p:nvPr>
        </p:nvGraphicFramePr>
        <p:xfrm>
          <a:off x="6061075" y="2698750"/>
          <a:ext cx="1177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4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2698750"/>
                        <a:ext cx="1177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5100" y="3429000"/>
            <a:ext cx="5410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Zbog ovoga se moraju proveriti naponi u najudaljenijim tačkama od neutralne ose, tj. treba da naponi u najudaljenijim tačkama zadovolje uslove čvrstoće: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7980"/>
              </p:ext>
            </p:extLst>
          </p:nvPr>
        </p:nvGraphicFramePr>
        <p:xfrm>
          <a:off x="5981700" y="4724400"/>
          <a:ext cx="1562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5" name="Equation" r:id="rId7" imgW="774360" imgH="507960" progId="Equation.DSMT4">
                  <p:embed/>
                </p:oleObj>
              </mc:Choice>
              <mc:Fallback>
                <p:oleObj name="Equation" r:id="rId7" imgW="774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724400"/>
                        <a:ext cx="15621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8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Jezgro preseka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Autofit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Pitanje: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Gde se nalaze napadne tačke za koje bi napon po celom preseku imao isti znak?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traganju za odgovorom dovoljno se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zadržati na graničnom slučaju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jer tada problem postaje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inverzan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problemu određivanja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neutralne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za poznatu napadnu tačku.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Povučemo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j=1,2,3,...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tangenti poprečnog preseka sa odsečcima na glavnim težišnim osama,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5581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određivanje jezgra preseka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5009388" y="1371600"/>
          <a:ext cx="12287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84" name="Equation" r:id="rId3" imgW="609480" imgH="965160" progId="Equation.3">
                  <p:embed/>
                </p:oleObj>
              </mc:Choice>
              <mc:Fallback>
                <p:oleObj name="Equation" r:id="rId3" imgW="6094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388" y="1371600"/>
                        <a:ext cx="1228725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lika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76735"/>
            <a:ext cx="3790188" cy="359206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953000" y="3505200"/>
            <a:ext cx="3657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Uzima se onoliko tangenti koliko je potrebno da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(j=1,2,3,...)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čine vrhove zatvorenog poligona koji se zove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jezgro preseka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(najmanje 3 tangente).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81000"/>
            <a:ext cx="3352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(segmentni oblik)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276600" y="889000"/>
          <a:ext cx="1406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85" name="Equation" r:id="rId6" imgW="698400" imgH="431640" progId="Equation.3">
                  <p:embed/>
                </p:oleObj>
              </mc:Choice>
              <mc:Fallback>
                <p:oleObj name="Equation" r:id="rId6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89000"/>
                        <a:ext cx="14065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Koristeći podatke o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ugibima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nagibima prostih greda, konzola i greda sa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prepustima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možemo doći do ugiba i nagiba koji nas interesuju kod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Gerberovih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greda.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Još nešto što treba uzeti u obzir odnosi se na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podraspone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sa elastičnim osloncima.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ovakvih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podraspona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treba uzeti u obzir izvesne rotacije.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lik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69" y="891921"/>
            <a:ext cx="4707331" cy="4720133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474263" y="3910965"/>
            <a:ext cx="2499360" cy="170108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6733</TotalTime>
  <Words>2006</Words>
  <Application>Microsoft Office PowerPoint</Application>
  <PresentationFormat>On-screen Show (4:3)</PresentationFormat>
  <Paragraphs>268</Paragraphs>
  <Slides>76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Equity</vt:lpstr>
      <vt:lpstr>Equation</vt:lpstr>
      <vt:lpstr>MathType 6.0 Equation</vt:lpstr>
      <vt:lpstr>OTPORNOST MATERIJALA</vt:lpstr>
      <vt:lpstr>GREDE SA GERBEROVIM ZGLOBOVIMA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SAVIJANJE – STATIČKI NEODREĐENI PROBLEMI</vt:lpstr>
      <vt:lpstr>PowerPoint Presentation</vt:lpstr>
      <vt:lpstr>Gredni nosač sa jednim rasponom i dopuštenim podužnim pomeranjem</vt:lpstr>
      <vt:lpstr>PowerPoint Presentation</vt:lpstr>
      <vt:lpstr>PowerPoint Presentation</vt:lpstr>
      <vt:lpstr>PowerPoint Presentation</vt:lpstr>
      <vt:lpstr>Gredni nosač sa jednim rasponom i sprečenim podužnim pomeranjem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KOSO SAVIJANJE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Normalni naponi pri kosom savijanju</vt:lpstr>
      <vt:lpstr>PowerPoint Presentation</vt:lpstr>
      <vt:lpstr>Koso savijanje – Neutralna osa</vt:lpstr>
      <vt:lpstr>Postupak proračuna greda izloženih kosom savijanju</vt:lpstr>
      <vt:lpstr>PowerPoint Presentation</vt:lpstr>
      <vt:lpstr>PowerPoint Presentation</vt:lpstr>
      <vt:lpstr>EKSCENTRIČNO ZATEGNUTI ILI PRITISNUTI ŠTAPOVI</vt:lpstr>
      <vt:lpstr>PowerPoint Presentation</vt:lpstr>
      <vt:lpstr>PowerPoint Presentation</vt:lpstr>
      <vt:lpstr>PowerPoint Presentation</vt:lpstr>
      <vt:lpstr>Ekscentrično zategnuti ili pritisnuti štapovi – Normalni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Ekscentrično zategnuti ili pritisnuti štapovi – Neutralna 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Ekscentrično zategnuti ili pritisnuti štapovi – Čvrstoća </vt:lpstr>
      <vt:lpstr>PowerPoint Presentation</vt:lpstr>
      <vt:lpstr>Ekscentrično zategnuti ili pritisnuti štapovi – Jezgro preseka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917</cp:revision>
  <cp:lastPrinted>2016-04-25T13:06:07Z</cp:lastPrinted>
  <dcterms:created xsi:type="dcterms:W3CDTF">2015-02-23T09:28:50Z</dcterms:created>
  <dcterms:modified xsi:type="dcterms:W3CDTF">2016-04-26T07:51:13Z</dcterms:modified>
</cp:coreProperties>
</file>