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2"/>
  </p:notesMasterIdLst>
  <p:sldIdLst>
    <p:sldId id="256" r:id="rId2"/>
    <p:sldId id="258" r:id="rId3"/>
    <p:sldId id="323" r:id="rId4"/>
    <p:sldId id="324" r:id="rId5"/>
    <p:sldId id="325" r:id="rId6"/>
    <p:sldId id="321" r:id="rId7"/>
    <p:sldId id="259" r:id="rId8"/>
    <p:sldId id="260" r:id="rId9"/>
    <p:sldId id="261" r:id="rId10"/>
    <p:sldId id="320" r:id="rId11"/>
    <p:sldId id="330" r:id="rId12"/>
    <p:sldId id="329" r:id="rId13"/>
    <p:sldId id="332" r:id="rId14"/>
    <p:sldId id="331" r:id="rId15"/>
    <p:sldId id="333" r:id="rId16"/>
    <p:sldId id="263" r:id="rId17"/>
    <p:sldId id="264" r:id="rId18"/>
    <p:sldId id="265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34" r:id="rId70"/>
    <p:sldId id="335" r:id="rId7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17.wmf"/><Relationship Id="rId7" Type="http://schemas.openxmlformats.org/officeDocument/2006/relationships/image" Target="../media/image2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26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1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5" Type="http://schemas.openxmlformats.org/officeDocument/2006/relationships/image" Target="../media/image15.wmf"/><Relationship Id="rId4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15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61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77.wmf"/><Relationship Id="rId7" Type="http://schemas.openxmlformats.org/officeDocument/2006/relationships/image" Target="../media/image15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46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9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63.wmf"/><Relationship Id="rId7" Type="http://schemas.openxmlformats.org/officeDocument/2006/relationships/image" Target="../media/image84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61.wmf"/><Relationship Id="rId11" Type="http://schemas.openxmlformats.org/officeDocument/2006/relationships/image" Target="../media/image15.wmf"/><Relationship Id="rId5" Type="http://schemas.openxmlformats.org/officeDocument/2006/relationships/image" Target="../media/image83.wmf"/><Relationship Id="rId10" Type="http://schemas.openxmlformats.org/officeDocument/2006/relationships/image" Target="../media/image87.wmf"/><Relationship Id="rId4" Type="http://schemas.openxmlformats.org/officeDocument/2006/relationships/image" Target="../media/image82.wmf"/><Relationship Id="rId9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6.wmf"/><Relationship Id="rId11" Type="http://schemas.openxmlformats.org/officeDocument/2006/relationships/image" Target="../media/image100.wmf"/><Relationship Id="rId5" Type="http://schemas.openxmlformats.org/officeDocument/2006/relationships/image" Target="../media/image95.wmf"/><Relationship Id="rId10" Type="http://schemas.openxmlformats.org/officeDocument/2006/relationships/image" Target="../media/image99.wmf"/><Relationship Id="rId4" Type="http://schemas.openxmlformats.org/officeDocument/2006/relationships/image" Target="../media/image94.wmf"/><Relationship Id="rId9" Type="http://schemas.openxmlformats.org/officeDocument/2006/relationships/image" Target="../media/image9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99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10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0.wmf"/><Relationship Id="rId4" Type="http://schemas.openxmlformats.org/officeDocument/2006/relationships/image" Target="../media/image1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5" Type="http://schemas.openxmlformats.org/officeDocument/2006/relationships/image" Target="../media/image114.wmf"/><Relationship Id="rId4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4" Type="http://schemas.openxmlformats.org/officeDocument/2006/relationships/image" Target="../media/image150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4" Type="http://schemas.openxmlformats.org/officeDocument/2006/relationships/image" Target="../media/image16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9A49-EF46-4E8C-891F-EC54AAAC4EFA}" type="slidenum">
              <a:rPr lang="sr-Latn-RS" smtClean="0"/>
              <a:pPr/>
              <a:t>20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888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C4D0C-95D2-40C0-A6BE-7F19A207102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pPr/>
              <a:t>3.5.2016.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0.jpe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8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32.w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image" Target="../media/image33.wmf"/><Relationship Id="rId10" Type="http://schemas.openxmlformats.org/officeDocument/2006/relationships/image" Target="../media/image27.wmf"/><Relationship Id="rId19" Type="http://schemas.openxmlformats.org/officeDocument/2006/relationships/image" Target="../media/image31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wmf"/><Relationship Id="rId22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3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2.jpeg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61.bin"/><Relationship Id="rId18" Type="http://schemas.openxmlformats.org/officeDocument/2006/relationships/oleObject" Target="../embeddings/oleObject65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59.wmf"/><Relationship Id="rId19" Type="http://schemas.openxmlformats.org/officeDocument/2006/relationships/image" Target="../media/image61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3.wmf"/><Relationship Id="rId11" Type="http://schemas.openxmlformats.org/officeDocument/2006/relationships/image" Target="../media/image53.jpeg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73.wmf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15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7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91.bin"/><Relationship Id="rId25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20" Type="http://schemas.openxmlformats.org/officeDocument/2006/relationships/oleObject" Target="../embeddings/oleObject93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8.bin"/><Relationship Id="rId24" Type="http://schemas.openxmlformats.org/officeDocument/2006/relationships/oleObject" Target="../embeddings/oleObject97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6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46.wmf"/><Relationship Id="rId22" Type="http://schemas.openxmlformats.org/officeDocument/2006/relationships/oleObject" Target="../embeddings/oleObject9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103.bin"/><Relationship Id="rId18" Type="http://schemas.openxmlformats.org/officeDocument/2006/relationships/oleObject" Target="../embeddings/oleObject106.bin"/><Relationship Id="rId3" Type="http://schemas.openxmlformats.org/officeDocument/2006/relationships/oleObject" Target="../embeddings/oleObject98.bin"/><Relationship Id="rId21" Type="http://schemas.openxmlformats.org/officeDocument/2006/relationships/image" Target="../media/image86.wmf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83.wmf"/><Relationship Id="rId17" Type="http://schemas.openxmlformats.org/officeDocument/2006/relationships/image" Target="../media/image84.wmf"/><Relationship Id="rId25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02.bin"/><Relationship Id="rId24" Type="http://schemas.openxmlformats.org/officeDocument/2006/relationships/oleObject" Target="../embeddings/oleObject109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image" Target="../media/image87.wmf"/><Relationship Id="rId10" Type="http://schemas.openxmlformats.org/officeDocument/2006/relationships/image" Target="../media/image82.wmf"/><Relationship Id="rId19" Type="http://schemas.openxmlformats.org/officeDocument/2006/relationships/image" Target="../media/image85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61.wmf"/><Relationship Id="rId22" Type="http://schemas.openxmlformats.org/officeDocument/2006/relationships/oleObject" Target="../embeddings/oleObject10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9.jpeg"/><Relationship Id="rId4" Type="http://schemas.openxmlformats.org/officeDocument/2006/relationships/image" Target="../media/image8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9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119.bin"/><Relationship Id="rId18" Type="http://schemas.openxmlformats.org/officeDocument/2006/relationships/oleObject" Target="../embeddings/oleObject122.bin"/><Relationship Id="rId26" Type="http://schemas.openxmlformats.org/officeDocument/2006/relationships/image" Target="../media/image100.wmf"/><Relationship Id="rId3" Type="http://schemas.openxmlformats.org/officeDocument/2006/relationships/oleObject" Target="../embeddings/oleObject114.bin"/><Relationship Id="rId21" Type="http://schemas.openxmlformats.org/officeDocument/2006/relationships/image" Target="../media/image98.wmf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95.wmf"/><Relationship Id="rId17" Type="http://schemas.openxmlformats.org/officeDocument/2006/relationships/image" Target="../media/image97.wmf"/><Relationship Id="rId25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18.bin"/><Relationship Id="rId24" Type="http://schemas.openxmlformats.org/officeDocument/2006/relationships/image" Target="../media/image99.wmf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23" Type="http://schemas.openxmlformats.org/officeDocument/2006/relationships/oleObject" Target="../embeddings/oleObject125.bin"/><Relationship Id="rId10" Type="http://schemas.openxmlformats.org/officeDocument/2006/relationships/image" Target="../media/image94.wmf"/><Relationship Id="rId19" Type="http://schemas.openxmlformats.org/officeDocument/2006/relationships/image" Target="../media/image15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96.wmf"/><Relationship Id="rId22" Type="http://schemas.openxmlformats.org/officeDocument/2006/relationships/oleObject" Target="../embeddings/oleObject12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04.wmf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4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10" Type="http://schemas.openxmlformats.org/officeDocument/2006/relationships/image" Target="../media/image93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0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0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15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4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4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oleObject" Target="../embeddings/oleObject1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93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4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5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1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5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27.jpeg"/><Relationship Id="rId4" Type="http://schemas.openxmlformats.org/officeDocument/2006/relationships/image" Target="../media/image12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2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13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6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image" Target="../media/image136.png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135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13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141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76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78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15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154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190.bin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88.bin"/><Relationship Id="rId14" Type="http://schemas.openxmlformats.org/officeDocument/2006/relationships/image" Target="../media/image16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162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196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198.bin"/><Relationship Id="rId4" Type="http://schemas.openxmlformats.org/officeDocument/2006/relationships/image" Target="../media/image16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11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10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aksijalno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pritisnutog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prosog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39127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a)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660477"/>
            <a:ext cx="8229600" cy="23402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Usled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delovanja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pritisne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sr-Latn-B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štap zadržava stabilan pravolinijski oblik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sr-Latn-B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Uvođenjem izvesne bočne sile štap bi poprimio krivolinijski oblik.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502928"/>
            <a:ext cx="7644384" cy="2350008"/>
          </a:xfrm>
          <a:prstGeom prst="rect">
            <a:avLst/>
          </a:prstGeom>
        </p:spPr>
      </p:pic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508195"/>
              </p:ext>
            </p:extLst>
          </p:nvPr>
        </p:nvGraphicFramePr>
        <p:xfrm>
          <a:off x="7358082" y="428604"/>
          <a:ext cx="1533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8" name="Equation" r:id="rId4" imgW="761760" imgH="228600" progId="Equation.3">
                  <p:embed/>
                </p:oleObj>
              </mc:Choice>
              <mc:Fallback>
                <p:oleObj name="Equation" r:id="rId4" imgW="7617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428604"/>
                        <a:ext cx="15335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11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aksijalno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pritisnutog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prosog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39127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a)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0477"/>
            <a:ext cx="8229600" cy="23402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 uklanjanju pomenute bočne sile unutrašnje sile bi izvršile ispravljanje štapa (vratile bi mu  stabilan pravolinijski</a:t>
            </a:r>
            <a:r>
              <a:rPr kumimoji="0" lang="sr-Latn-B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oblik)</a:t>
            </a: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502928"/>
            <a:ext cx="7644384" cy="2350008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84002"/>
              </p:ext>
            </p:extLst>
          </p:nvPr>
        </p:nvGraphicFramePr>
        <p:xfrm>
          <a:off x="7358082" y="428604"/>
          <a:ext cx="1533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6" name="Equation" r:id="rId4" imgW="761760" imgH="228600" progId="Equation.3">
                  <p:embed/>
                </p:oleObj>
              </mc:Choice>
              <mc:Fallback>
                <p:oleObj name="Equation" r:id="rId4" imgW="7617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428604"/>
                        <a:ext cx="15335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12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aksijalno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pritisnutog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prosog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660477"/>
            <a:ext cx="8229600" cy="23402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Usled delovanja pritisne sile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&gt; 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štap je poprimio stabilan krivolinijski oblik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sr-Latn-B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podužno</a:t>
            </a: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se</a:t>
            </a:r>
            <a:r>
              <a:rPr kumimoji="0" lang="sr-Latn-B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savio, doživeo tzv. izvijanje)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502928"/>
            <a:ext cx="7644384" cy="2350008"/>
          </a:xfrm>
          <a:prstGeom prst="rect">
            <a:avLst/>
          </a:prstGeom>
        </p:spPr>
      </p:pic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76162"/>
              </p:ext>
            </p:extLst>
          </p:nvPr>
        </p:nvGraphicFramePr>
        <p:xfrm>
          <a:off x="7358082" y="428604"/>
          <a:ext cx="1533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2" name="Equation" r:id="rId4" imgW="761760" imgH="228600" progId="Equation.3">
                  <p:embed/>
                </p:oleObj>
              </mc:Choice>
              <mc:Fallback>
                <p:oleObj name="Equation" r:id="rId4" imgW="7617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428604"/>
                        <a:ext cx="15335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86050" y="242088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b)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13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aksijalno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pritisnutog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prosog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660477"/>
            <a:ext cx="8229600" cy="23402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Unutrašnje sile u ovom slučaju nisu</a:t>
            </a:r>
            <a:r>
              <a:rPr kumimoji="0" lang="sr-Latn-B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stanju da štapu vrate stabilan pravolinijski oblik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502928"/>
            <a:ext cx="7644384" cy="2350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242088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b)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34909"/>
              </p:ext>
            </p:extLst>
          </p:nvPr>
        </p:nvGraphicFramePr>
        <p:xfrm>
          <a:off x="7358082" y="428604"/>
          <a:ext cx="1533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4" name="Equation" r:id="rId4" imgW="761760" imgH="228600" progId="Equation.3">
                  <p:embed/>
                </p:oleObj>
              </mc:Choice>
              <mc:Fallback>
                <p:oleObj name="Equation" r:id="rId4" imgW="761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428604"/>
                        <a:ext cx="15335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14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aksijalno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pritisnutog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prosog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660477"/>
            <a:ext cx="8229600" cy="23402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Usled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delovanja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pritisne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BA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&gt; F</a:t>
            </a:r>
            <a:r>
              <a:rPr lang="sr-Latn-BA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) unutrašnje sile se nisu oduprle i štap se savio i poprimio prikazan krivolinijski o</a:t>
            </a:r>
            <a:r>
              <a:rPr kumimoji="0" lang="sr-Latn-B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blik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sr-Latn-B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Štap od krtog materijala bi se polomio.</a:t>
            </a: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502928"/>
            <a:ext cx="7644384" cy="2350008"/>
          </a:xfrm>
          <a:prstGeom prst="rect">
            <a:avLst/>
          </a:prstGeom>
        </p:spPr>
      </p:pic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827521"/>
              </p:ext>
            </p:extLst>
          </p:nvPr>
        </p:nvGraphicFramePr>
        <p:xfrm>
          <a:off x="7358082" y="428604"/>
          <a:ext cx="1533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0" name="Equation" r:id="rId4" imgW="761760" imgH="228600" progId="Equation.3">
                  <p:embed/>
                </p:oleObj>
              </mc:Choice>
              <mc:Fallback>
                <p:oleObj name="Equation" r:id="rId4" imgW="761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428604"/>
                        <a:ext cx="15335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6380" y="242088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c)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 naredni slikama su primeri konstrukcija kod kojih može doći do izvijanja kad opterećenje dostigne 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i prekorači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kritičnu vrednost.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404745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Hidrocilindar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56831"/>
            <a:ext cx="8211312" cy="1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352892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Ravna rešetka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419600"/>
            <a:ext cx="76581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NAPOMENA: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Primenom metoda </a:t>
            </a:r>
            <a:r>
              <a:rPr lang="sr-Latn-CS" sz="2400" u="sng" dirty="0" smtClean="0">
                <a:latin typeface="Times New Roman" pitchFamily="18" charset="0"/>
                <a:cs typeface="Times New Roman" pitchFamily="18" charset="0"/>
              </a:rPr>
              <a:t>Statike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potrebno je otkriti pritisnute štapove.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65810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5558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Ram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061460" cy="46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3" y="1643514"/>
            <a:ext cx="273431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Kriterijum dimenzionisanja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33802"/>
              </p:ext>
            </p:extLst>
          </p:nvPr>
        </p:nvGraphicFramePr>
        <p:xfrm>
          <a:off x="7015931" y="1859414"/>
          <a:ext cx="1660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7" name="Equation" r:id="rId4" imgW="825480" imgH="457200" progId="Equation.3">
                  <p:embed/>
                </p:oleObj>
              </mc:Choice>
              <mc:Fallback>
                <p:oleObj name="Equation" r:id="rId4" imgW="82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931" y="1859414"/>
                        <a:ext cx="16605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8022" y="2948751"/>
            <a:ext cx="389877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podužno opterećenih štapova 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potreban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ali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nije i dovoljan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Eksperimentalnim ispitivanjem je dokazano da se </a:t>
            </a:r>
            <a:r>
              <a:rPr lang="sr-Latn-C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podužno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savijanje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štapa (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izvijanje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vrši oko ose sa najmanjim momentom inercija 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r-Latn-CS"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Izvijanje u elastičnoj oblasti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9204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ovom slučaju, kad pritisna sila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dostigne kritičnu vrednost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sr-Latn-C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moguće je da štap ostane prav ili da se izvije (iz pravog pređe u izvijeni oblik).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Iz pravog u izvijeni oblik štap prelazi pri uvođenju malog poprečnog poremećaja.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Tada mu osa kao idealno prava linija prelazi u krivu liniju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Zavisno od načina oslanjanja štapa razlikujemo četiri osnovna slučaja izvijanja.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STABILNOST LINIJSKIH NOSEĆIH ELEMENATA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4840"/>
          </a:xfrm>
        </p:spPr>
        <p:txBody>
          <a:bodyPr>
            <a:normAutofit/>
          </a:bodyPr>
          <a:lstStyle/>
          <a:p>
            <a:pPr algn="just"/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Pojam stabilnosti srećemo u raznim oblastima. Navedimo nekoliko primera:</a:t>
            </a:r>
          </a:p>
          <a:p>
            <a:pPr lvl="1" algn="just"/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Stabilnost plamena (pri sagorevanju u gasnom </a:t>
            </a:r>
            <a:r>
              <a:rPr lang="sr-Latn-BA" sz="3000" dirty="0" err="1" smtClean="0">
                <a:latin typeface="Times New Roman" pitchFamily="18" charset="0"/>
                <a:cs typeface="Times New Roman" pitchFamily="18" charset="0"/>
              </a:rPr>
              <a:t>gorioniku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1" algn="just"/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Stabilnost </a:t>
            </a:r>
            <a:r>
              <a:rPr lang="sr-Latn-BA" sz="3000" dirty="0" err="1" smtClean="0">
                <a:latin typeface="Times New Roman" pitchFamily="18" charset="0"/>
                <a:cs typeface="Times New Roman" pitchFamily="18" charset="0"/>
              </a:rPr>
              <a:t>laminarnog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 strujanja (kod fluida),</a:t>
            </a:r>
          </a:p>
          <a:p>
            <a:pPr lvl="1" algn="just"/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Stabilnost vremenskih uslova i</a:t>
            </a:r>
          </a:p>
          <a:p>
            <a:pPr algn="just"/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dobro nam poznata</a:t>
            </a:r>
          </a:p>
          <a:p>
            <a:pPr lvl="1" algn="just"/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 Stabilnost ravnotežnog stanja.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6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Prvi slučaj izvijanja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7526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Posmatrajmo štap koji je zglobno oslonjen na oba kraja pre i posle dostizanja kritične sile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= F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5410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Izvijanje štapa pre (gore) i posle dostizanje kritične sile (dole)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" y="2743200"/>
            <a:ext cx="697611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505200"/>
            <a:ext cx="4419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5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88580"/>
              </p:ext>
            </p:extLst>
          </p:nvPr>
        </p:nvGraphicFramePr>
        <p:xfrm>
          <a:off x="3200400" y="4025900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53" name="Equation" r:id="rId3" imgW="1346040" imgH="253800" progId="">
                  <p:embed/>
                </p:oleObj>
              </mc:Choice>
              <mc:Fallback>
                <p:oleObj name="Equation" r:id="rId3" imgW="1346040" imgH="253800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25900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0" y="4648200"/>
            <a:ext cx="2895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Moment savijanja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63054"/>
              </p:ext>
            </p:extLst>
          </p:nvPr>
        </p:nvGraphicFramePr>
        <p:xfrm>
          <a:off x="3200400" y="5181600"/>
          <a:ext cx="2176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54" name="Equation" r:id="rId5" imgW="1079280" imgH="253800" progId="">
                  <p:embed/>
                </p:oleObj>
              </mc:Choice>
              <mc:Fallback>
                <p:oleObj name="Equation" r:id="rId5" imgW="1079280" imgH="253800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81600"/>
                        <a:ext cx="21764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>
            <a:off x="4564380" y="4808220"/>
            <a:ext cx="45720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223250"/>
              </p:ext>
            </p:extLst>
          </p:nvPr>
        </p:nvGraphicFramePr>
        <p:xfrm>
          <a:off x="5781675" y="5168900"/>
          <a:ext cx="28162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55" name="Equation" r:id="rId7" imgW="1396800" imgH="253800" progId="">
                  <p:embed/>
                </p:oleObj>
              </mc:Choice>
              <mc:Fallback>
                <p:oleObj name="Equation" r:id="rId7" imgW="1396800" imgH="2538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168900"/>
                        <a:ext cx="28162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943600" y="4114800"/>
            <a:ext cx="1524000" cy="1066800"/>
            <a:chOff x="5943600" y="4114800"/>
            <a:chExt cx="1524000" cy="1066800"/>
          </a:xfrm>
        </p:grpSpPr>
        <p:graphicFrame>
          <p:nvGraphicFramePr>
            <p:cNvPr id="233477" name="Object 5"/>
            <p:cNvGraphicFramePr>
              <a:graphicFrameLocks noChangeAspect="1"/>
            </p:cNvGraphicFramePr>
            <p:nvPr/>
          </p:nvGraphicFramePr>
          <p:xfrm>
            <a:off x="5943600" y="41148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56" name="Equation" r:id="rId9" imgW="190417" imgH="152334" progId="Equation.3">
                    <p:embed/>
                  </p:oleObj>
                </mc:Choice>
                <mc:Fallback>
                  <p:oleObj name="Equation" r:id="rId9" imgW="190417" imgH="152334" progId="Equation.3">
                    <p:embed/>
                    <p:pic>
                      <p:nvPicPr>
                        <p:cNvPr id="0" name="Picture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41148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3478" name="Object 6"/>
            <p:cNvGraphicFramePr>
              <a:graphicFrameLocks noChangeAspect="1"/>
            </p:cNvGraphicFramePr>
            <p:nvPr/>
          </p:nvGraphicFramePr>
          <p:xfrm>
            <a:off x="7186613" y="4775200"/>
            <a:ext cx="280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57" name="Equation" r:id="rId11" imgW="139639" imgH="203112" progId="Equation.3">
                    <p:embed/>
                  </p:oleObj>
                </mc:Choice>
                <mc:Fallback>
                  <p:oleObj name="Equation" r:id="rId11" imgW="139639" imgH="203112" progId="Equation.3">
                    <p:embed/>
                    <p:pic>
                      <p:nvPicPr>
                        <p:cNvPr id="0" name="Picture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6613" y="4775200"/>
                          <a:ext cx="280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Freeform 16"/>
            <p:cNvSpPr/>
            <p:nvPr/>
          </p:nvSpPr>
          <p:spPr>
            <a:xfrm>
              <a:off x="6309360" y="4251960"/>
              <a:ext cx="1005840" cy="502920"/>
            </a:xfrm>
            <a:custGeom>
              <a:avLst/>
              <a:gdLst>
                <a:gd name="connsiteX0" fmla="*/ 0 w 914400"/>
                <a:gd name="connsiteY0" fmla="*/ 0 h 502920"/>
                <a:gd name="connsiteX1" fmla="*/ 914400 w 914400"/>
                <a:gd name="connsiteY1" fmla="*/ 0 h 502920"/>
                <a:gd name="connsiteX2" fmla="*/ 914400 w 914400"/>
                <a:gd name="connsiteY2" fmla="*/ 50292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502920">
                  <a:moveTo>
                    <a:pt x="0" y="0"/>
                  </a:moveTo>
                  <a:lnTo>
                    <a:pt x="914400" y="0"/>
                  </a:lnTo>
                  <a:lnTo>
                    <a:pt x="914400" y="50292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" y="457200"/>
            <a:ext cx="697611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96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991316"/>
              </p:ext>
            </p:extLst>
          </p:nvPr>
        </p:nvGraphicFramePr>
        <p:xfrm>
          <a:off x="3962400" y="736600"/>
          <a:ext cx="3071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9" name="Equation" r:id="rId3" imgW="1523880" imgH="253800" progId="">
                  <p:embed/>
                </p:oleObj>
              </mc:Choice>
              <mc:Fallback>
                <p:oleObj name="Equation" r:id="rId3" imgW="1523880" imgH="253800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736600"/>
                        <a:ext cx="3071813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6" name="Object 6"/>
          <p:cNvGraphicFramePr>
            <a:graphicFrameLocks noChangeAspect="1"/>
          </p:cNvGraphicFramePr>
          <p:nvPr/>
        </p:nvGraphicFramePr>
        <p:xfrm>
          <a:off x="3505200" y="8382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0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8382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9" name="Object 9"/>
          <p:cNvGraphicFramePr>
            <a:graphicFrameLocks noChangeAspect="1"/>
          </p:cNvGraphicFramePr>
          <p:nvPr/>
        </p:nvGraphicFramePr>
        <p:xfrm>
          <a:off x="6288087" y="3479800"/>
          <a:ext cx="14843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1" name="Equation" r:id="rId7" imgW="736600" imgH="431800" progId="Equation.3">
                  <p:embed/>
                </p:oleObj>
              </mc:Choice>
              <mc:Fallback>
                <p:oleObj name="Equation" r:id="rId7" imgW="736600" imgH="4318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7" y="3479800"/>
                        <a:ext cx="14843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" y="1806476"/>
            <a:ext cx="571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Homogena diferencijalna jednačina drugog reda sa konstantnim koeficijentima.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291051"/>
              </p:ext>
            </p:extLst>
          </p:nvPr>
        </p:nvGraphicFramePr>
        <p:xfrm>
          <a:off x="5334000" y="2413000"/>
          <a:ext cx="2355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2" name="Equation" r:id="rId9" imgW="1168200" imgH="253800" progId="">
                  <p:embed/>
                </p:oleObj>
              </mc:Choice>
              <mc:Fallback>
                <p:oleObj name="Equation" r:id="rId9" imgW="1168200" imgH="25380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13000"/>
                        <a:ext cx="235585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6200000" flipH="1">
            <a:off x="6126083" y="3114438"/>
            <a:ext cx="54864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1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593896"/>
              </p:ext>
            </p:extLst>
          </p:nvPr>
        </p:nvGraphicFramePr>
        <p:xfrm>
          <a:off x="622300" y="749300"/>
          <a:ext cx="28162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3" name="Equation" r:id="rId11" imgW="1396800" imgH="253800" progId="">
                  <p:embed/>
                </p:oleObj>
              </mc:Choice>
              <mc:Fallback>
                <p:oleObj name="Equation" r:id="rId11" imgW="1396800" imgH="253800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749300"/>
                        <a:ext cx="28162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821276"/>
              </p:ext>
            </p:extLst>
          </p:nvPr>
        </p:nvGraphicFramePr>
        <p:xfrm>
          <a:off x="7696200" y="2535714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4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35714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636870"/>
              </p:ext>
            </p:extLst>
          </p:nvPr>
        </p:nvGraphicFramePr>
        <p:xfrm>
          <a:off x="7086600" y="8382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5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8382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18" idx="3"/>
            <a:endCxn id="17" idx="3"/>
          </p:cNvCxnSpPr>
          <p:nvPr/>
        </p:nvCxnSpPr>
        <p:spPr>
          <a:xfrm>
            <a:off x="7470775" y="990600"/>
            <a:ext cx="608013" cy="1697514"/>
          </a:xfrm>
          <a:prstGeom prst="bentConnector3">
            <a:avLst>
              <a:gd name="adj1" fmla="val 1375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33487" y="762000"/>
            <a:ext cx="4267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Rešenje homogene diferencijalne jednačine drugog reda sa konstantnim koeficijentima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3487" y="2286000"/>
            <a:ext cx="1752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077033"/>
              </p:ext>
            </p:extLst>
          </p:nvPr>
        </p:nvGraphicFramePr>
        <p:xfrm>
          <a:off x="2743200" y="2476500"/>
          <a:ext cx="3300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39" name="Equation" r:id="rId3" imgW="1638000" imgH="253800" progId="">
                  <p:embed/>
                </p:oleObj>
              </mc:Choice>
              <mc:Fallback>
                <p:oleObj name="Equation" r:id="rId3" imgW="1638000" imgH="25380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76500"/>
                        <a:ext cx="3300413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33487" y="3276600"/>
            <a:ext cx="5334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Vrednosti integracionih konstanti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određujemo iz graničnih uslova: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966921"/>
              </p:ext>
            </p:extLst>
          </p:nvPr>
        </p:nvGraphicFramePr>
        <p:xfrm>
          <a:off x="5703888" y="3784600"/>
          <a:ext cx="14843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40" name="Equation" r:id="rId5" imgW="736560" imgH="558720" progId="">
                  <p:embed/>
                </p:oleObj>
              </mc:Choice>
              <mc:Fallback>
                <p:oleObj name="Equation" r:id="rId5" imgW="736560" imgH="55872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3784600"/>
                        <a:ext cx="1484312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85867"/>
              </p:ext>
            </p:extLst>
          </p:nvPr>
        </p:nvGraphicFramePr>
        <p:xfrm>
          <a:off x="4814888" y="1651000"/>
          <a:ext cx="2355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41" name="Equation" r:id="rId7" imgW="1168200" imgH="253800" progId="">
                  <p:embed/>
                </p:oleObj>
              </mc:Choice>
              <mc:Fallback>
                <p:oleObj name="Equation" r:id="rId7" imgW="1168200" imgH="25380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651000"/>
                        <a:ext cx="235585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99010" name="Object 2"/>
          <p:cNvGraphicFramePr>
            <a:graphicFrameLocks noChangeAspect="1"/>
          </p:cNvGraphicFramePr>
          <p:nvPr/>
        </p:nvGraphicFramePr>
        <p:xfrm>
          <a:off x="2743200" y="914400"/>
          <a:ext cx="3584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1" name="Equation" r:id="rId3" imgW="1777229" imgH="215806" progId="Equation.3">
                  <p:embed/>
                </p:oleObj>
              </mc:Choice>
              <mc:Fallback>
                <p:oleObj name="Equation" r:id="rId3" imgW="1777229" imgH="215806" progId="Equation.3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14400"/>
                        <a:ext cx="3584575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706344"/>
              </p:ext>
            </p:extLst>
          </p:nvPr>
        </p:nvGraphicFramePr>
        <p:xfrm>
          <a:off x="903288" y="889000"/>
          <a:ext cx="14843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2" name="Equation" r:id="rId5" imgW="736560" imgH="558720" progId="">
                  <p:embed/>
                </p:oleObj>
              </mc:Choice>
              <mc:Fallback>
                <p:oleObj name="Equation" r:id="rId5" imgW="736560" imgH="558720" progId="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889000"/>
                        <a:ext cx="1484312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2" name="Object 4"/>
          <p:cNvGraphicFramePr>
            <a:graphicFrameLocks noChangeAspect="1"/>
          </p:cNvGraphicFramePr>
          <p:nvPr/>
        </p:nvGraphicFramePr>
        <p:xfrm>
          <a:off x="6553200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3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3" name="Object 5"/>
          <p:cNvGraphicFramePr>
            <a:graphicFrameLocks noChangeAspect="1"/>
          </p:cNvGraphicFramePr>
          <p:nvPr/>
        </p:nvGraphicFramePr>
        <p:xfrm>
          <a:off x="7010400" y="914400"/>
          <a:ext cx="869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4" name="Equation" r:id="rId9" imgW="431613" imgH="215806" progId="Equation.3">
                  <p:embed/>
                </p:oleObj>
              </mc:Choice>
              <mc:Fallback>
                <p:oleObj name="Equation" r:id="rId9" imgW="431613" imgH="215806" progId="Equation.3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914400"/>
                        <a:ext cx="86995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62000" y="838200"/>
            <a:ext cx="1752600" cy="609600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103422"/>
              </p:ext>
            </p:extLst>
          </p:nvPr>
        </p:nvGraphicFramePr>
        <p:xfrm>
          <a:off x="2901950" y="3213100"/>
          <a:ext cx="2841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5" name="Equation" r:id="rId11" imgW="1409400" imgH="228600" progId="">
                  <p:embed/>
                </p:oleObj>
              </mc:Choice>
              <mc:Fallback>
                <p:oleObj name="Equation" r:id="rId11" imgW="1409400" imgH="228600" progId="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3213100"/>
                        <a:ext cx="2841625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57211"/>
              </p:ext>
            </p:extLst>
          </p:nvPr>
        </p:nvGraphicFramePr>
        <p:xfrm>
          <a:off x="903288" y="2565400"/>
          <a:ext cx="14843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6" name="Equation" r:id="rId13" imgW="736560" imgH="558720" progId="">
                  <p:embed/>
                </p:oleObj>
              </mc:Choice>
              <mc:Fallback>
                <p:oleObj name="Equation" r:id="rId13" imgW="736560" imgH="558720" progId="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565400"/>
                        <a:ext cx="1484312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434248"/>
              </p:ext>
            </p:extLst>
          </p:nvPr>
        </p:nvGraphicFramePr>
        <p:xfrm>
          <a:off x="5867400" y="33020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7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020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0035"/>
              </p:ext>
            </p:extLst>
          </p:nvPr>
        </p:nvGraphicFramePr>
        <p:xfrm>
          <a:off x="6324600" y="3213100"/>
          <a:ext cx="1511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8" name="Equation" r:id="rId16" imgW="749160" imgH="228600" progId="">
                  <p:embed/>
                </p:oleObj>
              </mc:Choice>
              <mc:Fallback>
                <p:oleObj name="Equation" r:id="rId16" imgW="749160" imgH="228600" progId="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213100"/>
                        <a:ext cx="15113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762000" y="3124200"/>
            <a:ext cx="1752600" cy="609600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90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030579"/>
              </p:ext>
            </p:extLst>
          </p:nvPr>
        </p:nvGraphicFramePr>
        <p:xfrm>
          <a:off x="1079500" y="4800600"/>
          <a:ext cx="1511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9" name="Equation" r:id="rId18" imgW="749160" imgH="228600" progId="">
                  <p:embed/>
                </p:oleObj>
              </mc:Choice>
              <mc:Fallback>
                <p:oleObj name="Equation" r:id="rId18" imgW="749160" imgH="228600" progId="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800600"/>
                        <a:ext cx="15113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Brace 17"/>
          <p:cNvSpPr/>
          <p:nvPr/>
        </p:nvSpPr>
        <p:spPr>
          <a:xfrm>
            <a:off x="2667000" y="4191000"/>
            <a:ext cx="381000" cy="1752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9019" name="Object 11"/>
          <p:cNvGraphicFramePr>
            <a:graphicFrameLocks noChangeAspect="1"/>
          </p:cNvGraphicFramePr>
          <p:nvPr/>
        </p:nvGraphicFramePr>
        <p:xfrm>
          <a:off x="3733800" y="4343400"/>
          <a:ext cx="844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20" name="Equation" r:id="rId20" imgW="418918" imgH="215806" progId="Equation.3">
                  <p:embed/>
                </p:oleObj>
              </mc:Choice>
              <mc:Fallback>
                <p:oleObj name="Equation" r:id="rId20" imgW="418918" imgH="215806" progId="Equation.3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343400"/>
                        <a:ext cx="84455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24400" y="3962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Jedno trivijalno rešenje (dokaz da je pravi oblik štapa jedan od mogućih ravnotežnih oblika)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90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49438"/>
              </p:ext>
            </p:extLst>
          </p:nvPr>
        </p:nvGraphicFramePr>
        <p:xfrm>
          <a:off x="3749675" y="5435600"/>
          <a:ext cx="1201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21" name="Equation" r:id="rId22" imgW="596880" imgH="177480" progId="">
                  <p:embed/>
                </p:oleObj>
              </mc:Choice>
              <mc:Fallback>
                <p:oleObj name="Equation" r:id="rId22" imgW="596880" imgH="177480" progId="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5435600"/>
                        <a:ext cx="1201738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4343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Za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3910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Za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0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300034" name="Object 2"/>
          <p:cNvGraphicFramePr>
            <a:graphicFrameLocks noChangeAspect="1"/>
          </p:cNvGraphicFramePr>
          <p:nvPr/>
        </p:nvGraphicFramePr>
        <p:xfrm>
          <a:off x="420688" y="14097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3" name="Equation" r:id="rId3" imgW="672808" imgH="215806" progId="Equation.3">
                  <p:embed/>
                </p:oleObj>
              </mc:Choice>
              <mc:Fallback>
                <p:oleObj name="Equation" r:id="rId3" imgW="672808" imgH="215806" progId="Equation.3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409700"/>
                        <a:ext cx="1357312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>
            <a:off x="1868487" y="1066800"/>
            <a:ext cx="3810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2789237" y="1409700"/>
          <a:ext cx="25844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4" name="Equation" r:id="rId5" imgW="1282700" imgH="203200" progId="Equation.3">
                  <p:embed/>
                </p:oleObj>
              </mc:Choice>
              <mc:Fallback>
                <p:oleObj name="Equation" r:id="rId5" imgW="1282700" imgH="203200" progId="Equation.3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7" y="1409700"/>
                        <a:ext cx="258445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73287" y="13970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/>
              <a:t>Za</a:t>
            </a:r>
            <a:endParaRPr lang="en-US" sz="2000" dirty="0"/>
          </a:p>
        </p:txBody>
      </p:sp>
      <p:graphicFrame>
        <p:nvGraphicFramePr>
          <p:cNvPr id="300036" name="Object 4"/>
          <p:cNvGraphicFramePr>
            <a:graphicFrameLocks noChangeAspect="1"/>
          </p:cNvGraphicFramePr>
          <p:nvPr/>
        </p:nvGraphicFramePr>
        <p:xfrm>
          <a:off x="533400" y="2667000"/>
          <a:ext cx="14843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5" name="Equation" r:id="rId7" imgW="736600" imgH="431800" progId="Equation.3">
                  <p:embed/>
                </p:oleObj>
              </mc:Choice>
              <mc:Fallback>
                <p:oleObj name="Equation" r:id="rId7" imgW="736600" imgH="431800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1484312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10200" y="1371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odnosno za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0037" name="Object 5"/>
          <p:cNvGraphicFramePr>
            <a:graphicFrameLocks noChangeAspect="1"/>
          </p:cNvGraphicFramePr>
          <p:nvPr/>
        </p:nvGraphicFramePr>
        <p:xfrm>
          <a:off x="7126287" y="1422400"/>
          <a:ext cx="14843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6" name="Equation" r:id="rId9" imgW="736600" imgH="203200" progId="Equation.3">
                  <p:embed/>
                </p:oleObj>
              </mc:Choice>
              <mc:Fallback>
                <p:oleObj name="Equation" r:id="rId9" imgW="736600" imgH="203200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7" y="1422400"/>
                        <a:ext cx="1484313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9" name="Object 7"/>
          <p:cNvGraphicFramePr>
            <a:graphicFrameLocks noChangeAspect="1"/>
          </p:cNvGraphicFramePr>
          <p:nvPr/>
        </p:nvGraphicFramePr>
        <p:xfrm>
          <a:off x="547687" y="3733800"/>
          <a:ext cx="1357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7" name="Equation" r:id="rId11" imgW="672808" imgH="418918" progId="Equation.3">
                  <p:embed/>
                </p:oleObj>
              </mc:Choice>
              <mc:Fallback>
                <p:oleObj name="Equation" r:id="rId11" imgW="672808" imgH="418918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3733800"/>
                        <a:ext cx="13573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>
            <a:off x="2209800" y="2667000"/>
            <a:ext cx="381000" cy="190500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38600" y="4343400"/>
            <a:ext cx="3429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Vrednost kritične sile pri kojoj će doći do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0040" name="Object 8"/>
          <p:cNvGraphicFramePr>
            <a:graphicFrameLocks noChangeAspect="1"/>
          </p:cNvGraphicFramePr>
          <p:nvPr/>
        </p:nvGraphicFramePr>
        <p:xfrm>
          <a:off x="5334000" y="3200400"/>
          <a:ext cx="21494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8" name="Equation" r:id="rId13" imgW="1066800" imgH="419100" progId="Equation.3">
                  <p:embed/>
                </p:oleObj>
              </mc:Choice>
              <mc:Fallback>
                <p:oleObj name="Equation" r:id="rId13" imgW="1066800" imgH="419100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00400"/>
                        <a:ext cx="2149475" cy="838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2667000" y="347345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9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7345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3124200" y="3175000"/>
          <a:ext cx="17922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80" name="Equation" r:id="rId17" imgW="889000" imgH="457200" progId="Equation.3">
                  <p:embed/>
                </p:oleObj>
              </mc:Choice>
              <mc:Fallback>
                <p:oleObj name="Equation" r:id="rId17" imgW="889000" imgH="457200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75000"/>
                        <a:ext cx="17922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/>
        </p:nvGraphicFramePr>
        <p:xfrm>
          <a:off x="4953000" y="35052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81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052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7467600" y="3657600"/>
            <a:ext cx="304800" cy="1066800"/>
          </a:xfrm>
          <a:custGeom>
            <a:avLst/>
            <a:gdLst>
              <a:gd name="connsiteX0" fmla="*/ 15240 w 640080"/>
              <a:gd name="connsiteY0" fmla="*/ 0 h 1066800"/>
              <a:gd name="connsiteX1" fmla="*/ 640080 w 640080"/>
              <a:gd name="connsiteY1" fmla="*/ 0 h 1066800"/>
              <a:gd name="connsiteX2" fmla="*/ 640080 w 640080"/>
              <a:gd name="connsiteY2" fmla="*/ 1066800 h 1066800"/>
              <a:gd name="connsiteX3" fmla="*/ 0 w 64008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" h="1066800">
                <a:moveTo>
                  <a:pt x="15240" y="0"/>
                </a:moveTo>
                <a:lnTo>
                  <a:pt x="640080" y="0"/>
                </a:lnTo>
                <a:lnTo>
                  <a:pt x="640080" y="1066800"/>
                </a:lnTo>
                <a:lnTo>
                  <a:pt x="0" y="10668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9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3886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dobijamo najmanju vrednost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kritične sile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 kojoj će doći do izvijanja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886200" y="1905000"/>
          <a:ext cx="2406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9" name="Equation" r:id="rId3" imgW="1193800" imgH="419100" progId="Equation.3">
                  <p:embed/>
                </p:oleObj>
              </mc:Choice>
              <mc:Fallback>
                <p:oleObj name="Equation" r:id="rId3" imgW="1193800" imgH="4191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5000"/>
                        <a:ext cx="2406650" cy="838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0" y="2979003"/>
            <a:ext cx="3886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Ojlerova kritična sila izvijanja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elastičnoj oblasti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297561" y="2359742"/>
            <a:ext cx="589936" cy="988142"/>
          </a:xfrm>
          <a:custGeom>
            <a:avLst/>
            <a:gdLst>
              <a:gd name="connsiteX0" fmla="*/ 0 w 589936"/>
              <a:gd name="connsiteY0" fmla="*/ 0 h 988142"/>
              <a:gd name="connsiteX1" fmla="*/ 589936 w 589936"/>
              <a:gd name="connsiteY1" fmla="*/ 0 h 988142"/>
              <a:gd name="connsiteX2" fmla="*/ 589936 w 589936"/>
              <a:gd name="connsiteY2" fmla="*/ 988142 h 988142"/>
              <a:gd name="connsiteX3" fmla="*/ 29497 w 589936"/>
              <a:gd name="connsiteY3" fmla="*/ 988142 h 988142"/>
              <a:gd name="connsiteX4" fmla="*/ 29497 w 589936"/>
              <a:gd name="connsiteY4" fmla="*/ 988142 h 98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36" h="988142">
                <a:moveTo>
                  <a:pt x="0" y="0"/>
                </a:moveTo>
                <a:lnTo>
                  <a:pt x="589936" y="0"/>
                </a:lnTo>
                <a:lnTo>
                  <a:pt x="589936" y="988142"/>
                </a:lnTo>
                <a:lnTo>
                  <a:pt x="29497" y="988142"/>
                </a:lnTo>
                <a:lnTo>
                  <a:pt x="29497" y="98814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02082" name="Object 2"/>
          <p:cNvGraphicFramePr>
            <a:graphicFrameLocks noChangeAspect="1"/>
          </p:cNvGraphicFramePr>
          <p:nvPr/>
        </p:nvGraphicFramePr>
        <p:xfrm>
          <a:off x="1838324" y="8382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8" name="Equation" r:id="rId3" imgW="190417" imgH="152334" progId="Equation.3">
                  <p:embed/>
                </p:oleObj>
              </mc:Choice>
              <mc:Fallback>
                <p:oleObj name="Equation" r:id="rId3" imgW="190417" imgH="152334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4" y="8382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082540"/>
              </p:ext>
            </p:extLst>
          </p:nvPr>
        </p:nvGraphicFramePr>
        <p:xfrm>
          <a:off x="504825" y="2019300"/>
          <a:ext cx="37877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9" name="Equation" r:id="rId5" imgW="1879560" imgH="253800" progId="">
                  <p:embed/>
                </p:oleObj>
              </mc:Choice>
              <mc:Fallback>
                <p:oleObj name="Equation" r:id="rId5" imgW="1879560" imgH="25380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2019300"/>
                        <a:ext cx="378777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49962"/>
              </p:ext>
            </p:extLst>
          </p:nvPr>
        </p:nvGraphicFramePr>
        <p:xfrm>
          <a:off x="4752975" y="1905000"/>
          <a:ext cx="2714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0" name="Equation" r:id="rId7" imgW="1346040" imgH="393480" progId="">
                  <p:embed/>
                </p:oleObj>
              </mc:Choice>
              <mc:Fallback>
                <p:oleObj name="Equation" r:id="rId7" imgW="1346040" imgH="393480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1905000"/>
                        <a:ext cx="27146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7" name="Object 7"/>
          <p:cNvGraphicFramePr>
            <a:graphicFrameLocks noChangeAspect="1"/>
          </p:cNvGraphicFramePr>
          <p:nvPr/>
        </p:nvGraphicFramePr>
        <p:xfrm>
          <a:off x="771524" y="838200"/>
          <a:ext cx="10223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1" name="Equation" r:id="rId9" imgW="507780" imgH="177723" progId="Equation.3">
                  <p:embed/>
                </p:oleObj>
              </mc:Choice>
              <mc:Fallback>
                <p:oleObj name="Equation" r:id="rId9" imgW="507780" imgH="177723" progId="Equation.3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4" y="838200"/>
                        <a:ext cx="102235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8" name="Object 8"/>
          <p:cNvGraphicFramePr>
            <a:graphicFrameLocks noChangeAspect="1"/>
          </p:cNvGraphicFramePr>
          <p:nvPr/>
        </p:nvGraphicFramePr>
        <p:xfrm>
          <a:off x="2212974" y="609600"/>
          <a:ext cx="996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2" name="Equation" r:id="rId11" imgW="495085" imgH="393529" progId="Equation.3">
                  <p:embed/>
                </p:oleObj>
              </mc:Choice>
              <mc:Fallback>
                <p:oleObj name="Equation" r:id="rId11" imgW="495085" imgH="393529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4" y="609600"/>
                        <a:ext cx="9969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6762" y="2819400"/>
            <a:ext cx="57864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integracionu konstantu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može se reći da je neodređena jer za </a:t>
            </a:r>
            <a:r>
              <a:rPr lang="sr-Latn-C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z=l/2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imamo: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20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13146"/>
              </p:ext>
            </p:extLst>
          </p:nvPr>
        </p:nvGraphicFramePr>
        <p:xfrm>
          <a:off x="5237163" y="3327400"/>
          <a:ext cx="30178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3" name="Equation" r:id="rId13" imgW="1498320" imgH="304560" progId="">
                  <p:embed/>
                </p:oleObj>
              </mc:Choice>
              <mc:Fallback>
                <p:oleObj name="Equation" r:id="rId13" imgW="1498320" imgH="304560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3327400"/>
                        <a:ext cx="3017837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71524" y="4045803"/>
            <a:ext cx="66246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elastična linija ima oblik polutalasa sinusoide  i predstavlja tzv.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osnovni harmonik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524" y="5105400"/>
            <a:ext cx="6172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n=2,3,4, ...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dobijamo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harmonike višeg reda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2287904" y="1684020"/>
            <a:ext cx="45720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2638424" y="1790700"/>
            <a:ext cx="838200" cy="76200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13"/>
          <p:cNvGraphicFramePr>
            <a:graphicFrameLocks noChangeAspect="1"/>
          </p:cNvGraphicFramePr>
          <p:nvPr/>
        </p:nvGraphicFramePr>
        <p:xfrm>
          <a:off x="3362324" y="1320800"/>
          <a:ext cx="485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4" name="Equation" r:id="rId15" imgW="241091" imgH="177646" progId="Equation.3">
                  <p:embed/>
                </p:oleObj>
              </mc:Choice>
              <mc:Fallback>
                <p:oleObj name="Equation" r:id="rId15" imgW="241091" imgH="177646" progId="Equation.3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4" y="1320800"/>
                        <a:ext cx="48577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416435"/>
              </p:ext>
            </p:extLst>
          </p:nvPr>
        </p:nvGraphicFramePr>
        <p:xfrm>
          <a:off x="4340225" y="2133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5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133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0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53295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Osnovni harmonik i harmonici višeg reda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50719"/>
            <a:ext cx="6577445" cy="47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Drugi slučaj izvijanja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4632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Razmotrimo slučaj štapa koji je na jednom kraju uklešten, a na drugom slobodan.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Granični uslovi i opterećenje štapa su isti kao kod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zglobno oslonjenog štapa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dužine 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2l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Jedino granični uslovi na polovini raspona tog štapa odgovaraju graničnim uslovima ukleštene konzole.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Stabilna ravnoteža: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 prestanku dejstva poremećajne sile telo se vraća u prvobitan ravnotežni položaj.</a:t>
            </a:r>
          </a:p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Labilna ravnoteža: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 prestanku dejstva poremećajne sile telo se udaljava od prvobitnog ravnotežnog položaja dok se ne umiri u novom ravnotežnom položaju.</a:t>
            </a:r>
          </a:p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Indiferentna ravnoteža: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 prestanku dejstva poremećajne sile telo zauzima novi ravnotežni položaj blizak prvobitnom ravnotežnom položaju.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822950" y="2514600"/>
          <a:ext cx="24066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8" name="Equation" r:id="rId3" imgW="1193800" imgH="457200" progId="Equation.3">
                  <p:embed/>
                </p:oleObj>
              </mc:Choice>
              <mc:Fallback>
                <p:oleObj name="Equation" r:id="rId3" imgW="119380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2514600"/>
                        <a:ext cx="2406650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48840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Štap na jednom kraju uklešten, a na drugom slobodan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389"/>
            <a:ext cx="5082540" cy="3977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1066800"/>
            <a:ext cx="2743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Najmanja vrednost kritične sile u ovom slučaju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>
            <a:stCxn id="8" idx="3"/>
            <a:endCxn id="9" idx="3"/>
          </p:cNvCxnSpPr>
          <p:nvPr/>
        </p:nvCxnSpPr>
        <p:spPr>
          <a:xfrm>
            <a:off x="8229600" y="1666965"/>
            <a:ext cx="12700" cy="1304835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Treći slučaj izvijanja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4632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Razmotrimo slučaj obostrano ukleštenog štapa.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Rrastojanje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između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prevojnih tačaka elastične linije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zbog simetrije iznosi 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l/2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Zbog toga što je u prevojnim tačkama elastične linije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moment savijanja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jednak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nuli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), središnji deo štapa će se ponašati kao zglobno oslonjen štap.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41865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Obostrano uklešten štap izložen izvijanju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4343400"/>
            <a:ext cx="1371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odnosno</a:t>
            </a:r>
            <a:endParaRPr lang="en-US" sz="2400" dirty="0"/>
          </a:p>
        </p:txBody>
      </p:sp>
      <p:graphicFrame>
        <p:nvGraphicFramePr>
          <p:cNvPr id="33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964829"/>
              </p:ext>
            </p:extLst>
          </p:nvPr>
        </p:nvGraphicFramePr>
        <p:xfrm>
          <a:off x="5791200" y="4953000"/>
          <a:ext cx="1870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54" name="Equation" r:id="rId3" imgW="927100" imgH="457200" progId="Equation.3">
                  <p:embed/>
                </p:oleObj>
              </mc:Choice>
              <mc:Fallback>
                <p:oleObj name="Equation" r:id="rId3" imgW="927100" imgH="4572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953000"/>
                        <a:ext cx="1870075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707380" cy="3322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1447800"/>
            <a:ext cx="2362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Kritična sila za obostrano uklešten štap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939948"/>
              </p:ext>
            </p:extLst>
          </p:nvPr>
        </p:nvGraphicFramePr>
        <p:xfrm>
          <a:off x="5791200" y="3276600"/>
          <a:ext cx="24066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55" name="Equation" r:id="rId6" imgW="1193800" imgH="457200" progId="Equation.3">
                  <p:embed/>
                </p:oleObj>
              </mc:Choice>
              <mc:Fallback>
                <p:oleObj name="Equation" r:id="rId6" imgW="1193800" imgH="4572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76600"/>
                        <a:ext cx="240665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11" idx="3"/>
            <a:endCxn id="333826" idx="3"/>
          </p:cNvCxnSpPr>
          <p:nvPr/>
        </p:nvCxnSpPr>
        <p:spPr>
          <a:xfrm>
            <a:off x="8153400" y="2232630"/>
            <a:ext cx="44450" cy="1501170"/>
          </a:xfrm>
          <a:prstGeom prst="bentConnector3">
            <a:avLst>
              <a:gd name="adj1" fmla="val 614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4" idx="3"/>
            <a:endCxn id="333828" idx="3"/>
          </p:cNvCxnSpPr>
          <p:nvPr/>
        </p:nvCxnSpPr>
        <p:spPr>
          <a:xfrm>
            <a:off x="7162800" y="4574233"/>
            <a:ext cx="498475" cy="835967"/>
          </a:xfrm>
          <a:prstGeom prst="bentConnector3">
            <a:avLst>
              <a:gd name="adj1" fmla="val 1458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Četvrti slučaj izvijanja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95400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Razmotrimo štap koji je na jednom kraju uklešten, a na drugom zglobno oslonjen.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4383161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Štap na jednom kraju uklešten, a na drugom zglobno oslonjen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22" y="2971800"/>
            <a:ext cx="5374178" cy="13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76375" y="2997200"/>
            <a:ext cx="1828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Moment savijanja: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4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28681"/>
              </p:ext>
            </p:extLst>
          </p:nvPr>
        </p:nvGraphicFramePr>
        <p:xfrm>
          <a:off x="2847975" y="3568700"/>
          <a:ext cx="2944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8" name="Equation" r:id="rId3" imgW="1460160" imgH="253800" progId="">
                  <p:embed/>
                </p:oleObj>
              </mc:Choice>
              <mc:Fallback>
                <p:oleObj name="Equation" r:id="rId3" imgW="1460160" imgH="2538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3568700"/>
                        <a:ext cx="29448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19225" y="4419600"/>
            <a:ext cx="4419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542173"/>
              </p:ext>
            </p:extLst>
          </p:nvPr>
        </p:nvGraphicFramePr>
        <p:xfrm>
          <a:off x="4010025" y="4919663"/>
          <a:ext cx="36861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9" name="Equation" r:id="rId5" imgW="1828800" imgH="253800" progId="">
                  <p:embed/>
                </p:oleObj>
              </mc:Choice>
              <mc:Fallback>
                <p:oleObj name="Equation" r:id="rId5" imgW="1828800" imgH="2538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919663"/>
                        <a:ext cx="368617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5374178" cy="13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769401"/>
              </p:ext>
            </p:extLst>
          </p:nvPr>
        </p:nvGraphicFramePr>
        <p:xfrm>
          <a:off x="1012825" y="1879600"/>
          <a:ext cx="6016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58" name="Equation" r:id="rId3" imgW="2984400" imgH="419040" progId="">
                  <p:embed/>
                </p:oleObj>
              </mc:Choice>
              <mc:Fallback>
                <p:oleObj name="Equation" r:id="rId3" imgW="2984400" imgH="419040" progId="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879600"/>
                        <a:ext cx="601662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598273"/>
              </p:ext>
            </p:extLst>
          </p:nvPr>
        </p:nvGraphicFramePr>
        <p:xfrm>
          <a:off x="1063625" y="3175000"/>
          <a:ext cx="4403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59" name="Equation" r:id="rId5" imgW="2184120" imgH="419040" progId="">
                  <p:embed/>
                </p:oleObj>
              </mc:Choice>
              <mc:Fallback>
                <p:oleObj name="Equation" r:id="rId5" imgW="2184120" imgH="419040" progId="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3175000"/>
                        <a:ext cx="440372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83311"/>
              </p:ext>
            </p:extLst>
          </p:nvPr>
        </p:nvGraphicFramePr>
        <p:xfrm>
          <a:off x="1012825" y="812800"/>
          <a:ext cx="3838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60" name="Equation" r:id="rId7" imgW="1904760" imgH="253800" progId="">
                  <p:embed/>
                </p:oleObj>
              </mc:Choice>
              <mc:Fallback>
                <p:oleObj name="Equation" r:id="rId7" imgW="1904760" imgH="253800" progId="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812800"/>
                        <a:ext cx="383857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 flipH="1" flipV="1">
            <a:off x="4784725" y="952500"/>
            <a:ext cx="6858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5486400" y="685800"/>
          <a:ext cx="434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61" name="Equation" r:id="rId9" imgW="215713" imgH="393359" progId="Equation.3">
                  <p:embed/>
                </p:oleObj>
              </mc:Choice>
              <mc:Fallback>
                <p:oleObj name="Equation" r:id="rId9" imgW="215713" imgH="393359" progId="Equation.3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85800"/>
                        <a:ext cx="434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2514600" y="14224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62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224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9" name="Object 7"/>
          <p:cNvGraphicFramePr>
            <a:graphicFrameLocks noChangeAspect="1"/>
          </p:cNvGraphicFramePr>
          <p:nvPr/>
        </p:nvGraphicFramePr>
        <p:xfrm>
          <a:off x="2514600" y="27432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63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rot="5400000" flipH="1" flipV="1">
            <a:off x="6994525" y="2171700"/>
            <a:ext cx="6858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7642225" y="1905000"/>
          <a:ext cx="434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64" name="Equation" r:id="rId14" imgW="215713" imgH="393359" progId="Equation.3">
                  <p:embed/>
                </p:oleObj>
              </mc:Choice>
              <mc:Fallback>
                <p:oleObj name="Equation" r:id="rId14" imgW="215713" imgH="393359" progId="Equation.3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1905000"/>
                        <a:ext cx="434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66800" y="4648200"/>
            <a:ext cx="3581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Homogena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diferencijalna jednačina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četvrtog reda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58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091135"/>
              </p:ext>
            </p:extLst>
          </p:nvPr>
        </p:nvGraphicFramePr>
        <p:xfrm>
          <a:off x="4348162" y="5156200"/>
          <a:ext cx="2586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65" name="Equation" r:id="rId15" imgW="1282680" imgH="253800" progId="">
                  <p:embed/>
                </p:oleObj>
              </mc:Choice>
              <mc:Fallback>
                <p:oleObj name="Equation" r:id="rId15" imgW="1282680" imgH="253800" progId="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2" y="5156200"/>
                        <a:ext cx="2586038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486400" y="3429000"/>
            <a:ext cx="1042987" cy="1752600"/>
            <a:chOff x="5486400" y="3429000"/>
            <a:chExt cx="1042987" cy="1752600"/>
          </a:xfrm>
        </p:grpSpPr>
        <p:graphicFrame>
          <p:nvGraphicFramePr>
            <p:cNvPr id="335880" name="Object 8"/>
            <p:cNvGraphicFramePr>
              <a:graphicFrameLocks noChangeAspect="1"/>
            </p:cNvGraphicFramePr>
            <p:nvPr/>
          </p:nvGraphicFramePr>
          <p:xfrm>
            <a:off x="6248400" y="4775200"/>
            <a:ext cx="280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466" name="Equation" r:id="rId17" imgW="139639" imgH="203112" progId="Equation.3">
                    <p:embed/>
                  </p:oleObj>
                </mc:Choice>
                <mc:Fallback>
                  <p:oleObj name="Equation" r:id="rId17" imgW="139639" imgH="203112" progId="Equation.3">
                    <p:embed/>
                    <p:pic>
                      <p:nvPicPr>
                        <p:cNvPr id="0" name="Picture 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4775200"/>
                          <a:ext cx="280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2699" name="Object 11"/>
            <p:cNvGraphicFramePr>
              <a:graphicFrameLocks noChangeAspect="1"/>
            </p:cNvGraphicFramePr>
            <p:nvPr/>
          </p:nvGraphicFramePr>
          <p:xfrm>
            <a:off x="5486400" y="3429000"/>
            <a:ext cx="3825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467" name="Equation" r:id="rId18" imgW="190417" imgH="152334" progId="Equation.3">
                    <p:embed/>
                  </p:oleObj>
                </mc:Choice>
                <mc:Fallback>
                  <p:oleObj name="Equation" r:id="rId18" imgW="190417" imgH="152334" progId="Equation.3">
                    <p:embed/>
                    <p:pic>
                      <p:nvPicPr>
                        <p:cNvPr id="0" name="Picture 2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3429000"/>
                          <a:ext cx="382587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Freeform 23"/>
            <p:cNvSpPr/>
            <p:nvPr/>
          </p:nvSpPr>
          <p:spPr>
            <a:xfrm>
              <a:off x="5836920" y="3566160"/>
              <a:ext cx="539496" cy="1234440"/>
            </a:xfrm>
            <a:custGeom>
              <a:avLst/>
              <a:gdLst>
                <a:gd name="connsiteX0" fmla="*/ 0 w 548640"/>
                <a:gd name="connsiteY0" fmla="*/ 0 h 1158240"/>
                <a:gd name="connsiteX1" fmla="*/ 548640 w 548640"/>
                <a:gd name="connsiteY1" fmla="*/ 0 h 1158240"/>
                <a:gd name="connsiteX2" fmla="*/ 548640 w 548640"/>
                <a:gd name="connsiteY2" fmla="*/ 1158240 h 115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8640" h="1158240">
                  <a:moveTo>
                    <a:pt x="0" y="0"/>
                  </a:moveTo>
                  <a:lnTo>
                    <a:pt x="548640" y="0"/>
                  </a:lnTo>
                  <a:lnTo>
                    <a:pt x="548640" y="115824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81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326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49903"/>
              </p:ext>
            </p:extLst>
          </p:nvPr>
        </p:nvGraphicFramePr>
        <p:xfrm>
          <a:off x="3968750" y="812800"/>
          <a:ext cx="2586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0" name="Equation" r:id="rId3" imgW="1282680" imgH="253800" progId="">
                  <p:embed/>
                </p:oleObj>
              </mc:Choice>
              <mc:Fallback>
                <p:oleObj name="Equation" r:id="rId3" imgW="1282680" imgH="2538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812800"/>
                        <a:ext cx="2586038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59" name="Object 3"/>
          <p:cNvGraphicFramePr>
            <a:graphicFrameLocks noChangeAspect="1"/>
          </p:cNvGraphicFramePr>
          <p:nvPr/>
        </p:nvGraphicFramePr>
        <p:xfrm>
          <a:off x="6770688" y="1117600"/>
          <a:ext cx="1458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1" name="Equation" r:id="rId5" imgW="723586" imgH="431613" progId="Equation.3">
                  <p:embed/>
                </p:oleObj>
              </mc:Choice>
              <mc:Fallback>
                <p:oleObj name="Equation" r:id="rId5" imgW="723586" imgH="431613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1117600"/>
                        <a:ext cx="14589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" y="1600200"/>
            <a:ext cx="5867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Opšte rešenje 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homogene diferencijalne jednačine četvrtog reda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 konstantnim koeficijentima 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713644"/>
              </p:ext>
            </p:extLst>
          </p:nvPr>
        </p:nvGraphicFramePr>
        <p:xfrm>
          <a:off x="3860800" y="2489200"/>
          <a:ext cx="4584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2" name="Equation" r:id="rId7" imgW="2273040" imgH="253800" progId="Equation.DSMT4">
                  <p:embed/>
                </p:oleObj>
              </mc:Choice>
              <mc:Fallback>
                <p:oleObj name="Equation" r:id="rId7" imgW="2273040" imgH="2538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2489200"/>
                        <a:ext cx="45847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95387" y="3124200"/>
            <a:ext cx="5181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Integracione konstante u ovoj jednačini odredićemo iz graničnih uslova: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6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91427"/>
              </p:ext>
            </p:extLst>
          </p:nvPr>
        </p:nvGraphicFramePr>
        <p:xfrm>
          <a:off x="5767388" y="3657600"/>
          <a:ext cx="3149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3" name="Equation" r:id="rId9" imgW="1562040" imgH="1143000" progId="">
                  <p:embed/>
                </p:oleObj>
              </mc:Choice>
              <mc:Fallback>
                <p:oleObj name="Equation" r:id="rId9" imgW="1562040" imgH="114300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8" y="3657600"/>
                        <a:ext cx="3149600" cy="228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>
            <a:off x="5181600" y="518160"/>
            <a:ext cx="2362200" cy="579120"/>
          </a:xfrm>
          <a:custGeom>
            <a:avLst/>
            <a:gdLst>
              <a:gd name="connsiteX0" fmla="*/ 0 w 2362200"/>
              <a:gd name="connsiteY0" fmla="*/ 381000 h 579120"/>
              <a:gd name="connsiteX1" fmla="*/ 350520 w 2362200"/>
              <a:gd name="connsiteY1" fmla="*/ 0 h 579120"/>
              <a:gd name="connsiteX2" fmla="*/ 2362200 w 2362200"/>
              <a:gd name="connsiteY2" fmla="*/ 0 h 579120"/>
              <a:gd name="connsiteX3" fmla="*/ 2362200 w 2362200"/>
              <a:gd name="connsiteY3" fmla="*/ 57912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200" h="579120">
                <a:moveTo>
                  <a:pt x="0" y="381000"/>
                </a:moveTo>
                <a:lnTo>
                  <a:pt x="350520" y="0"/>
                </a:lnTo>
                <a:lnTo>
                  <a:pt x="2362200" y="0"/>
                </a:lnTo>
                <a:lnTo>
                  <a:pt x="2362200" y="57912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376987" y="2971800"/>
            <a:ext cx="822960" cy="426720"/>
          </a:xfrm>
          <a:custGeom>
            <a:avLst/>
            <a:gdLst>
              <a:gd name="connsiteX0" fmla="*/ 0 w 822960"/>
              <a:gd name="connsiteY0" fmla="*/ 426720 h 426720"/>
              <a:gd name="connsiteX1" fmla="*/ 822960 w 822960"/>
              <a:gd name="connsiteY1" fmla="*/ 426720 h 426720"/>
              <a:gd name="connsiteX2" fmla="*/ 822960 w 822960"/>
              <a:gd name="connsiteY2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960" h="426720">
                <a:moveTo>
                  <a:pt x="0" y="426720"/>
                </a:moveTo>
                <a:lnTo>
                  <a:pt x="822960" y="426720"/>
                </a:lnTo>
                <a:lnTo>
                  <a:pt x="82296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5374178" cy="13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44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012142"/>
              </p:ext>
            </p:extLst>
          </p:nvPr>
        </p:nvGraphicFramePr>
        <p:xfrm>
          <a:off x="628650" y="3022600"/>
          <a:ext cx="45815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78" name="Equation" r:id="rId3" imgW="2273040" imgH="253800" progId="Equation.DSMT4">
                  <p:embed/>
                </p:oleObj>
              </mc:Choice>
              <mc:Fallback>
                <p:oleObj name="Equation" r:id="rId3" imgW="2273040" imgH="2538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022600"/>
                        <a:ext cx="45815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4498"/>
              </p:ext>
            </p:extLst>
          </p:nvPr>
        </p:nvGraphicFramePr>
        <p:xfrm>
          <a:off x="5689600" y="3048000"/>
          <a:ext cx="3149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79" name="Equation" r:id="rId5" imgW="1562040" imgH="1143000" progId="">
                  <p:embed/>
                </p:oleObj>
              </mc:Choice>
              <mc:Fallback>
                <p:oleObj name="Equation" r:id="rId5" imgW="1562040" imgH="1143000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048000"/>
                        <a:ext cx="3149600" cy="228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659765"/>
              </p:ext>
            </p:extLst>
          </p:nvPr>
        </p:nvGraphicFramePr>
        <p:xfrm>
          <a:off x="614363" y="4093716"/>
          <a:ext cx="4787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0" name="Equation" r:id="rId7" imgW="2374560" imgH="253800" progId="Equation.DSMT4">
                  <p:embed/>
                </p:oleObj>
              </mc:Choice>
              <mc:Fallback>
                <p:oleObj name="Equation" r:id="rId7" imgW="2374560" imgH="25380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4093716"/>
                        <a:ext cx="47879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948393"/>
              </p:ext>
            </p:extLst>
          </p:nvPr>
        </p:nvGraphicFramePr>
        <p:xfrm>
          <a:off x="615950" y="5153248"/>
          <a:ext cx="47101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1" name="Equation" r:id="rId9" imgW="2336760" imgH="253800" progId="Equation.DSMT4">
                  <p:embed/>
                </p:oleObj>
              </mc:Choice>
              <mc:Fallback>
                <p:oleObj name="Equation" r:id="rId9" imgW="2336760" imgH="25380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5153248"/>
                        <a:ext cx="4710113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988883"/>
              </p:ext>
            </p:extLst>
          </p:nvPr>
        </p:nvGraphicFramePr>
        <p:xfrm>
          <a:off x="1266676" y="3628008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2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676" y="3628008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80890"/>
              </p:ext>
            </p:extLst>
          </p:nvPr>
        </p:nvGraphicFramePr>
        <p:xfrm>
          <a:off x="1338685" y="470024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3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685" y="470024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5374178" cy="13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327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231932"/>
              </p:ext>
            </p:extLst>
          </p:nvPr>
        </p:nvGraphicFramePr>
        <p:xfrm>
          <a:off x="3154015" y="711200"/>
          <a:ext cx="4711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8" name="Equation" r:id="rId3" imgW="2336760" imgH="507960" progId="Equation.DSMT4">
                  <p:embed/>
                </p:oleObj>
              </mc:Choice>
              <mc:Fallback>
                <p:oleObj name="Equation" r:id="rId3" imgW="2336760" imgH="50796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015" y="711200"/>
                        <a:ext cx="47117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846941"/>
              </p:ext>
            </p:extLst>
          </p:nvPr>
        </p:nvGraphicFramePr>
        <p:xfrm>
          <a:off x="799480" y="2235944"/>
          <a:ext cx="73009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9" name="Equation" r:id="rId5" imgW="3619440" imgH="558720" progId="">
                  <p:embed/>
                </p:oleObj>
              </mc:Choice>
              <mc:Fallback>
                <p:oleObj name="Equation" r:id="rId5" imgW="3619440" imgH="558720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80" y="2235944"/>
                        <a:ext cx="7300912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077138"/>
              </p:ext>
            </p:extLst>
          </p:nvPr>
        </p:nvGraphicFramePr>
        <p:xfrm>
          <a:off x="1905000" y="1016000"/>
          <a:ext cx="692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0" name="Equation" r:id="rId7" imgW="342603" imgH="177646" progId="Equation.3">
                  <p:embed/>
                </p:oleObj>
              </mc:Choice>
              <mc:Fallback>
                <p:oleObj name="Equation" r:id="rId7" imgW="342603" imgH="177646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16000"/>
                        <a:ext cx="69215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743200" y="109220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7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763089"/>
              </p:ext>
            </p:extLst>
          </p:nvPr>
        </p:nvGraphicFramePr>
        <p:xfrm>
          <a:off x="3912567" y="1782936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1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567" y="1782936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88736"/>
              </p:ext>
            </p:extLst>
          </p:nvPr>
        </p:nvGraphicFramePr>
        <p:xfrm>
          <a:off x="5130180" y="3954760"/>
          <a:ext cx="1485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2" name="Equation" r:id="rId11" imgW="736600" imgH="457200" progId="Equation.3">
                  <p:embed/>
                </p:oleObj>
              </mc:Choice>
              <mc:Fallback>
                <p:oleObj name="Equation" r:id="rId11" imgW="736600" imgH="457200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180" y="3954760"/>
                        <a:ext cx="14859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204041"/>
              </p:ext>
            </p:extLst>
          </p:nvPr>
        </p:nvGraphicFramePr>
        <p:xfrm>
          <a:off x="7179021" y="3954760"/>
          <a:ext cx="871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3" name="Equation" r:id="rId13" imgW="431800" imgH="457200" progId="Equation.3">
                  <p:embed/>
                </p:oleObj>
              </mc:Choice>
              <mc:Fallback>
                <p:oleObj name="Equation" r:id="rId13" imgW="431800" imgH="457200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021" y="3954760"/>
                        <a:ext cx="871538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98943"/>
              </p:ext>
            </p:extLst>
          </p:nvPr>
        </p:nvGraphicFramePr>
        <p:xfrm>
          <a:off x="5663580" y="347635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4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580" y="347635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05728"/>
              </p:ext>
            </p:extLst>
          </p:nvPr>
        </p:nvGraphicFramePr>
        <p:xfrm>
          <a:off x="6731868" y="425956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5" name="Equation" r:id="rId16" imgW="190417" imgH="152334" progId="Equation.3">
                  <p:embed/>
                </p:oleObj>
              </mc:Choice>
              <mc:Fallback>
                <p:oleObj name="Equation" r:id="rId16" imgW="190417" imgH="152334" progId="Equation.3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868" y="425956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5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159781"/>
              </p:ext>
            </p:extLst>
          </p:nvPr>
        </p:nvGraphicFramePr>
        <p:xfrm>
          <a:off x="2110378" y="1244600"/>
          <a:ext cx="6397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68" name="Equation" r:id="rId3" imgW="317087" imgH="177569" progId="Equation.3">
                  <p:embed/>
                </p:oleObj>
              </mc:Choice>
              <mc:Fallback>
                <p:oleObj name="Equation" r:id="rId3" imgW="317087" imgH="177569" progId="Equation.3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378" y="1244600"/>
                        <a:ext cx="639763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929528" y="132080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97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206313"/>
              </p:ext>
            </p:extLst>
          </p:nvPr>
        </p:nvGraphicFramePr>
        <p:xfrm>
          <a:off x="3327400" y="889000"/>
          <a:ext cx="4787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69" name="Equation" r:id="rId5" imgW="2374560" imgH="507960" progId="Equation.DSMT4">
                  <p:embed/>
                </p:oleObj>
              </mc:Choice>
              <mc:Fallback>
                <p:oleObj name="Equation" r:id="rId5" imgW="2374560" imgH="50796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889000"/>
                        <a:ext cx="47879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71189"/>
              </p:ext>
            </p:extLst>
          </p:nvPr>
        </p:nvGraphicFramePr>
        <p:xfrm>
          <a:off x="3238500" y="2692400"/>
          <a:ext cx="368776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70" name="Equation" r:id="rId7" imgW="1828800" imgH="558720" progId="Equation.DSMT4">
                  <p:embed/>
                </p:oleObj>
              </mc:Choice>
              <mc:Fallback>
                <p:oleObj name="Equation" r:id="rId7" imgW="1828800" imgH="55872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692400"/>
                        <a:ext cx="3687763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79810"/>
              </p:ext>
            </p:extLst>
          </p:nvPr>
        </p:nvGraphicFramePr>
        <p:xfrm>
          <a:off x="6064250" y="4114800"/>
          <a:ext cx="24558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71" name="Equation" r:id="rId9" imgW="1218960" imgH="457200" progId="Equation.DSMT4">
                  <p:embed/>
                </p:oleObj>
              </mc:Choice>
              <mc:Fallback>
                <p:oleObj name="Equation" r:id="rId9" imgW="1218960" imgH="45720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4114800"/>
                        <a:ext cx="2455863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3969603"/>
            <a:ext cx="4267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Da bi postojao ugib, integracione konstante u ovom sistemu moraju biti različitte od nule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9740" name="Object 12"/>
          <p:cNvGraphicFramePr>
            <a:graphicFrameLocks noChangeAspect="1"/>
          </p:cNvGraphicFramePr>
          <p:nvPr/>
        </p:nvGraphicFramePr>
        <p:xfrm>
          <a:off x="4114800" y="4800600"/>
          <a:ext cx="8699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72" name="Equation" r:id="rId11" imgW="431800" imgH="457200" progId="Equation.3">
                  <p:embed/>
                </p:oleObj>
              </mc:Choice>
              <mc:Fallback>
                <p:oleObj name="Equation" r:id="rId11" imgW="431800" imgH="457200" progId="Equation.3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00600"/>
                        <a:ext cx="8699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5400000" flipH="1" flipV="1">
            <a:off x="5372100" y="876300"/>
            <a:ext cx="533400" cy="30480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7581900" y="876300"/>
            <a:ext cx="533400" cy="30480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715000" y="1524000"/>
            <a:ext cx="685800" cy="38100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9741" name="Object 13"/>
          <p:cNvGraphicFramePr>
            <a:graphicFrameLocks noChangeAspect="1"/>
          </p:cNvGraphicFramePr>
          <p:nvPr/>
        </p:nvGraphicFramePr>
        <p:xfrm>
          <a:off x="5715000" y="381000"/>
          <a:ext cx="485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73" name="Equation" r:id="rId13" imgW="241091" imgH="177646" progId="Equation.3">
                  <p:embed/>
                </p:oleObj>
              </mc:Choice>
              <mc:Fallback>
                <p:oleObj name="Equation" r:id="rId13" imgW="241091" imgH="177646" progId="Equation.3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1000"/>
                        <a:ext cx="48577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7020272" y="3048000"/>
            <a:ext cx="838200" cy="1092200"/>
            <a:chOff x="7010400" y="3048000"/>
            <a:chExt cx="838200" cy="1092200"/>
          </a:xfrm>
        </p:grpSpPr>
        <p:graphicFrame>
          <p:nvGraphicFramePr>
            <p:cNvPr id="329742" name="Object 14"/>
            <p:cNvGraphicFramePr>
              <a:graphicFrameLocks noChangeAspect="1"/>
            </p:cNvGraphicFramePr>
            <p:nvPr/>
          </p:nvGraphicFramePr>
          <p:xfrm>
            <a:off x="7567612" y="37338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674" name="Equation" r:id="rId15" imgW="139639" imgH="203112" progId="Equation.3">
                    <p:embed/>
                  </p:oleObj>
                </mc:Choice>
                <mc:Fallback>
                  <p:oleObj name="Equation" r:id="rId15" imgW="139639" imgH="203112" progId="Equation.3">
                    <p:embed/>
                    <p:pic>
                      <p:nvPicPr>
                        <p:cNvPr id="0" name="Picture 2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7612" y="37338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1"/>
            <p:cNvGraphicFramePr>
              <a:graphicFrameLocks noChangeAspect="1"/>
            </p:cNvGraphicFramePr>
            <p:nvPr/>
          </p:nvGraphicFramePr>
          <p:xfrm>
            <a:off x="7010400" y="3048000"/>
            <a:ext cx="3825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675" name="Equation" r:id="rId17" imgW="190417" imgH="152334" progId="Equation.3">
                    <p:embed/>
                  </p:oleObj>
                </mc:Choice>
                <mc:Fallback>
                  <p:oleObj name="Equation" r:id="rId17" imgW="190417" imgH="152334" progId="Equation.3">
                    <p:embed/>
                    <p:pic>
                      <p:nvPicPr>
                        <p:cNvPr id="0" name="Picture 2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3048000"/>
                          <a:ext cx="382587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Freeform 26"/>
            <p:cNvSpPr/>
            <p:nvPr/>
          </p:nvSpPr>
          <p:spPr>
            <a:xfrm>
              <a:off x="7360920" y="3185160"/>
              <a:ext cx="335280" cy="533400"/>
            </a:xfrm>
            <a:custGeom>
              <a:avLst/>
              <a:gdLst>
                <a:gd name="connsiteX0" fmla="*/ 0 w 274320"/>
                <a:gd name="connsiteY0" fmla="*/ 0 h 533400"/>
                <a:gd name="connsiteX1" fmla="*/ 274320 w 274320"/>
                <a:gd name="connsiteY1" fmla="*/ 0 h 533400"/>
                <a:gd name="connsiteX2" fmla="*/ 274320 w 274320"/>
                <a:gd name="connsiteY2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533400">
                  <a:moveTo>
                    <a:pt x="0" y="0"/>
                  </a:moveTo>
                  <a:lnTo>
                    <a:pt x="274320" y="0"/>
                  </a:lnTo>
                  <a:lnTo>
                    <a:pt x="274320" y="5334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59680" y="3893820"/>
            <a:ext cx="579120" cy="1424940"/>
            <a:chOff x="4907280" y="3893820"/>
            <a:chExt cx="579120" cy="1424940"/>
          </a:xfrm>
        </p:grpSpPr>
        <p:sp>
          <p:nvSpPr>
            <p:cNvPr id="28" name="Right Arrow 27"/>
            <p:cNvSpPr/>
            <p:nvPr/>
          </p:nvSpPr>
          <p:spPr>
            <a:xfrm>
              <a:off x="4907280" y="5181600"/>
              <a:ext cx="274320" cy="1371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6200000">
              <a:off x="5280660" y="3962400"/>
              <a:ext cx="274320" cy="1371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196840" y="4191000"/>
              <a:ext cx="213360" cy="1051560"/>
            </a:xfrm>
            <a:custGeom>
              <a:avLst/>
              <a:gdLst>
                <a:gd name="connsiteX0" fmla="*/ 213360 w 213360"/>
                <a:gd name="connsiteY0" fmla="*/ 0 h 1051560"/>
                <a:gd name="connsiteX1" fmla="*/ 213360 w 213360"/>
                <a:gd name="connsiteY1" fmla="*/ 1051560 h 1051560"/>
                <a:gd name="connsiteX2" fmla="*/ 0 w 213360"/>
                <a:gd name="connsiteY2" fmla="*/ 1051560 h 10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60" h="1051560">
                  <a:moveTo>
                    <a:pt x="213360" y="0"/>
                  </a:moveTo>
                  <a:lnTo>
                    <a:pt x="213360" y="1051560"/>
                  </a:lnTo>
                  <a:lnTo>
                    <a:pt x="0" y="105156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9744" name="Object 16"/>
          <p:cNvGraphicFramePr>
            <a:graphicFrameLocks noChangeAspect="1"/>
          </p:cNvGraphicFramePr>
          <p:nvPr/>
        </p:nvGraphicFramePr>
        <p:xfrm>
          <a:off x="7896225" y="381000"/>
          <a:ext cx="485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76" name="Equation" r:id="rId19" imgW="241091" imgH="177646" progId="Equation.3">
                  <p:embed/>
                </p:oleObj>
              </mc:Choice>
              <mc:Fallback>
                <p:oleObj name="Equation" r:id="rId19" imgW="241091" imgH="177646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381000"/>
                        <a:ext cx="48577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45" name="Object 17"/>
          <p:cNvGraphicFramePr>
            <a:graphicFrameLocks noChangeAspect="1"/>
          </p:cNvGraphicFramePr>
          <p:nvPr/>
        </p:nvGraphicFramePr>
        <p:xfrm>
          <a:off x="5486400" y="2082800"/>
          <a:ext cx="485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77" name="Equation" r:id="rId20" imgW="241091" imgH="177646" progId="Equation.3">
                  <p:embed/>
                </p:oleObj>
              </mc:Choice>
              <mc:Fallback>
                <p:oleObj name="Equation" r:id="rId20" imgW="241091" imgH="177646" progId="Equation.3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82800"/>
                        <a:ext cx="48577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995936" y="1930400"/>
            <a:ext cx="280988" cy="736600"/>
            <a:chOff x="3962400" y="1930400"/>
            <a:chExt cx="280988" cy="73660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3962400" y="19304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678" name="Equation" r:id="rId21" imgW="139639" imgH="203112" progId="Equation.3">
                    <p:embed/>
                  </p:oleObj>
                </mc:Choice>
                <mc:Fallback>
                  <p:oleObj name="Equation" r:id="rId21" imgW="139639" imgH="203112" progId="Equation.3">
                    <p:embed/>
                    <p:pic>
                      <p:nvPicPr>
                        <p:cNvPr id="0" name="Picture 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19304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9746" name="Object 18"/>
            <p:cNvGraphicFramePr>
              <a:graphicFrameLocks noChangeAspect="1"/>
            </p:cNvGraphicFramePr>
            <p:nvPr/>
          </p:nvGraphicFramePr>
          <p:xfrm>
            <a:off x="3962400" y="22606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679" name="Equation" r:id="rId22" imgW="139639" imgH="203112" progId="Equation.3">
                    <p:embed/>
                  </p:oleObj>
                </mc:Choice>
                <mc:Fallback>
                  <p:oleObj name="Equation" r:id="rId22" imgW="139639" imgH="203112" progId="Equation.3">
                    <p:embed/>
                    <p:pic>
                      <p:nvPicPr>
                        <p:cNvPr id="0" name="Picture 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22606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Freeform 41"/>
          <p:cNvSpPr/>
          <p:nvPr/>
        </p:nvSpPr>
        <p:spPr>
          <a:xfrm>
            <a:off x="2148840" y="3185160"/>
            <a:ext cx="1055008" cy="777240"/>
          </a:xfrm>
          <a:custGeom>
            <a:avLst/>
            <a:gdLst>
              <a:gd name="connsiteX0" fmla="*/ 0 w 1173480"/>
              <a:gd name="connsiteY0" fmla="*/ 640080 h 640080"/>
              <a:gd name="connsiteX1" fmla="*/ 0 w 1173480"/>
              <a:gd name="connsiteY1" fmla="*/ 0 h 640080"/>
              <a:gd name="connsiteX2" fmla="*/ 1173480 w 1173480"/>
              <a:gd name="connsiteY2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480" h="640080">
                <a:moveTo>
                  <a:pt x="0" y="640080"/>
                </a:moveTo>
                <a:lnTo>
                  <a:pt x="0" y="0"/>
                </a:lnTo>
                <a:lnTo>
                  <a:pt x="117348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82109"/>
              </p:ext>
            </p:extLst>
          </p:nvPr>
        </p:nvGraphicFramePr>
        <p:xfrm>
          <a:off x="8033519" y="513648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80" name="Equation" r:id="rId23" imgW="139639" imgH="203112" progId="Equation.3">
                  <p:embed/>
                </p:oleObj>
              </mc:Choice>
              <mc:Fallback>
                <p:oleObj name="Equation" r:id="rId23" imgW="139639" imgH="203112" progId="Equation.3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3519" y="513648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4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33850"/>
              </p:ext>
            </p:extLst>
          </p:nvPr>
        </p:nvGraphicFramePr>
        <p:xfrm>
          <a:off x="7576319" y="5614888"/>
          <a:ext cx="11001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81" name="Equation" r:id="rId24" imgW="545626" imgH="203024" progId="Equation.3">
                  <p:embed/>
                </p:oleObj>
              </mc:Choice>
              <mc:Fallback>
                <p:oleObj name="Equation" r:id="rId24" imgW="545626" imgH="203024" progId="Equation.3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6319" y="5614888"/>
                        <a:ext cx="1100137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5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Slika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2686812" cy="3235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8200" y="4343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Mogući slučajevi ravnoteže valjka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143000"/>
            <a:ext cx="2514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Stabilna ravnoteža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805535"/>
            <a:ext cx="2514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Labilna ravnoteža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433935"/>
            <a:ext cx="3048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Indiferentna ravnoteža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200400" y="2667000"/>
            <a:ext cx="4572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200401" y="4037011"/>
            <a:ext cx="4572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200401" y="1371600"/>
            <a:ext cx="4572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609600"/>
            <a:ext cx="3352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transcedentna jednačina kojoj je najmanji koren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8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211269"/>
              </p:ext>
            </p:extLst>
          </p:nvPr>
        </p:nvGraphicFramePr>
        <p:xfrm>
          <a:off x="685800" y="660400"/>
          <a:ext cx="11001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0" name="Equation" r:id="rId3" imgW="545626" imgH="203024" progId="Equation.3">
                  <p:embed/>
                </p:oleObj>
              </mc:Choice>
              <mc:Fallback>
                <p:oleObj name="Equation" r:id="rId3" imgW="545626" imgH="203024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60400"/>
                        <a:ext cx="1100138" cy="40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08" name="Object 4"/>
          <p:cNvGraphicFramePr>
            <a:graphicFrameLocks noChangeAspect="1"/>
          </p:cNvGraphicFramePr>
          <p:nvPr/>
        </p:nvGraphicFramePr>
        <p:xfrm>
          <a:off x="4419600" y="1524000"/>
          <a:ext cx="1331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1" name="Equation" r:id="rId5" imgW="660113" imgH="203112" progId="Equation.3">
                  <p:embed/>
                </p:oleObj>
              </mc:Choice>
              <mc:Fallback>
                <p:oleObj name="Equation" r:id="rId5" imgW="660113" imgH="203112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0"/>
                        <a:ext cx="1331913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1783080" y="868680"/>
            <a:ext cx="274320" cy="0"/>
          </a:xfrm>
          <a:custGeom>
            <a:avLst/>
            <a:gdLst>
              <a:gd name="connsiteX0" fmla="*/ 0 w 274320"/>
              <a:gd name="connsiteY0" fmla="*/ 0 h 0"/>
              <a:gd name="connsiteX1" fmla="*/ 274320 w 2743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8710" name="Object 6"/>
          <p:cNvGraphicFramePr>
            <a:graphicFrameLocks noChangeAspect="1"/>
          </p:cNvGraphicFramePr>
          <p:nvPr/>
        </p:nvGraphicFramePr>
        <p:xfrm>
          <a:off x="6215063" y="2286000"/>
          <a:ext cx="1458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2" name="Equation" r:id="rId7" imgW="723586" imgH="431613" progId="Equation.3">
                  <p:embed/>
                </p:oleObj>
              </mc:Choice>
              <mc:Fallback>
                <p:oleObj name="Equation" r:id="rId7" imgW="723586" imgH="431613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2286000"/>
                        <a:ext cx="14589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1" name="Object 7"/>
          <p:cNvGraphicFramePr>
            <a:graphicFrameLocks noChangeAspect="1"/>
          </p:cNvGraphicFramePr>
          <p:nvPr/>
        </p:nvGraphicFramePr>
        <p:xfrm>
          <a:off x="6211888" y="1333500"/>
          <a:ext cx="14081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3" name="Equation" r:id="rId9" imgW="698197" imgH="393529" progId="Equation.3">
                  <p:embed/>
                </p:oleObj>
              </mc:Choice>
              <mc:Fallback>
                <p:oleObj name="Equation" r:id="rId9" imgW="698197" imgH="393529" progId="Equation.3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1333500"/>
                        <a:ext cx="14081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2" name="Object 8"/>
          <p:cNvGraphicFramePr>
            <a:graphicFrameLocks noChangeAspect="1"/>
          </p:cNvGraphicFramePr>
          <p:nvPr/>
        </p:nvGraphicFramePr>
        <p:xfrm>
          <a:off x="5715000" y="3632200"/>
          <a:ext cx="1870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4" name="Equation" r:id="rId11" imgW="927100" imgH="431800" progId="Equation.3">
                  <p:embed/>
                </p:oleObj>
              </mc:Choice>
              <mc:Fallback>
                <p:oleObj name="Equation" r:id="rId11" imgW="927100" imgH="431800" progId="Equation.3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32200"/>
                        <a:ext cx="187007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3" name="Object 9"/>
          <p:cNvGraphicFramePr>
            <a:graphicFrameLocks noChangeAspect="1"/>
          </p:cNvGraphicFramePr>
          <p:nvPr/>
        </p:nvGraphicFramePr>
        <p:xfrm>
          <a:off x="5791200" y="16002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5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620000" y="1295400"/>
            <a:ext cx="1173480" cy="2895600"/>
            <a:chOff x="7620000" y="1295400"/>
            <a:chExt cx="1173480" cy="2895600"/>
          </a:xfrm>
        </p:grpSpPr>
        <p:sp>
          <p:nvSpPr>
            <p:cNvPr id="15" name="Right Brace 14"/>
            <p:cNvSpPr/>
            <p:nvPr/>
          </p:nvSpPr>
          <p:spPr>
            <a:xfrm>
              <a:off x="7924800" y="1295400"/>
              <a:ext cx="228600" cy="18288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8714" name="Object 10"/>
            <p:cNvGraphicFramePr>
              <a:graphicFrameLocks noChangeAspect="1"/>
            </p:cNvGraphicFramePr>
            <p:nvPr/>
          </p:nvGraphicFramePr>
          <p:xfrm>
            <a:off x="8228012" y="2057400"/>
            <a:ext cx="3825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636" name="Equation" r:id="rId15" imgW="190417" imgH="152334" progId="Equation.3">
                    <p:embed/>
                  </p:oleObj>
                </mc:Choice>
                <mc:Fallback>
                  <p:oleObj name="Equation" r:id="rId15" imgW="190417" imgH="152334" progId="Equation.3">
                    <p:embed/>
                    <p:pic>
                      <p:nvPicPr>
                        <p:cNvPr id="0" name="Picture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8012" y="2057400"/>
                          <a:ext cx="382588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8715" name="Object 11"/>
            <p:cNvGraphicFramePr>
              <a:graphicFrameLocks noChangeAspect="1"/>
            </p:cNvGraphicFramePr>
            <p:nvPr/>
          </p:nvGraphicFramePr>
          <p:xfrm>
            <a:off x="7620000" y="3886200"/>
            <a:ext cx="3825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637" name="Equation" r:id="rId16" imgW="190417" imgH="152334" progId="Equation.3">
                    <p:embed/>
                  </p:oleObj>
                </mc:Choice>
                <mc:Fallback>
                  <p:oleObj name="Equation" r:id="rId16" imgW="190417" imgH="152334" progId="Equation.3">
                    <p:embed/>
                    <p:pic>
                      <p:nvPicPr>
                        <p:cNvPr id="0" name="Picture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3886200"/>
                          <a:ext cx="382588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reeform 18"/>
            <p:cNvSpPr/>
            <p:nvPr/>
          </p:nvSpPr>
          <p:spPr>
            <a:xfrm>
              <a:off x="7985760" y="2194560"/>
              <a:ext cx="807720" cy="1828800"/>
            </a:xfrm>
            <a:custGeom>
              <a:avLst/>
              <a:gdLst>
                <a:gd name="connsiteX0" fmla="*/ 594360 w 807720"/>
                <a:gd name="connsiteY0" fmla="*/ 0 h 1798320"/>
                <a:gd name="connsiteX1" fmla="*/ 807720 w 807720"/>
                <a:gd name="connsiteY1" fmla="*/ 0 h 1798320"/>
                <a:gd name="connsiteX2" fmla="*/ 807720 w 807720"/>
                <a:gd name="connsiteY2" fmla="*/ 1798320 h 1798320"/>
                <a:gd name="connsiteX3" fmla="*/ 0 w 807720"/>
                <a:gd name="connsiteY3" fmla="*/ 1798320 h 179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7720" h="1798320">
                  <a:moveTo>
                    <a:pt x="594360" y="0"/>
                  </a:moveTo>
                  <a:lnTo>
                    <a:pt x="807720" y="0"/>
                  </a:lnTo>
                  <a:lnTo>
                    <a:pt x="807720" y="1798320"/>
                  </a:lnTo>
                  <a:lnTo>
                    <a:pt x="0" y="179832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8716" name="Object 12"/>
          <p:cNvGraphicFramePr>
            <a:graphicFrameLocks noChangeAspect="1"/>
          </p:cNvGraphicFramePr>
          <p:nvPr/>
        </p:nvGraphicFramePr>
        <p:xfrm>
          <a:off x="2852738" y="3670300"/>
          <a:ext cx="23288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8" name="Equation" r:id="rId18" imgW="1155700" imgH="393700" progId="Equation.3">
                  <p:embed/>
                </p:oleObj>
              </mc:Choice>
              <mc:Fallback>
                <p:oleObj name="Equation" r:id="rId18" imgW="1155700" imgH="393700" progId="Equation.3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670300"/>
                        <a:ext cx="232886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7" name="Object 13"/>
          <p:cNvGraphicFramePr>
            <a:graphicFrameLocks noChangeAspect="1"/>
          </p:cNvGraphicFramePr>
          <p:nvPr/>
        </p:nvGraphicFramePr>
        <p:xfrm>
          <a:off x="5257800" y="3886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9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86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8" name="Object 14"/>
          <p:cNvGraphicFramePr>
            <a:graphicFrameLocks noChangeAspect="1"/>
          </p:cNvGraphicFramePr>
          <p:nvPr/>
        </p:nvGraphicFramePr>
        <p:xfrm>
          <a:off x="2819400" y="4953000"/>
          <a:ext cx="17414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40" name="Equation" r:id="rId22" imgW="863225" imgH="457002" progId="Equation.3">
                  <p:embed/>
                </p:oleObj>
              </mc:Choice>
              <mc:Fallback>
                <p:oleObj name="Equation" r:id="rId22" imgW="863225" imgH="457002" progId="Equation.3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1741488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9" name="Object 15"/>
          <p:cNvGraphicFramePr>
            <a:graphicFrameLocks noChangeAspect="1"/>
          </p:cNvGraphicFramePr>
          <p:nvPr/>
        </p:nvGraphicFramePr>
        <p:xfrm>
          <a:off x="3276600" y="4546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41" name="Equation" r:id="rId24" imgW="139639" imgH="203112" progId="Equation.3">
                  <p:embed/>
                </p:oleObj>
              </mc:Choice>
              <mc:Fallback>
                <p:oleObj name="Equation" r:id="rId24" imgW="139639" imgH="203112" progId="Equation.3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46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0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7961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Redukovane dužine za četiri osnovna slučaja izvijanja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6781800" y="1066800"/>
          <a:ext cx="18176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3" name="Equation" r:id="rId3" imgW="901700" imgH="457200" progId="Equation.3">
                  <p:embed/>
                </p:oleObj>
              </mc:Choice>
              <mc:Fallback>
                <p:oleObj name="Equation" r:id="rId3" imgW="901700" imgH="457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066800"/>
                        <a:ext cx="18176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2" y="1046017"/>
            <a:ext cx="5648498" cy="36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Ojlerova hiperbola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Koristeći pojam redukovane dužine, 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CS" sz="32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, možemo napisati opšti izraz za kritičnu silu izvijanja.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98512" y="2438400"/>
          <a:ext cx="18684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9" name="Equation" r:id="rId3" imgW="927100" imgH="457200" progId="Equation.3">
                  <p:embed/>
                </p:oleObj>
              </mc:Choice>
              <mc:Fallback>
                <p:oleObj name="Equation" r:id="rId3" imgW="927100" imgH="4572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" y="2438400"/>
                        <a:ext cx="186848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" y="3581400"/>
            <a:ext cx="3124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Ovde uvedimo pojam vitkost štapa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352800" y="4114800"/>
          <a:ext cx="1127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0" name="Equation" r:id="rId5" imgW="558558" imgH="431613" progId="Equation.3">
                  <p:embed/>
                </p:oleObj>
              </mc:Choice>
              <mc:Fallback>
                <p:oleObj name="Equation" r:id="rId5" imgW="558558" imgH="431613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14800"/>
                        <a:ext cx="11271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3505200" y="4876800"/>
            <a:ext cx="457200" cy="457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3505200"/>
            <a:ext cx="1828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Minimalni poluprečnik inercije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172200" y="4419600"/>
          <a:ext cx="1536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1" name="Equation" r:id="rId7" imgW="761669" imgH="444307" progId="Equation.3">
                  <p:embed/>
                </p:oleObj>
              </mc:Choice>
              <mc:Fallback>
                <p:oleObj name="Equation" r:id="rId7" imgW="761669" imgH="444307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19600"/>
                        <a:ext cx="15367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3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6742113" y="685800"/>
          <a:ext cx="18684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3" name="Equation" r:id="rId3" imgW="927100" imgH="457200" progId="Equation.3">
                  <p:embed/>
                </p:oleObj>
              </mc:Choice>
              <mc:Fallback>
                <p:oleObj name="Equation" r:id="rId3" imgW="927100" imgH="457200" progId="Equation.3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685800"/>
                        <a:ext cx="18684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3" name="Object 3"/>
          <p:cNvGraphicFramePr>
            <a:graphicFrameLocks noChangeAspect="1"/>
          </p:cNvGraphicFramePr>
          <p:nvPr/>
        </p:nvGraphicFramePr>
        <p:xfrm>
          <a:off x="1154112" y="685800"/>
          <a:ext cx="1127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4" name="Equation" r:id="rId5" imgW="558558" imgH="431613" progId="Equation.3">
                  <p:embed/>
                </p:oleObj>
              </mc:Choice>
              <mc:Fallback>
                <p:oleObj name="Equation" r:id="rId5" imgW="558558" imgH="431613" progId="Equation.3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2" y="685800"/>
                        <a:ext cx="11271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2297112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5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2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5" name="Object 5"/>
          <p:cNvGraphicFramePr>
            <a:graphicFrameLocks noChangeAspect="1"/>
          </p:cNvGraphicFramePr>
          <p:nvPr/>
        </p:nvGraphicFramePr>
        <p:xfrm>
          <a:off x="2767012" y="876300"/>
          <a:ext cx="143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6" name="Equation" r:id="rId9" imgW="710891" imgH="241195" progId="Equation.3">
                  <p:embed/>
                </p:oleObj>
              </mc:Choice>
              <mc:Fallback>
                <p:oleObj name="Equation" r:id="rId9" imgW="710891" imgH="241195" progId="Equation.3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2" y="876300"/>
                        <a:ext cx="14351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6" name="Object 6"/>
          <p:cNvGraphicFramePr>
            <a:graphicFrameLocks noChangeAspect="1"/>
          </p:cNvGraphicFramePr>
          <p:nvPr/>
        </p:nvGraphicFramePr>
        <p:xfrm>
          <a:off x="2754312" y="1803400"/>
          <a:ext cx="12811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7" name="Equation" r:id="rId11" imgW="634725" imgH="393529" progId="Equation.3">
                  <p:embed/>
                </p:oleObj>
              </mc:Choice>
              <mc:Fallback>
                <p:oleObj name="Equation" r:id="rId11" imgW="634725" imgH="39352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2" y="1803400"/>
                        <a:ext cx="12811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>
            <a:off x="3142932" y="151638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6967" name="Object 7"/>
          <p:cNvGraphicFramePr>
            <a:graphicFrameLocks noChangeAspect="1"/>
          </p:cNvGraphicFramePr>
          <p:nvPr/>
        </p:nvGraphicFramePr>
        <p:xfrm>
          <a:off x="4735512" y="736600"/>
          <a:ext cx="1589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8" name="Equation" r:id="rId13" imgW="787058" imgH="393529" progId="Equation.3">
                  <p:embed/>
                </p:oleObj>
              </mc:Choice>
              <mc:Fallback>
                <p:oleObj name="Equation" r:id="rId13" imgW="787058" imgH="393529" progId="Equation.3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2" y="736600"/>
                        <a:ext cx="158908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8" name="Object 8"/>
          <p:cNvGraphicFramePr>
            <a:graphicFrameLocks noChangeAspect="1"/>
          </p:cNvGraphicFramePr>
          <p:nvPr/>
        </p:nvGraphicFramePr>
        <p:xfrm>
          <a:off x="4275137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9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7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6437313" y="106680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6969" name="Object 9"/>
          <p:cNvGraphicFramePr>
            <a:graphicFrameLocks noChangeAspect="1"/>
          </p:cNvGraphicFramePr>
          <p:nvPr/>
        </p:nvGraphicFramePr>
        <p:xfrm>
          <a:off x="6742113" y="2057400"/>
          <a:ext cx="1689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0" name="Equation" r:id="rId16" imgW="838200" imgH="457200" progId="Equation.3">
                  <p:embed/>
                </p:oleObj>
              </mc:Choice>
              <mc:Fallback>
                <p:oleObj name="Equation" r:id="rId16" imgW="838200" imgH="457200" progId="Equation.3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2057400"/>
                        <a:ext cx="16891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0" name="Object 10"/>
          <p:cNvGraphicFramePr>
            <a:graphicFrameLocks noChangeAspect="1"/>
          </p:cNvGraphicFramePr>
          <p:nvPr/>
        </p:nvGraphicFramePr>
        <p:xfrm>
          <a:off x="7199313" y="1651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1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51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1" name="Object 11"/>
          <p:cNvGraphicFramePr>
            <a:graphicFrameLocks noChangeAspect="1"/>
          </p:cNvGraphicFramePr>
          <p:nvPr/>
        </p:nvGraphicFramePr>
        <p:xfrm>
          <a:off x="6742113" y="3429000"/>
          <a:ext cx="14589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2" name="Equation" r:id="rId20" imgW="723586" imgH="457002" progId="Equation.3">
                  <p:embed/>
                </p:oleObj>
              </mc:Choice>
              <mc:Fallback>
                <p:oleObj name="Equation" r:id="rId20" imgW="723586" imgH="457002" progId="Equation.3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3429000"/>
                        <a:ext cx="1458913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2" name="Object 12"/>
          <p:cNvGraphicFramePr>
            <a:graphicFrameLocks noChangeAspect="1"/>
          </p:cNvGraphicFramePr>
          <p:nvPr/>
        </p:nvGraphicFramePr>
        <p:xfrm>
          <a:off x="7199313" y="3022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3" name="Equation" r:id="rId22" imgW="139639" imgH="203112" progId="Equation.3">
                  <p:embed/>
                </p:oleObj>
              </mc:Choice>
              <mc:Fallback>
                <p:oleObj name="Equation" r:id="rId22" imgW="139639" imgH="203112" progId="Equation.3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3022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3400" y="2902803"/>
            <a:ext cx="5029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Izraza za kritični napon 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sr-Latn-C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 kojem dolazi do izvijanja štapova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75" name="Object 15"/>
          <p:cNvGraphicFramePr>
            <a:graphicFrameLocks noChangeAspect="1"/>
          </p:cNvGraphicFramePr>
          <p:nvPr/>
        </p:nvGraphicFramePr>
        <p:xfrm>
          <a:off x="6323012" y="3784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4" name="Equation" r:id="rId23" imgW="190417" imgH="152334" progId="Equation.3">
                  <p:embed/>
                </p:oleObj>
              </mc:Choice>
              <mc:Fallback>
                <p:oleObj name="Equation" r:id="rId23" imgW="190417" imgH="152334" progId="Equation.3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784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3" name="Object 13"/>
          <p:cNvGraphicFramePr>
            <a:graphicFrameLocks noChangeAspect="1"/>
          </p:cNvGraphicFramePr>
          <p:nvPr/>
        </p:nvGraphicFramePr>
        <p:xfrm>
          <a:off x="4114800" y="3429000"/>
          <a:ext cx="21478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5" name="Equation" r:id="rId25" imgW="1066800" imgH="457200" progId="Equation.3">
                  <p:embed/>
                </p:oleObj>
              </mc:Choice>
              <mc:Fallback>
                <p:oleObj name="Equation" r:id="rId25" imgW="1066800" imgH="457200" progId="Equation.3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29000"/>
                        <a:ext cx="2147888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14800" y="4648200"/>
            <a:ext cx="449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teoriji izvijanja ovaj izraz predstavlja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Ojlerovu hiperbolu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257800" y="4358640"/>
            <a:ext cx="0" cy="289560"/>
          </a:xfrm>
          <a:custGeom>
            <a:avLst/>
            <a:gdLst>
              <a:gd name="connsiteX0" fmla="*/ 0 w 0"/>
              <a:gd name="connsiteY0" fmla="*/ 0 h 289560"/>
              <a:gd name="connsiteX1" fmla="*/ 0 w 0"/>
              <a:gd name="connsiteY1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7" grpId="0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4343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Granicu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 koje važi izraz za kritični napon izvijanja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000500" y="1371600"/>
          <a:ext cx="1330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2" name="Equation" r:id="rId3" imgW="660400" imgH="457200" progId="Equation.3">
                  <p:embed/>
                </p:oleObj>
              </mc:Choice>
              <mc:Fallback>
                <p:oleObj name="Equation" r:id="rId3" imgW="660400" imgH="45720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371600"/>
                        <a:ext cx="13303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1513" y="2438400"/>
            <a:ext cx="27828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dobijamo iz uslova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4419600" y="2667000"/>
          <a:ext cx="1027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3" name="Equation" r:id="rId5" imgW="507780" imgH="215806" progId="Equation.3">
                  <p:embed/>
                </p:oleObj>
              </mc:Choice>
              <mc:Fallback>
                <p:oleObj name="Equation" r:id="rId5" imgW="507780" imgH="215806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667000"/>
                        <a:ext cx="102711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57800" y="3581400"/>
            <a:ext cx="3124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... Vitkost na granici proporcionalnosti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5867400" y="1371600"/>
          <a:ext cx="1971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4" name="Equation" r:id="rId7" imgW="977900" imgH="457200" progId="Equation.3">
                  <p:embed/>
                </p:oleObj>
              </mc:Choice>
              <mc:Fallback>
                <p:oleObj name="Equation" r:id="rId7" imgW="977900" imgH="457200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1971675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5410200" y="1676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5" name="Equation" r:id="rId9" imgW="190417" imgH="152334" progId="Equation.3">
                  <p:embed/>
                </p:oleObj>
              </mc:Choice>
              <mc:Fallback>
                <p:oleObj name="Equation" r:id="rId9" imgW="190417" imgH="152334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76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>
            <a:off x="4884420" y="24307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6438900" y="2247900"/>
            <a:ext cx="304800" cy="228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295900" y="2552700"/>
            <a:ext cx="304800" cy="228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658100" y="1409700"/>
            <a:ext cx="3048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67400" y="2590800"/>
            <a:ext cx="2514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... Granica proporcionalnosti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16087" y="4267200"/>
            <a:ext cx="3200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ZAKLJUČAK: </a:t>
            </a:r>
          </a:p>
          <a:p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Izvijanje u </a:t>
            </a:r>
            <a:r>
              <a:rPr lang="sr-Latn-C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elestičnoj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oblasti imamo za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90" name="Object 6"/>
          <p:cNvGraphicFramePr>
            <a:graphicFrameLocks noChangeAspect="1"/>
          </p:cNvGraphicFramePr>
          <p:nvPr/>
        </p:nvGraphicFramePr>
        <p:xfrm>
          <a:off x="4230687" y="5156200"/>
          <a:ext cx="1027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6" name="Equation" r:id="rId11" imgW="507780" imgH="215806" progId="Equation.3">
                  <p:embed/>
                </p:oleObj>
              </mc:Choice>
              <mc:Fallback>
                <p:oleObj name="Equation" r:id="rId11" imgW="507780" imgH="215806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7" y="5156200"/>
                        <a:ext cx="102711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91" name="Object 7"/>
          <p:cNvGraphicFramePr>
            <a:graphicFrameLocks noChangeAspect="1"/>
          </p:cNvGraphicFramePr>
          <p:nvPr/>
        </p:nvGraphicFramePr>
        <p:xfrm>
          <a:off x="6223000" y="4622800"/>
          <a:ext cx="15351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7" name="Equation" r:id="rId13" imgW="761669" imgH="482391" progId="Equation.3">
                  <p:embed/>
                </p:oleObj>
              </mc:Choice>
              <mc:Fallback>
                <p:oleObj name="Equation" r:id="rId13" imgW="761669" imgH="482391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622800"/>
                        <a:ext cx="1535113" cy="965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772400" y="1676400"/>
            <a:ext cx="822960" cy="3581400"/>
            <a:chOff x="7772400" y="1676400"/>
            <a:chExt cx="822960" cy="3581400"/>
          </a:xfrm>
        </p:grpSpPr>
        <p:graphicFrame>
          <p:nvGraphicFramePr>
            <p:cNvPr id="297992" name="Object 8"/>
            <p:cNvGraphicFramePr>
              <a:graphicFrameLocks noChangeAspect="1"/>
            </p:cNvGraphicFramePr>
            <p:nvPr/>
          </p:nvGraphicFramePr>
          <p:xfrm>
            <a:off x="7848600" y="16764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608" name="Equation" r:id="rId15" imgW="190417" imgH="152334" progId="Equation.3">
                    <p:embed/>
                  </p:oleObj>
                </mc:Choice>
                <mc:Fallback>
                  <p:oleObj name="Equation" r:id="rId15" imgW="190417" imgH="152334" progId="Equation.3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16764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993" name="Object 9"/>
            <p:cNvGraphicFramePr>
              <a:graphicFrameLocks noChangeAspect="1"/>
            </p:cNvGraphicFramePr>
            <p:nvPr/>
          </p:nvGraphicFramePr>
          <p:xfrm>
            <a:off x="7772400" y="4953000"/>
            <a:ext cx="3825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609" name="Equation" r:id="rId16" imgW="190417" imgH="152334" progId="Equation.3">
                    <p:embed/>
                  </p:oleObj>
                </mc:Choice>
                <mc:Fallback>
                  <p:oleObj name="Equation" r:id="rId16" imgW="190417" imgH="152334" progId="Equation.3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4953000"/>
                          <a:ext cx="382587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Freeform 21"/>
            <p:cNvSpPr/>
            <p:nvPr/>
          </p:nvSpPr>
          <p:spPr>
            <a:xfrm>
              <a:off x="8107680" y="1813560"/>
              <a:ext cx="487680" cy="3276600"/>
            </a:xfrm>
            <a:custGeom>
              <a:avLst/>
              <a:gdLst>
                <a:gd name="connsiteX0" fmla="*/ 106680 w 487680"/>
                <a:gd name="connsiteY0" fmla="*/ 0 h 3276600"/>
                <a:gd name="connsiteX1" fmla="*/ 487680 w 487680"/>
                <a:gd name="connsiteY1" fmla="*/ 0 h 3276600"/>
                <a:gd name="connsiteX2" fmla="*/ 487680 w 487680"/>
                <a:gd name="connsiteY2" fmla="*/ 3276600 h 3276600"/>
                <a:gd name="connsiteX3" fmla="*/ 0 w 487680"/>
                <a:gd name="connsiteY3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680" h="3276600">
                  <a:moveTo>
                    <a:pt x="106680" y="0"/>
                  </a:moveTo>
                  <a:lnTo>
                    <a:pt x="487680" y="0"/>
                  </a:lnTo>
                  <a:lnTo>
                    <a:pt x="487680" y="3276600"/>
                  </a:lnTo>
                  <a:lnTo>
                    <a:pt x="0" y="32766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2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7" grpId="0" animBg="1"/>
      <p:bldP spid="32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Izvijanje u neelastičnoj oblasti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279266"/>
            <a:ext cx="3352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Za štapove kod kojih je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0033" name="Object 1"/>
          <p:cNvGraphicFramePr>
            <a:graphicFrameLocks noChangeAspect="1"/>
          </p:cNvGraphicFramePr>
          <p:nvPr/>
        </p:nvGraphicFramePr>
        <p:xfrm>
          <a:off x="3581400" y="1500663"/>
          <a:ext cx="10001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40" name="Equation" r:id="rId3" imgW="495085" imgH="241195" progId="Equation.3">
                  <p:embed/>
                </p:oleObj>
              </mc:Choice>
              <mc:Fallback>
                <p:oleObj name="Equation" r:id="rId3" imgW="495085" imgH="241195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00663"/>
                        <a:ext cx="100012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258198"/>
            <a:ext cx="3352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kritičnu silu izvijanja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0034" name="Object 2"/>
          <p:cNvGraphicFramePr>
            <a:graphicFrameLocks noChangeAspect="1"/>
          </p:cNvGraphicFramePr>
          <p:nvPr/>
        </p:nvGraphicFramePr>
        <p:xfrm>
          <a:off x="2819400" y="2796063"/>
          <a:ext cx="18684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41" name="Equation" r:id="rId5" imgW="927100" imgH="457200" progId="Equation.3">
                  <p:embed/>
                </p:oleObj>
              </mc:Choice>
              <mc:Fallback>
                <p:oleObj name="Equation" r:id="rId5" imgW="927100" imgH="4572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96063"/>
                        <a:ext cx="18684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3360003"/>
            <a:ext cx="350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jer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neupotrebljiv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jer  smo tada 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neelastičnoj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oblasti.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20"/>
            <a:ext cx="8229600" cy="530352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Rešiti problem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izvijanja u neelastičnoj oblasti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znači primeniti teoriju elasto-plastičnosti.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Zbog komplikovanosti matematičkog aparata, za izvijanje štapova u neelastičnoj oblasti koristimo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empirijske izraze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 izračunavanje vrednosti kritičnog napona.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 osnovu eksperimenata,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Tetmajer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je definisao linearnu zavisnost između kritičnog napona izvijanja </a:t>
            </a:r>
            <a:r>
              <a:rPr lang="el-G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vitkosti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905000"/>
            <a:ext cx="4724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... Konstante koje zavise od vrste materijala.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85800"/>
            <a:ext cx="5257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Linearna zavisnost kritičnog napona izvijanja, prema TETMAJERU, glasi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448300" y="1219200"/>
          <a:ext cx="163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7" name="Equation" r:id="rId3" imgW="812447" imgH="228501" progId="Equation.3">
                  <p:embed/>
                </p:oleObj>
              </mc:Choice>
              <mc:Fallback>
                <p:oleObj name="Equation" r:id="rId3" imgW="812447" imgH="228501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1219200"/>
                        <a:ext cx="16383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055203"/>
            <a:ext cx="5257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Bolja aproksimacija se dobija ako se koristi nelinearna zavisnost kritičnog napona izvijanja i vitkosti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47" name="Object 3"/>
          <p:cNvGraphicFramePr>
            <a:graphicFrameLocks noChangeAspect="1"/>
          </p:cNvGraphicFramePr>
          <p:nvPr/>
        </p:nvGraphicFramePr>
        <p:xfrm>
          <a:off x="5499100" y="3962400"/>
          <a:ext cx="1739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8" name="Equation" r:id="rId5" imgW="863225" imgH="241195" progId="Equation.3">
                  <p:embed/>
                </p:oleObj>
              </mc:Choice>
              <mc:Fallback>
                <p:oleObj name="Equation" r:id="rId5" imgW="863225" imgH="241195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962400"/>
                        <a:ext cx="17399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7696200" y="3962400"/>
          <a:ext cx="793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9" name="Equation" r:id="rId7" imgW="393359" imgH="177646" progId="Equation.3">
                  <p:embed/>
                </p:oleObj>
              </mc:Choice>
              <mc:Fallback>
                <p:oleObj name="Equation" r:id="rId7" imgW="393359" imgH="177646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962400"/>
                        <a:ext cx="79375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7322820" y="41071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3350" name="Object 6"/>
          <p:cNvGraphicFramePr>
            <a:graphicFrameLocks noChangeAspect="1"/>
          </p:cNvGraphicFramePr>
          <p:nvPr/>
        </p:nvGraphicFramePr>
        <p:xfrm>
          <a:off x="5943600" y="44958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0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958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4655403"/>
            <a:ext cx="4953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Džonson-Ostenfeldova (Johnson-Ostenfeld) parabola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48" name="Object 4"/>
          <p:cNvGraphicFramePr>
            <a:graphicFrameLocks noChangeAspect="1"/>
          </p:cNvGraphicFramePr>
          <p:nvPr/>
        </p:nvGraphicFramePr>
        <p:xfrm>
          <a:off x="5041900" y="4927600"/>
          <a:ext cx="1714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1" name="Equation" r:id="rId11" imgW="850531" imgH="241195" progId="Equation.3">
                  <p:embed/>
                </p:oleObj>
              </mc:Choice>
              <mc:Fallback>
                <p:oleObj name="Equation" r:id="rId11" imgW="850531" imgH="241195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927600"/>
                        <a:ext cx="1714500" cy="482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>
            <a:off x="6286500" y="1028700"/>
            <a:ext cx="3048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743700" y="1028700"/>
            <a:ext cx="3048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7587" y="921603"/>
            <a:ext cx="6172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konkretnom slučaju izvijanja, za konkretnu redukovanu vitkost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, kritični napon izvijanja , prema TETMAJERU, iznosi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5528187" y="1912203"/>
          <a:ext cx="17414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2" name="Equation" r:id="rId3" imgW="863225" imgH="228501" progId="Equation.3">
                  <p:embed/>
                </p:oleObj>
              </mc:Choice>
              <mc:Fallback>
                <p:oleObj name="Equation" r:id="rId3" imgW="863225" imgH="228501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187" y="1912203"/>
                        <a:ext cx="17414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32587" y="2527974"/>
            <a:ext cx="4572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Prema DŽONSON-OSTENFELDU isti bi iznosio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5832987" y="3182203"/>
          <a:ext cx="17414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3" name="Equation" r:id="rId5" imgW="863225" imgH="241195" progId="Equation.3">
                  <p:embed/>
                </p:oleObj>
              </mc:Choice>
              <mc:Fallback>
                <p:oleObj name="Equation" r:id="rId5" imgW="863225" imgH="241195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987" y="3182203"/>
                        <a:ext cx="174148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32587" y="3969603"/>
            <a:ext cx="350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Kritična sila izvijanja 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elastičnoj oblasti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4373" name="Object 5"/>
          <p:cNvGraphicFramePr>
            <a:graphicFrameLocks noChangeAspect="1"/>
          </p:cNvGraphicFramePr>
          <p:nvPr/>
        </p:nvGraphicFramePr>
        <p:xfrm>
          <a:off x="5223387" y="4495800"/>
          <a:ext cx="150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4" name="Equation" r:id="rId7" imgW="749300" imgH="228600" progId="Equation.3">
                  <p:embed/>
                </p:oleObj>
              </mc:Choice>
              <mc:Fallback>
                <p:oleObj name="Equation" r:id="rId7" imgW="749300" imgH="22860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387" y="4495800"/>
                        <a:ext cx="15097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774375" y="1988403"/>
            <a:ext cx="1531425" cy="2895600"/>
            <a:chOff x="6580188" y="1752600"/>
            <a:chExt cx="1531425" cy="2895600"/>
          </a:xfrm>
        </p:grpSpPr>
        <p:graphicFrame>
          <p:nvGraphicFramePr>
            <p:cNvPr id="314374" name="Object 6"/>
            <p:cNvGraphicFramePr>
              <a:graphicFrameLocks noChangeAspect="1"/>
            </p:cNvGraphicFramePr>
            <p:nvPr/>
          </p:nvGraphicFramePr>
          <p:xfrm>
            <a:off x="7086600" y="17526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615" name="Equation" r:id="rId9" imgW="190417" imgH="152334" progId="Equation.3">
                    <p:embed/>
                  </p:oleObj>
                </mc:Choice>
                <mc:Fallback>
                  <p:oleObj name="Equation" r:id="rId9" imgW="190417" imgH="152334" progId="Equation.3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7526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375" name="Object 7"/>
            <p:cNvGraphicFramePr>
              <a:graphicFrameLocks noChangeAspect="1"/>
            </p:cNvGraphicFramePr>
            <p:nvPr/>
          </p:nvGraphicFramePr>
          <p:xfrm>
            <a:off x="7388225" y="30480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616" name="Equation" r:id="rId11" imgW="190417" imgH="152334" progId="Equation.3">
                    <p:embed/>
                  </p:oleObj>
                </mc:Choice>
                <mc:Fallback>
                  <p:oleObj name="Equation" r:id="rId11" imgW="190417" imgH="152334" progId="Equation.3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8225" y="30480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376" name="Object 8"/>
            <p:cNvGraphicFramePr>
              <a:graphicFrameLocks noChangeAspect="1"/>
            </p:cNvGraphicFramePr>
            <p:nvPr/>
          </p:nvGraphicFramePr>
          <p:xfrm>
            <a:off x="6580188" y="43434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617" name="Equation" r:id="rId12" imgW="190417" imgH="152334" progId="Equation.3">
                    <p:embed/>
                  </p:oleObj>
                </mc:Choice>
                <mc:Fallback>
                  <p:oleObj name="Equation" r:id="rId12" imgW="190417" imgH="152334" progId="Equation.3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0188" y="43434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" name="Group 17"/>
            <p:cNvGrpSpPr/>
            <p:nvPr/>
          </p:nvGrpSpPr>
          <p:grpSpPr>
            <a:xfrm>
              <a:off x="6931742" y="1902542"/>
              <a:ext cx="1179871" cy="2560320"/>
              <a:chOff x="6931742" y="1902542"/>
              <a:chExt cx="1179871" cy="256032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6931742" y="1902542"/>
                <a:ext cx="1179871" cy="2560320"/>
              </a:xfrm>
              <a:custGeom>
                <a:avLst/>
                <a:gdLst>
                  <a:gd name="connsiteX0" fmla="*/ 530942 w 1179871"/>
                  <a:gd name="connsiteY0" fmla="*/ 0 h 2507226"/>
                  <a:gd name="connsiteX1" fmla="*/ 1179871 w 1179871"/>
                  <a:gd name="connsiteY1" fmla="*/ 0 h 2507226"/>
                  <a:gd name="connsiteX2" fmla="*/ 1179871 w 1179871"/>
                  <a:gd name="connsiteY2" fmla="*/ 2507226 h 2507226"/>
                  <a:gd name="connsiteX3" fmla="*/ 0 w 1179871"/>
                  <a:gd name="connsiteY3" fmla="*/ 2507226 h 2507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9871" h="2507226">
                    <a:moveTo>
                      <a:pt x="530942" y="0"/>
                    </a:moveTo>
                    <a:lnTo>
                      <a:pt x="1179871" y="0"/>
                    </a:lnTo>
                    <a:lnTo>
                      <a:pt x="1179871" y="2507226"/>
                    </a:lnTo>
                    <a:lnTo>
                      <a:pt x="0" y="250722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742903" y="3185652"/>
                <a:ext cx="368710" cy="0"/>
              </a:xfrm>
              <a:custGeom>
                <a:avLst/>
                <a:gdLst>
                  <a:gd name="connsiteX0" fmla="*/ 0 w 368710"/>
                  <a:gd name="connsiteY0" fmla="*/ 0 h 0"/>
                  <a:gd name="connsiteX1" fmla="*/ 368710 w 3687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8710">
                    <a:moveTo>
                      <a:pt x="0" y="0"/>
                    </a:moveTo>
                    <a:lnTo>
                      <a:pt x="368710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06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IZVIJANJE - REZIME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19200"/>
            <a:ext cx="1752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Kratki štapovi: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02" name="Object 2"/>
          <p:cNvGraphicFramePr>
            <a:graphicFrameLocks noChangeAspect="1"/>
          </p:cNvGraphicFramePr>
          <p:nvPr/>
        </p:nvGraphicFramePr>
        <p:xfrm>
          <a:off x="1828800" y="1752600"/>
          <a:ext cx="9461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4" name="Equation" r:id="rId3" imgW="469696" imgH="215806" progId="Equation.3">
                  <p:embed/>
                </p:oleObj>
              </mc:Choice>
              <mc:Fallback>
                <p:oleObj name="Equation" r:id="rId3" imgW="469696" imgH="215806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9461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1219200"/>
            <a:ext cx="3962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Štapovi se proračunavaju samo na pritisnu čvrstoću: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6261100" y="1744663"/>
          <a:ext cx="12017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5" name="Equation" r:id="rId5" imgW="596641" imgH="393529" progId="Equation.3">
                  <p:embed/>
                </p:oleObj>
              </mc:Choice>
              <mc:Fallback>
                <p:oleObj name="Equation" r:id="rId5" imgW="596641" imgH="393529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1744663"/>
                        <a:ext cx="12017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2870200"/>
            <a:ext cx="1752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Srednje dugi  štapovi: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843088" y="3378200"/>
          <a:ext cx="15859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6" name="Equation" r:id="rId7" imgW="787400" imgH="241300" progId="Equation.3">
                  <p:embed/>
                </p:oleObj>
              </mc:Choice>
              <mc:Fallback>
                <p:oleObj name="Equation" r:id="rId7" imgW="787400" imgH="2413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3378200"/>
                        <a:ext cx="1585912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1250" y="2819400"/>
            <a:ext cx="396875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Štapovi se proračunavaju na izvijanje po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Tetmajeru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ili nekom drugom empirijskom izrazu: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06" name="Object 6"/>
          <p:cNvGraphicFramePr>
            <a:graphicFrameLocks noChangeAspect="1"/>
          </p:cNvGraphicFramePr>
          <p:nvPr/>
        </p:nvGraphicFramePr>
        <p:xfrm>
          <a:off x="6743700" y="4110335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7" name="Equation" r:id="rId9" imgW="850900" imgH="228600" progId="Equation.3">
                  <p:embed/>
                </p:oleObj>
              </mc:Choice>
              <mc:Fallback>
                <p:oleObj name="Equation" r:id="rId9" imgW="850900" imgH="2286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10335"/>
                        <a:ext cx="17145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43700" y="4800600"/>
            <a:ext cx="17145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Tetmajerov izraz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620000" y="4572000"/>
            <a:ext cx="0" cy="213360"/>
          </a:xfrm>
          <a:custGeom>
            <a:avLst/>
            <a:gdLst>
              <a:gd name="connsiteX0" fmla="*/ 0 w 0"/>
              <a:gd name="connsiteY0" fmla="*/ 0 h 213360"/>
              <a:gd name="connsiteX1" fmla="*/ 0 w 0"/>
              <a:gd name="connsiteY1" fmla="*/ 21336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2" grpId="0" animBg="1"/>
      <p:bldP spid="14" grpId="0" animBg="1"/>
      <p:bldP spid="1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51771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Mogući sličajevi ravnoteže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838200"/>
            <a:ext cx="1600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Stabilna ravnoteža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838200"/>
            <a:ext cx="2514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Labilna ravnoteža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838200"/>
            <a:ext cx="1828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Indiferentna ravnoteža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76" y="1767840"/>
            <a:ext cx="4575048" cy="3322320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 rot="5400000">
            <a:off x="6282518" y="2092279"/>
            <a:ext cx="1759803" cy="91363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153694" y="1637506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1235029" y="2149429"/>
            <a:ext cx="1759803" cy="79933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736600"/>
            <a:ext cx="1752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Vitki   štapovi: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905000" y="1295400"/>
          <a:ext cx="971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6" name="Equation" r:id="rId3" imgW="482391" imgH="241195" progId="Equation.3">
                  <p:embed/>
                </p:oleObj>
              </mc:Choice>
              <mc:Fallback>
                <p:oleObj name="Equation" r:id="rId3" imgW="482391" imgH="241195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9715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6600" y="685800"/>
            <a:ext cx="39687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Štapovi se proračunavaju na izvijanje po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6161088" y="1219200"/>
          <a:ext cx="1382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7" name="Equation" r:id="rId5" imgW="685800" imgH="457200" progId="Equation.3">
                  <p:embed/>
                </p:oleObj>
              </mc:Choice>
              <mc:Fallback>
                <p:oleObj name="Equation" r:id="rId5" imgW="685800" imgH="4572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1219200"/>
                        <a:ext cx="138271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2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 descr="OM11-P1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02" y="990600"/>
            <a:ext cx="7054596" cy="389534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44702" y="4960203"/>
            <a:ext cx="7054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Dijagram kritični napon – vitkost sa pridruženom inženjerskom naponsko-deformacionom krivom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738735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Ojler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8400" y="3200400"/>
            <a:ext cx="1143000" cy="685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1519535"/>
            <a:ext cx="12954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Tetmajer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4400" y="1981200"/>
            <a:ext cx="1371600" cy="4572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6324600" y="1143000"/>
            <a:ext cx="2286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6324600" y="1981200"/>
            <a:ext cx="228600" cy="2286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05400" y="4495800"/>
            <a:ext cx="4572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114800" y="4495800"/>
            <a:ext cx="45720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540603"/>
            <a:ext cx="4495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Opšti obli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Tetmajerovog izraz: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426" name="Object 2"/>
          <p:cNvGraphicFramePr>
            <a:graphicFrameLocks noChangeAspect="1"/>
          </p:cNvGraphicFramePr>
          <p:nvPr/>
        </p:nvGraphicFramePr>
        <p:xfrm>
          <a:off x="5029200" y="762000"/>
          <a:ext cx="163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53" name="Equation" r:id="rId3" imgW="812447" imgH="228501" progId="Equation.3">
                  <p:embed/>
                </p:oleObj>
              </mc:Choice>
              <mc:Fallback>
                <p:oleObj name="Equation" r:id="rId3" imgW="812447" imgH="228501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762000"/>
                        <a:ext cx="1638300" cy="457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6800" y="1905000"/>
            <a:ext cx="5105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Tetmajerov izraz za čelik Č.0360: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5521325" y="2133600"/>
          <a:ext cx="2251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54" name="Equation" r:id="rId5" imgW="1117600" imgH="228600" progId="Equation.3">
                  <p:embed/>
                </p:oleObj>
              </mc:Choice>
              <mc:Fallback>
                <p:oleObj name="Equation" r:id="rId5" imgW="1117600" imgH="22860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2133600"/>
                        <a:ext cx="22510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6800" y="2971800"/>
            <a:ext cx="4876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Tetmajerov izraz za Č.0461: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5549900" y="3200400"/>
          <a:ext cx="1689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55" name="Equation" r:id="rId7" imgW="838200" imgH="228600" progId="Equation.3">
                  <p:embed/>
                </p:oleObj>
              </mc:Choice>
              <mc:Fallback>
                <p:oleObj name="Equation" r:id="rId7" imgW="838200" imgH="22860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3200400"/>
                        <a:ext cx="16891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66800" y="3886200"/>
            <a:ext cx="4876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Tetmajerov izraz za  čelik Č.0561: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5486400" y="4114800"/>
          <a:ext cx="2022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56" name="Equation" r:id="rId9" imgW="1002865" imgH="228501" progId="Equation.3">
                  <p:embed/>
                </p:oleObj>
              </mc:Choice>
              <mc:Fallback>
                <p:oleObj name="Equation" r:id="rId9" imgW="1002865" imgH="228501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14800"/>
                        <a:ext cx="20224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66800" y="4953000"/>
            <a:ext cx="4953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Tetmajerov izraz za drvo: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5494338" y="5181600"/>
          <a:ext cx="21256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57" name="Equation" r:id="rId11" imgW="1054100" imgH="228600" progId="Equation.3">
                  <p:embed/>
                </p:oleObj>
              </mc:Choice>
              <mc:Fallback>
                <p:oleObj name="Equation" r:id="rId11" imgW="1054100" imgH="22860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5181600"/>
                        <a:ext cx="21256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40603"/>
            <a:ext cx="457200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Drugi oblik Tetmajerov izraza koji se svodi na prethodni , ima oblik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0450" name="Object 2"/>
          <p:cNvGraphicFramePr>
            <a:graphicFrameLocks noChangeAspect="1"/>
          </p:cNvGraphicFramePr>
          <p:nvPr/>
        </p:nvGraphicFramePr>
        <p:xfrm>
          <a:off x="6096000" y="2743200"/>
          <a:ext cx="163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3" name="Equation" r:id="rId3" imgW="812447" imgH="228501" progId="Equation.3">
                  <p:embed/>
                </p:oleObj>
              </mc:Choice>
              <mc:Fallback>
                <p:oleObj name="Equation" r:id="rId3" imgW="812447" imgH="228501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43200"/>
                        <a:ext cx="16383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OM12-P11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" y="1600200"/>
            <a:ext cx="4742688" cy="3901440"/>
          </a:xfrm>
          <a:prstGeom prst="rect">
            <a:avLst/>
          </a:prstGeom>
          <a:ln w="15875">
            <a:solidFill>
              <a:schemeClr val="accent1">
                <a:shade val="60000"/>
                <a:satMod val="110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667000" y="2133600"/>
            <a:ext cx="2362200" cy="1143000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6" idx="3"/>
            <a:endCxn id="7" idx="3"/>
          </p:cNvCxnSpPr>
          <p:nvPr/>
        </p:nvCxnSpPr>
        <p:spPr>
          <a:xfrm flipH="1">
            <a:off x="5029200" y="956102"/>
            <a:ext cx="609600" cy="1748998"/>
          </a:xfrm>
          <a:prstGeom prst="bentConnector3">
            <a:avLst>
              <a:gd name="adj1" fmla="val -37500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276600" y="2819400"/>
            <a:ext cx="3733800" cy="350520"/>
            <a:chOff x="3276600" y="2819400"/>
            <a:chExt cx="3733800" cy="350520"/>
          </a:xfrm>
        </p:grpSpPr>
        <p:sp>
          <p:nvSpPr>
            <p:cNvPr id="42" name="Rectangle 41"/>
            <p:cNvSpPr/>
            <p:nvPr/>
          </p:nvSpPr>
          <p:spPr>
            <a:xfrm>
              <a:off x="3276600" y="2819400"/>
              <a:ext cx="274320" cy="45720"/>
            </a:xfrm>
            <a:prstGeom prst="rect">
              <a:avLst/>
            </a:prstGeom>
            <a:solidFill>
              <a:srgbClr val="0099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27520" y="3124200"/>
              <a:ext cx="182880" cy="45720"/>
            </a:xfrm>
            <a:prstGeom prst="rect">
              <a:avLst/>
            </a:prstGeom>
            <a:solidFill>
              <a:srgbClr val="0099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Elbow Connector 46"/>
            <p:cNvCxnSpPr>
              <a:stCxn id="42" idx="2"/>
              <a:endCxn id="44" idx="2"/>
            </p:cNvCxnSpPr>
            <p:nvPr/>
          </p:nvCxnSpPr>
          <p:spPr>
            <a:xfrm rot="16200000" flipH="1">
              <a:off x="5013960" y="1264920"/>
              <a:ext cx="304800" cy="3505200"/>
            </a:xfrm>
            <a:prstGeom prst="bentConnector3">
              <a:avLst>
                <a:gd name="adj1" fmla="val 213710"/>
              </a:avLst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810000" y="3002280"/>
            <a:ext cx="3688080" cy="167640"/>
            <a:chOff x="3810000" y="3002280"/>
            <a:chExt cx="3688080" cy="167640"/>
          </a:xfrm>
        </p:grpSpPr>
        <p:sp>
          <p:nvSpPr>
            <p:cNvPr id="43" name="Rectangle 42"/>
            <p:cNvSpPr/>
            <p:nvPr/>
          </p:nvSpPr>
          <p:spPr>
            <a:xfrm>
              <a:off x="3810000" y="3002280"/>
              <a:ext cx="731520" cy="45720"/>
            </a:xfrm>
            <a:prstGeom prst="rect">
              <a:avLst/>
            </a:prstGeom>
            <a:solidFill>
              <a:srgbClr val="00B0F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15200" y="3124200"/>
              <a:ext cx="182880" cy="45720"/>
            </a:xfrm>
            <a:prstGeom prst="rect">
              <a:avLst/>
            </a:prstGeom>
            <a:solidFill>
              <a:srgbClr val="00B0F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Elbow Connector 49"/>
            <p:cNvCxnSpPr>
              <a:stCxn id="43" idx="2"/>
              <a:endCxn id="45" idx="2"/>
            </p:cNvCxnSpPr>
            <p:nvPr/>
          </p:nvCxnSpPr>
          <p:spPr>
            <a:xfrm rot="16200000" flipH="1">
              <a:off x="5730240" y="1493520"/>
              <a:ext cx="121920" cy="3230880"/>
            </a:xfrm>
            <a:prstGeom prst="bentConnector3">
              <a:avLst>
                <a:gd name="adj1" fmla="val 541532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12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Izvijanje – Omega postupak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Jedan od najjednostavnijih postupaka za izračunavanje vrednosti kritičnog napona izvijanja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zasnovan na stvarnoj pritisnoj sili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sr-Latn-C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omega postupak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849312" y="3200400"/>
          <a:ext cx="21224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8" name="Equation" r:id="rId3" imgW="1054100" imgH="393700" progId="Equation.3">
                  <p:embed/>
                </p:oleObj>
              </mc:Choice>
              <mc:Fallback>
                <p:oleObj name="Equation" r:id="rId3" imgW="1054100" imgH="3937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2" y="3200400"/>
                        <a:ext cx="212248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505200" y="3200400"/>
          <a:ext cx="14827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9" name="Equation" r:id="rId5" imgW="736600" imgH="431800" progId="Equation.3">
                  <p:embed/>
                </p:oleObj>
              </mc:Choice>
              <mc:Fallback>
                <p:oleObj name="Equation" r:id="rId5" imgW="736600" imgH="4318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00400"/>
                        <a:ext cx="14827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8200" y="4267200"/>
            <a:ext cx="4724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dc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... Dozvoljeni napon na pritisak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dk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... Dozvoljeni napon na izvijanje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3200400"/>
            <a:ext cx="28194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Podaci o koeficijentu 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,  za razne materi-jale, mogu se naći u tablicama (priručni-cima).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Stabilnost nosećih čeličnih konstrukcija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032"/>
            <a:ext cx="8229600" cy="1676400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Stabilnost nosećih čeličnih konstrukcije se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proverava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za to postoje odgovarajući standardi.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93311"/>
              </p:ext>
            </p:extLst>
          </p:nvPr>
        </p:nvGraphicFramePr>
        <p:xfrm>
          <a:off x="890588" y="3078832"/>
          <a:ext cx="34528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2" name="Equation" r:id="rId3" imgW="1713756" imgH="406224" progId="Equation.3">
                  <p:embed/>
                </p:oleObj>
              </mc:Choice>
              <mc:Fallback>
                <p:oleObj name="Equation" r:id="rId3" imgW="1713756" imgH="406224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3078832"/>
                        <a:ext cx="3452812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35696" y="4044032"/>
            <a:ext cx="427300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Najveća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pritisna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sila za noseće čelične konstrukcije izračunava se iz uslova: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48488"/>
              </p:ext>
            </p:extLst>
          </p:nvPr>
        </p:nvGraphicFramePr>
        <p:xfrm>
          <a:off x="4860032" y="4945856"/>
          <a:ext cx="2197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3" name="Equation" r:id="rId5" imgW="1091726" imgH="393529" progId="Equation.3">
                  <p:embed/>
                </p:oleObj>
              </mc:Choice>
              <mc:Fallback>
                <p:oleObj name="Equation" r:id="rId5" imgW="1091726" imgH="393529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945856"/>
                        <a:ext cx="21971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71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7040880" cy="42938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aphicFrame>
        <p:nvGraphicFramePr>
          <p:cNvPr id="352260" name="Object 4"/>
          <p:cNvGraphicFramePr>
            <a:graphicFrameLocks noChangeAspect="1"/>
          </p:cNvGraphicFramePr>
          <p:nvPr/>
        </p:nvGraphicFramePr>
        <p:xfrm>
          <a:off x="1143000" y="609600"/>
          <a:ext cx="34528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5" name="Equation" r:id="rId4" imgW="1713756" imgH="406224" progId="Equation.3">
                  <p:embed/>
                </p:oleObj>
              </mc:Choice>
              <mc:Fallback>
                <p:oleObj name="Equation" r:id="rId4" imgW="1713756" imgH="406224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9600"/>
                        <a:ext cx="3452812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6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5467350" cy="4171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aphicFrame>
        <p:nvGraphicFramePr>
          <p:cNvPr id="354307" name="Object 3"/>
          <p:cNvGraphicFramePr>
            <a:graphicFrameLocks noChangeAspect="1"/>
          </p:cNvGraphicFramePr>
          <p:nvPr/>
        </p:nvGraphicFramePr>
        <p:xfrm>
          <a:off x="6248400" y="838200"/>
          <a:ext cx="9969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1" name="Equation" r:id="rId4" imgW="495085" imgH="431613" progId="Equation.3">
                  <p:embed/>
                </p:oleObj>
              </mc:Choice>
              <mc:Fallback>
                <p:oleObj name="Equation" r:id="rId4" imgW="495085" imgH="431613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99695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/>
          <p:cNvGraphicFramePr>
            <a:graphicFrameLocks noChangeAspect="1"/>
          </p:cNvGraphicFramePr>
          <p:nvPr/>
        </p:nvGraphicFramePr>
        <p:xfrm>
          <a:off x="6248400" y="1981200"/>
          <a:ext cx="14303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2" name="Equation" r:id="rId6" imgW="710891" imgH="444307" progId="Equation.3">
                  <p:embed/>
                </p:oleObj>
              </mc:Choice>
              <mc:Fallback>
                <p:oleObj name="Equation" r:id="rId6" imgW="710891" imgH="444307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81200"/>
                        <a:ext cx="1430338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9" name="Object 5"/>
          <p:cNvGraphicFramePr>
            <a:graphicFrameLocks noChangeAspect="1"/>
          </p:cNvGraphicFramePr>
          <p:nvPr/>
        </p:nvGraphicFramePr>
        <p:xfrm>
          <a:off x="2709862" y="5105400"/>
          <a:ext cx="1328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3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2" y="5105400"/>
                        <a:ext cx="13287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8400" y="3200400"/>
            <a:ext cx="25908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Koeficijenti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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 se za linije iz dijagrama , takođe mogu naći u tablicama (priručnicima).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Izvijanje – Primer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kumimoji="0" lang="sr-Latn-C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159764"/>
            <a:ext cx="60198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Odrediti kritičnu silu izvijanja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U20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profilnog stuba  sa slike 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h = h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= 2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 i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h = h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= 1 m,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ako su:</a:t>
            </a:r>
          </a:p>
          <a:p>
            <a:pPr marL="457200" indent="-457200"/>
            <a:endParaRPr lang="sr-Latn-C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E= 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10</a:t>
            </a:r>
            <a:r>
              <a:rPr lang="sr-Latn-C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MPa </a:t>
            </a:r>
          </a:p>
          <a:p>
            <a:pPr marL="800100" lvl="1" indent="-342900"/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180 MPa</a:t>
            </a:r>
          </a:p>
          <a:p>
            <a:pPr marL="800100" lvl="1" indent="-342900"/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220 MPa</a:t>
            </a:r>
          </a:p>
          <a:p>
            <a:pPr marL="800100" lvl="1" indent="-342900"/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310 MPa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OM12-P11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59764"/>
            <a:ext cx="1399032" cy="3488436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4270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39738"/>
            <a:ext cx="54102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ovršina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poprečnog preseka profila U20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40994" name="Object 2"/>
          <p:cNvGraphicFramePr>
            <a:graphicFrameLocks noChangeAspect="1"/>
          </p:cNvGraphicFramePr>
          <p:nvPr/>
        </p:nvGraphicFramePr>
        <p:xfrm>
          <a:off x="573088" y="1155700"/>
          <a:ext cx="17129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35" name="Equation" r:id="rId3" imgW="850531" imgH="215806" progId="Equation.3">
                  <p:embed/>
                </p:oleObj>
              </mc:Choice>
              <mc:Fallback>
                <p:oleObj name="Equation" r:id="rId3" imgW="850531" imgH="215806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155700"/>
                        <a:ext cx="1712912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760538"/>
            <a:ext cx="5105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Minimalni moment inercije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profila U20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42925" y="2438400"/>
          <a:ext cx="24288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36" name="Equation" r:id="rId5" imgW="1205977" imgH="253890" progId="Equation.3">
                  <p:embed/>
                </p:oleObj>
              </mc:Choice>
              <mc:Fallback>
                <p:oleObj name="Equation" r:id="rId5" imgW="1205977" imgH="25389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438400"/>
                        <a:ext cx="242887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3170238"/>
            <a:ext cx="5638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Minimalni poluprečnik inercije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profila U20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33400" y="3860800"/>
          <a:ext cx="22764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37" name="Equation" r:id="rId7" imgW="1129810" imgH="241195" progId="Equation.3">
                  <p:embed/>
                </p:oleObj>
              </mc:Choice>
              <mc:Fallback>
                <p:oleObj name="Equation" r:id="rId7" imgW="1129810" imgH="241195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60800"/>
                        <a:ext cx="2276475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56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početku smo rekli da je Otpornost materijala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nauka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o proračunima 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Čvrstoće,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Krutosti i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Stabilnosti</a:t>
            </a:r>
          </a:p>
          <a:p>
            <a:pPr lvl="1" algn="just">
              <a:buNone/>
            </a:pP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elemenata konstrukcija i konstrukcija u celosti.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5105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Vitkost na granici proporcionalnosti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33400" y="1219200"/>
          <a:ext cx="45783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8" name="Equation" r:id="rId3" imgW="2273300" imgH="495300" progId="Equation.3">
                  <p:embed/>
                </p:oleObj>
              </mc:Choice>
              <mc:Fallback>
                <p:oleObj name="Equation" r:id="rId3" imgW="2273300" imgH="4953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457835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514600"/>
            <a:ext cx="38100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Vitkost na granici tečenja</a:t>
            </a:r>
          </a:p>
        </p:txBody>
      </p:sp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519112" y="3251200"/>
          <a:ext cx="57292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9" name="Equation" r:id="rId5" imgW="2844800" imgH="431800" progId="Equation.3">
                  <p:embed/>
                </p:oleObj>
              </mc:Choice>
              <mc:Fallback>
                <p:oleObj name="Equation" r:id="rId5" imgW="2844800" imgH="4318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3251200"/>
                        <a:ext cx="57292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6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50292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Redukovane dužine za dve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vrednosti h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33400" y="1193800"/>
          <a:ext cx="3965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4" name="Equation" r:id="rId3" imgW="1968500" imgH="215900" progId="Equation.3">
                  <p:embed/>
                </p:oleObj>
              </mc:Choice>
              <mc:Fallback>
                <p:oleObj name="Equation" r:id="rId3" imgW="1968500" imgH="2159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93800"/>
                        <a:ext cx="3965575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6575" y="1879600"/>
          <a:ext cx="3965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5" name="Equation" r:id="rId5" imgW="1968500" imgH="215900" progId="Equation.3">
                  <p:embed/>
                </p:oleObj>
              </mc:Choice>
              <mc:Fallback>
                <p:oleObj name="Equation" r:id="rId5" imgW="1968500" imgH="2159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879600"/>
                        <a:ext cx="3965575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1524000"/>
            <a:ext cx="3581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drugi slučaj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572000" y="1143000"/>
            <a:ext cx="3810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641600"/>
            <a:ext cx="5257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Redukovane vitkosti za dve vrednosti h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33400" y="3327400"/>
          <a:ext cx="330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6" name="Equation" r:id="rId7" imgW="1637589" imgH="431613" progId="Equation.3">
                  <p:embed/>
                </p:oleObj>
              </mc:Choice>
              <mc:Fallback>
                <p:oleObj name="Equation" r:id="rId7" imgW="1637589" imgH="431613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27400"/>
                        <a:ext cx="3302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2" name="Object 6"/>
          <p:cNvGraphicFramePr>
            <a:graphicFrameLocks noChangeAspect="1"/>
          </p:cNvGraphicFramePr>
          <p:nvPr/>
        </p:nvGraphicFramePr>
        <p:xfrm>
          <a:off x="533400" y="4470400"/>
          <a:ext cx="3198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17" name="Equation" r:id="rId9" imgW="1587500" imgH="431800" progId="Equation.3">
                  <p:embed/>
                </p:oleObj>
              </mc:Choice>
              <mc:Fallback>
                <p:oleObj name="Equation" r:id="rId9" imgW="1587500" imgH="4318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70400"/>
                        <a:ext cx="31988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3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53340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Kritične sile izvijanja za dve vrednosti h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33400" y="1219200"/>
          <a:ext cx="3838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8" name="Equation" r:id="rId3" imgW="1904174" imgH="215806" progId="Equation.3">
                  <p:embed/>
                </p:oleObj>
              </mc:Choice>
              <mc:Fallback>
                <p:oleObj name="Equation" r:id="rId3" imgW="1904174" imgH="215806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838575" cy="431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0700" y="3149600"/>
          <a:ext cx="5681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9" name="Equation" r:id="rId5" imgW="2819400" imgH="215900" progId="Equation.3">
                  <p:embed/>
                </p:oleObj>
              </mc:Choice>
              <mc:Fallback>
                <p:oleObj name="Equation" r:id="rId5" imgW="2819400" imgH="2159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149600"/>
                        <a:ext cx="5681663" cy="431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538162" y="1841500"/>
          <a:ext cx="6015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0" name="Equation" r:id="rId7" imgW="2984500" imgH="457200" progId="Equation.3">
                  <p:embed/>
                </p:oleObj>
              </mc:Choice>
              <mc:Fallback>
                <p:oleObj name="Equation" r:id="rId7" imgW="2984500" imgH="4572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" y="1841500"/>
                        <a:ext cx="601503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81800" y="1828800"/>
            <a:ext cx="1371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Prema Ojleru!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33400" y="3911600"/>
          <a:ext cx="6065838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1" name="Equation" r:id="rId9" imgW="3009900" imgH="939800" progId="Equation.3">
                  <p:embed/>
                </p:oleObj>
              </mc:Choice>
              <mc:Fallback>
                <p:oleObj name="Equation" r:id="rId9" imgW="3009900" imgH="9398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11600"/>
                        <a:ext cx="6065838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0" y="3969603"/>
            <a:ext cx="168116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Prema Tetmajeru!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zvijanje 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Primer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505200"/>
            <a:ext cx="7467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PODACI: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E = 2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10</a:t>
            </a:r>
            <a:r>
              <a:rPr lang="sr-Latn-CS" sz="24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5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MPa,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 200 MPa,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T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 240 MPa,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kr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=301,076 – 1,018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[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MPa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],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2 m,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=4 cm,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8 cm, b=1 cm, h=3 cm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53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Odrediti kritične sile izvijanja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M13-P11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6992112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39738"/>
            <a:ext cx="54102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ovršina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poprečnog preseka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33400" y="1168400"/>
          <a:ext cx="47037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0" name="Equation" r:id="rId3" imgW="2336800" imgH="203200" progId="Equation.3">
                  <p:embed/>
                </p:oleObj>
              </mc:Choice>
              <mc:Fallback>
                <p:oleObj name="Equation" r:id="rId3" imgW="2336800" imgH="2032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68400"/>
                        <a:ext cx="4703763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912938"/>
            <a:ext cx="5105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Minimalni moment inercije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36575" y="2514600"/>
          <a:ext cx="70072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1" name="Equation" r:id="rId5" imgW="3479800" imgH="1066800" progId="Equation.3">
                  <p:embed/>
                </p:oleObj>
              </mc:Choice>
              <mc:Fallback>
                <p:oleObj name="Equation" r:id="rId5" imgW="3479800" imgH="10668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514600"/>
                        <a:ext cx="7007225" cy="213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3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5638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Minimalni poluprečnik inercije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28637" y="1054100"/>
          <a:ext cx="41957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4" name="Equation" r:id="rId3" imgW="2082800" imgH="444500" progId="Equation.3">
                  <p:embed/>
                </p:oleObj>
              </mc:Choice>
              <mc:Fallback>
                <p:oleObj name="Equation" r:id="rId3" imgW="2082800" imgH="4445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1054100"/>
                        <a:ext cx="4195763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133600"/>
            <a:ext cx="5105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Vitkost na granici proporcionalnosti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20700" y="2819400"/>
          <a:ext cx="4603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5" name="Equation" r:id="rId5" imgW="2286000" imgH="495300" progId="Equation.3">
                  <p:embed/>
                </p:oleObj>
              </mc:Choice>
              <mc:Fallback>
                <p:oleObj name="Equation" r:id="rId5" imgW="2286000" imgH="4953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819400"/>
                        <a:ext cx="460375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3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38100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Vitkost na granici tečenja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2895600" y="1143000"/>
          <a:ext cx="2890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2" name="Equation" r:id="rId3" imgW="1434477" imgH="215806" progId="Equation.3">
                  <p:embed/>
                </p:oleObj>
              </mc:Choice>
              <mc:Fallback>
                <p:oleObj name="Equation" r:id="rId3" imgW="1434477" imgH="215806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143000"/>
                        <a:ext cx="2890837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533400" y="1143000"/>
          <a:ext cx="186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3" name="Equation" r:id="rId5" imgW="926698" imgH="215806" progId="Equation.3">
                  <p:embed/>
                </p:oleObj>
              </mc:Choice>
              <mc:Fallback>
                <p:oleObj name="Equation" r:id="rId5" imgW="926698" imgH="215806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18669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191000" y="1676400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4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76400"/>
                        <a:ext cx="282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514600" y="129540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2895600" y="2133600"/>
          <a:ext cx="358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5" name="Equation" r:id="rId9" imgW="1777229" imgH="406224" progId="Equation.3">
                  <p:embed/>
                </p:oleObj>
              </mc:Choice>
              <mc:Fallback>
                <p:oleObj name="Equation" r:id="rId9" imgW="1777229" imgH="406224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33600"/>
                        <a:ext cx="3581400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3200400"/>
            <a:ext cx="50292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Redukovane dužine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546100" y="3860800"/>
          <a:ext cx="3940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6" name="Equation" r:id="rId11" imgW="1954951" imgH="215806" progId="Equation.3">
                  <p:embed/>
                </p:oleObj>
              </mc:Choice>
              <mc:Fallback>
                <p:oleObj name="Equation" r:id="rId11" imgW="1954951" imgH="215806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860800"/>
                        <a:ext cx="3940175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533400" y="4546600"/>
          <a:ext cx="4298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7" name="Equation" r:id="rId13" imgW="2133600" imgH="215900" progId="Equation.3">
                  <p:embed/>
                </p:oleObj>
              </mc:Choice>
              <mc:Fallback>
                <p:oleObj name="Equation" r:id="rId13" imgW="2133600" imgH="21590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46600"/>
                        <a:ext cx="429895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1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31242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Redukovane vitkosti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33400" y="1143000"/>
          <a:ext cx="330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2" name="Equation" r:id="rId3" imgW="1637589" imgH="431613" progId="Equation.3">
                  <p:embed/>
                </p:oleObj>
              </mc:Choice>
              <mc:Fallback>
                <p:oleObj name="Equation" r:id="rId3" imgW="1637589" imgH="431613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3302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2286000"/>
          <a:ext cx="3198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3" name="Equation" r:id="rId5" imgW="1587500" imgH="431800" progId="Equation.3">
                  <p:embed/>
                </p:oleObj>
              </mc:Choice>
              <mc:Fallback>
                <p:oleObj name="Equation" r:id="rId5" imgW="1587500" imgH="4318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31988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7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30225" y="1219200"/>
          <a:ext cx="38893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3" name="Equation" r:id="rId3" imgW="1930400" imgH="215900" progId="Equation.3">
                  <p:embed/>
                </p:oleObj>
              </mc:Choice>
              <mc:Fallback>
                <p:oleObj name="Equation" r:id="rId3" imgW="1930400" imgH="2159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219200"/>
                        <a:ext cx="3889375" cy="431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3581400"/>
          <a:ext cx="5681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4" name="Equation" r:id="rId5" imgW="2819400" imgH="215900" progId="Equation.3">
                  <p:embed/>
                </p:oleObj>
              </mc:Choice>
              <mc:Fallback>
                <p:oleObj name="Equation" r:id="rId5" imgW="2819400" imgH="2159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5681663" cy="431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828800"/>
            <a:ext cx="1371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Ojler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267200"/>
            <a:ext cx="1828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33400"/>
            <a:ext cx="53340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Kritične sile izvijanja za 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67622" name="Object 6"/>
          <p:cNvGraphicFramePr>
            <a:graphicFrameLocks noChangeAspect="1"/>
          </p:cNvGraphicFramePr>
          <p:nvPr/>
        </p:nvGraphicFramePr>
        <p:xfrm>
          <a:off x="1905000" y="4495800"/>
          <a:ext cx="6524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5" name="Equation" r:id="rId7" imgW="3238500" imgH="457200" progId="Equation.3">
                  <p:embed/>
                </p:oleObj>
              </mc:Choice>
              <mc:Fallback>
                <p:oleObj name="Equation" r:id="rId7" imgW="3238500" imgH="4572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5800"/>
                        <a:ext cx="65246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422400" y="2057400"/>
          <a:ext cx="57070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6" name="Equation" r:id="rId9" imgW="2832100" imgH="457200" progId="Equation.3">
                  <p:embed/>
                </p:oleObj>
              </mc:Choice>
              <mc:Fallback>
                <p:oleObj name="Equation" r:id="rId9" imgW="2832100" imgH="4572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057400"/>
                        <a:ext cx="57070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2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Proračun na stabilnost</a:t>
            </a:r>
            <a:endParaRPr lang="sr-Latn-CS" sz="32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4632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Proračun na stabilnost uključuje proračune:</a:t>
            </a:r>
          </a:p>
          <a:p>
            <a:pPr lvl="1" algn="just"/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vrstoće,</a:t>
            </a:r>
          </a:p>
          <a:p>
            <a:pPr lvl="1" algn="just"/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Potrebne površine poprečnog preseka</a:t>
            </a:r>
          </a:p>
          <a:p>
            <a:pPr lvl="1" algn="just"/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Dozvoljene pritisne sile.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Do sada smo proučavali napone i deformacije kod: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Aksijalno opterećenih štapova (zategnutih i pritisnutih),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Smicanja (praktičnog ili tehničkog),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Štapova opterećenih na uvijanje,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Savijanja grednih nosača i konzola (uključujući i Gerberove gredne nosače)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 tome su nas interesovale čvrtoća i krutost.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ovom delu ćemo se upoznati sa stabilnošću štapova kao linijskih nosećih elemenata.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70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845254"/>
              </p:ext>
            </p:extLst>
          </p:nvPr>
        </p:nvGraphicFramePr>
        <p:xfrm>
          <a:off x="539552" y="1268760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7" name="Equation" r:id="rId3" imgW="825480" imgH="393480" progId="Equation.DSMT4">
                  <p:embed/>
                </p:oleObj>
              </mc:Choice>
              <mc:Fallback>
                <p:oleObj name="Equation" r:id="rId3" imgW="8254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60"/>
                        <a:ext cx="16637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342740"/>
              </p:ext>
            </p:extLst>
          </p:nvPr>
        </p:nvGraphicFramePr>
        <p:xfrm>
          <a:off x="540742" y="3141464"/>
          <a:ext cx="11509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8" name="Equation" r:id="rId5" imgW="571320" imgH="431640" progId="Equation.DSMT4">
                  <p:embed/>
                </p:oleObj>
              </mc:Choice>
              <mc:Fallback>
                <p:oleObj name="Equation" r:id="rId5" imgW="5713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42" y="3141464"/>
                        <a:ext cx="115093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21605"/>
              </p:ext>
            </p:extLst>
          </p:nvPr>
        </p:nvGraphicFramePr>
        <p:xfrm>
          <a:off x="539552" y="4945856"/>
          <a:ext cx="11255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9" name="Equation" r:id="rId7" imgW="558720" imgH="393480" progId="Equation.DSMT4">
                  <p:embed/>
                </p:oleObj>
              </mc:Choice>
              <mc:Fallback>
                <p:oleObj name="Equation" r:id="rId7" imgW="558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945856"/>
                        <a:ext cx="112553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533400"/>
            <a:ext cx="339472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Proračun čvrstoće </a:t>
            </a:r>
            <a:r>
              <a:rPr kumimoji="0" lang="sr-Latn-CS" sz="2400" b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b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2501206"/>
            <a:ext cx="5904656" cy="6397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Proračun potrebne površine poprečnog preseka </a:t>
            </a:r>
            <a:r>
              <a:rPr kumimoji="0" lang="sr-Latn-CS" sz="2400" b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b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4229398"/>
            <a:ext cx="5904656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Proračun dozvoljene pritisne sile preseka </a:t>
            </a:r>
            <a:r>
              <a:rPr kumimoji="0" lang="sr-Latn-CS" sz="2400" b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b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11760" y="1135750"/>
            <a:ext cx="6048672" cy="1149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 </a:t>
            </a: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 koeficijent koji zavisi 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400" dirty="0"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 </a:t>
            </a: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  materijala i od vitkosti ,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400" noProof="0" dirty="0" err="1" smtClean="0">
                <a:latin typeface="Symbol" panose="05050102010706020507" pitchFamily="18" charset="2"/>
                <a:ea typeface="+mj-ea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noProof="0" dirty="0" err="1" smtClean="0"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d</a:t>
            </a:r>
            <a:r>
              <a:rPr lang="sr-Latn-CS" sz="2400" noProof="0" dirty="0" smtClean="0"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 Dozvoljeni napon pri zatezanju/pritisku.</a:t>
            </a:r>
            <a:endParaRPr kumimoji="0" lang="sr-Latn-CS" sz="24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Sy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Latn-CS" sz="24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51720" y="5086532"/>
            <a:ext cx="6048672" cy="5747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 </a:t>
            </a: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 stepen sigurnosti na stabilnost</a:t>
            </a:r>
            <a:r>
              <a:rPr lang="sr-Latn-CS" sz="2400" dirty="0"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.</a:t>
            </a:r>
            <a:endParaRPr kumimoji="0" lang="sr-Latn-CS" sz="24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3605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Razmotrićemo uslove pod kojima dolazi do gubitka elastične stabilnosti štapova konstantnog poprečnog preseka.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Štap sa podužnom osom kao idealno pravom linijom i pravcem dejstva pritisne sile podudarnim sa tom osom, predstavlja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prosti štap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Sila pri kojoj dolazi do </a:t>
            </a:r>
            <a:r>
              <a:rPr lang="sr-Latn-C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podužnog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savijanja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odnosno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izvijanja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konkretnog štapa, naziva se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kritična sila izvijanja</a:t>
            </a:r>
            <a:r>
              <a:rPr lang="nb-NO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 naredni slikama su primeri konstrukcija kod kojih može doći do izvijanja kad opterećenje dostigne kritičnu vrednost.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6921</TotalTime>
  <Words>1753</Words>
  <Application>Microsoft Office PowerPoint</Application>
  <PresentationFormat>On-screen Show (4:3)</PresentationFormat>
  <Paragraphs>281</Paragraphs>
  <Slides>70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Equity</vt:lpstr>
      <vt:lpstr>Equation</vt:lpstr>
      <vt:lpstr>MathType 6.0 Equation</vt:lpstr>
      <vt:lpstr>OTPORNOST MATERIJALA</vt:lpstr>
      <vt:lpstr>STABILNOST LINIJSKIH NOSEĆIH ELEMENATA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Izvijanje u elastičnoj oblasti</vt:lpstr>
      <vt:lpstr>Prvi slučaj izvijanja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Drugi slučaj izvijanja</vt:lpstr>
      <vt:lpstr>PowerPoint Presentation</vt:lpstr>
      <vt:lpstr>Treći slučaj izvijanja</vt:lpstr>
      <vt:lpstr>PowerPoint Presentation</vt:lpstr>
      <vt:lpstr>Četvrti slučaj izvijanja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Ojlerova hiperbola</vt:lpstr>
      <vt:lpstr>PowerPoint Presentation</vt:lpstr>
      <vt:lpstr>PowerPoint Presentation</vt:lpstr>
      <vt:lpstr>Izvijanje u neelastičnoj oblasti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Izvijanje – Omega postupak</vt:lpstr>
      <vt:lpstr>Stabilnost nosećih čeličnih konstrukcija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Proračun na stabilnost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950</cp:revision>
  <dcterms:created xsi:type="dcterms:W3CDTF">2015-02-23T09:28:50Z</dcterms:created>
  <dcterms:modified xsi:type="dcterms:W3CDTF">2016-05-03T07:50:32Z</dcterms:modified>
</cp:coreProperties>
</file>