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0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85" r:id="rId16"/>
    <p:sldId id="328" r:id="rId17"/>
    <p:sldId id="329" r:id="rId18"/>
    <p:sldId id="330" r:id="rId19"/>
    <p:sldId id="386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87" r:id="rId28"/>
    <p:sldId id="388" r:id="rId29"/>
    <p:sldId id="340" r:id="rId30"/>
    <p:sldId id="389" r:id="rId31"/>
    <p:sldId id="342" r:id="rId32"/>
    <p:sldId id="343" r:id="rId33"/>
    <p:sldId id="344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8" r:id="rId46"/>
    <p:sldId id="359" r:id="rId47"/>
    <p:sldId id="360" r:id="rId48"/>
    <p:sldId id="390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4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2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2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2.wmf"/><Relationship Id="rId7" Type="http://schemas.openxmlformats.org/officeDocument/2006/relationships/image" Target="../media/image71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24.wmf"/><Relationship Id="rId5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8.wmf"/><Relationship Id="rId4" Type="http://schemas.openxmlformats.org/officeDocument/2006/relationships/image" Target="../media/image2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24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24.wmf"/><Relationship Id="rId7" Type="http://schemas.openxmlformats.org/officeDocument/2006/relationships/image" Target="../media/image95.wmf"/><Relationship Id="rId2" Type="http://schemas.openxmlformats.org/officeDocument/2006/relationships/image" Target="../media/image92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96.wmf"/><Relationship Id="rId1" Type="http://schemas.openxmlformats.org/officeDocument/2006/relationships/image" Target="../media/image86.wmf"/><Relationship Id="rId6" Type="http://schemas.openxmlformats.org/officeDocument/2006/relationships/image" Target="../media/image2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103.wmf"/><Relationship Id="rId7" Type="http://schemas.openxmlformats.org/officeDocument/2006/relationships/image" Target="../media/image100.wmf"/><Relationship Id="rId2" Type="http://schemas.openxmlformats.org/officeDocument/2006/relationships/image" Target="../media/image24.wmf"/><Relationship Id="rId1" Type="http://schemas.openxmlformats.org/officeDocument/2006/relationships/image" Target="../media/image102.wmf"/><Relationship Id="rId6" Type="http://schemas.openxmlformats.org/officeDocument/2006/relationships/image" Target="../media/image98.wmf"/><Relationship Id="rId5" Type="http://schemas.openxmlformats.org/officeDocument/2006/relationships/image" Target="../media/image62.wmf"/><Relationship Id="rId4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62.wmf"/><Relationship Id="rId1" Type="http://schemas.openxmlformats.org/officeDocument/2006/relationships/image" Target="../media/image11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116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6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4.wmf"/><Relationship Id="rId7" Type="http://schemas.openxmlformats.org/officeDocument/2006/relationships/image" Target="../media/image127.wmf"/><Relationship Id="rId2" Type="http://schemas.openxmlformats.org/officeDocument/2006/relationships/image" Target="../media/image123.wmf"/><Relationship Id="rId1" Type="http://schemas.openxmlformats.org/officeDocument/2006/relationships/image" Target="../media/image121.wmf"/><Relationship Id="rId6" Type="http://schemas.openxmlformats.org/officeDocument/2006/relationships/image" Target="../media/image62.wmf"/><Relationship Id="rId5" Type="http://schemas.openxmlformats.org/officeDocument/2006/relationships/image" Target="../media/image126.wmf"/><Relationship Id="rId10" Type="http://schemas.openxmlformats.org/officeDocument/2006/relationships/image" Target="../media/image129.wmf"/><Relationship Id="rId4" Type="http://schemas.openxmlformats.org/officeDocument/2006/relationships/image" Target="../media/image125.wmf"/><Relationship Id="rId9" Type="http://schemas.openxmlformats.org/officeDocument/2006/relationships/image" Target="../media/image24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30.wmf"/><Relationship Id="rId7" Type="http://schemas.openxmlformats.org/officeDocument/2006/relationships/image" Target="../media/image62.wmf"/><Relationship Id="rId2" Type="http://schemas.openxmlformats.org/officeDocument/2006/relationships/image" Target="../media/image124.wmf"/><Relationship Id="rId1" Type="http://schemas.openxmlformats.org/officeDocument/2006/relationships/image" Target="../media/image129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10" Type="http://schemas.openxmlformats.org/officeDocument/2006/relationships/image" Target="../media/image135.wmf"/><Relationship Id="rId4" Type="http://schemas.openxmlformats.org/officeDocument/2006/relationships/image" Target="../media/image131.wmf"/><Relationship Id="rId9" Type="http://schemas.openxmlformats.org/officeDocument/2006/relationships/image" Target="../media/image13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24.wmf"/><Relationship Id="rId4" Type="http://schemas.openxmlformats.org/officeDocument/2006/relationships/image" Target="../media/image62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40.wmf"/><Relationship Id="rId7" Type="http://schemas.openxmlformats.org/officeDocument/2006/relationships/image" Target="../media/image141.wmf"/><Relationship Id="rId2" Type="http://schemas.openxmlformats.org/officeDocument/2006/relationships/image" Target="../media/image139.wmf"/><Relationship Id="rId1" Type="http://schemas.openxmlformats.org/officeDocument/2006/relationships/image" Target="../media/image133.wmf"/><Relationship Id="rId6" Type="http://schemas.openxmlformats.org/officeDocument/2006/relationships/image" Target="../media/image120.wmf"/><Relationship Id="rId5" Type="http://schemas.openxmlformats.org/officeDocument/2006/relationships/image" Target="../media/image138.wmf"/><Relationship Id="rId4" Type="http://schemas.openxmlformats.org/officeDocument/2006/relationships/image" Target="../media/image6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2.wmf"/><Relationship Id="rId1" Type="http://schemas.openxmlformats.org/officeDocument/2006/relationships/image" Target="../media/image133.wmf"/><Relationship Id="rId5" Type="http://schemas.openxmlformats.org/officeDocument/2006/relationships/image" Target="../media/image143.w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17.5.2016.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66E0-C6AC-495B-BB39-7CC91ABE9E7D}" type="datetime1">
              <a:rPr lang="en-US" smtClean="0"/>
              <a:t>5/17/2016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DFC-FF08-475D-BAD6-20D384D8B982}" type="datetime1">
              <a:rPr lang="en-US" smtClean="0"/>
              <a:t>5/17/2016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D-38A2-41A8-9980-10B9B8222F4E}" type="datetime1">
              <a:rPr lang="en-US" smtClean="0"/>
              <a:t>5/17/2016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841-AB9D-42E0-93C0-AA1FF5DD1E76}" type="datetime1">
              <a:rPr lang="en-US" smtClean="0"/>
              <a:t>5/17/2016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3C85-7796-47F5-B598-D404510F84A6}" type="datetime1">
              <a:rPr lang="en-US" smtClean="0"/>
              <a:t>5/17/2016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E559-8FB7-4AE7-A9C1-EE1EAEE8681C}" type="datetime1">
              <a:rPr lang="en-US" smtClean="0"/>
              <a:t>5/17/2016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03E-CC3D-41F8-A738-DD7CD233C23D}" type="datetime1">
              <a:rPr lang="en-US" smtClean="0"/>
              <a:t>5/17/2016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6E47-8371-4ECE-9B83-78CC56DAE088}" type="datetime1">
              <a:rPr lang="en-US" smtClean="0"/>
              <a:t>5/17/2016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BDB8-DD6F-4DF0-9476-4C0D8EC447C1}" type="datetime1">
              <a:rPr lang="en-US" smtClean="0"/>
              <a:t>5/17/2016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7867-BBD4-4F05-A1AC-81B425A918F8}" type="datetime1">
              <a:rPr lang="en-US" smtClean="0"/>
              <a:t>5/17/2016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C02F-A497-4E5F-BC3D-1D13C69D6BA3}" type="datetime1">
              <a:rPr lang="en-US" smtClean="0"/>
              <a:t>5/17/2016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3B4C6D-052F-42DC-993E-011426DA8DDE}" type="datetime1">
              <a:rPr lang="en-US" smtClean="0"/>
              <a:t>5/17/2016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jpe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jpeg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wmf"/><Relationship Id="rId3" Type="http://schemas.openxmlformats.org/officeDocument/2006/relationships/image" Target="../media/image19.jpe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jpeg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7.wmf"/><Relationship Id="rId3" Type="http://schemas.openxmlformats.org/officeDocument/2006/relationships/image" Target="../media/image19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4.wmf"/><Relationship Id="rId5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3.wmf"/><Relationship Id="rId3" Type="http://schemas.openxmlformats.org/officeDocument/2006/relationships/image" Target="../media/image19.jpe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7.jpeg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6.jpe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4.jpeg"/><Relationship Id="rId12" Type="http://schemas.openxmlformats.org/officeDocument/2006/relationships/image" Target="../media/image51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2.wmf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24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58.wmf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67.jpg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0.wmf"/><Relationship Id="rId14" Type="http://schemas.openxmlformats.org/officeDocument/2006/relationships/image" Target="../media/image62.wmf"/><Relationship Id="rId22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9.bin"/><Relationship Id="rId18" Type="http://schemas.openxmlformats.org/officeDocument/2006/relationships/oleObject" Target="../embeddings/oleObject72.bin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67.jpg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5.bin"/><Relationship Id="rId10" Type="http://schemas.openxmlformats.org/officeDocument/2006/relationships/image" Target="../media/image64.wmf"/><Relationship Id="rId19" Type="http://schemas.openxmlformats.org/officeDocument/2006/relationships/image" Target="../media/image72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24.wmf"/><Relationship Id="rId22" Type="http://schemas.openxmlformats.org/officeDocument/2006/relationships/image" Target="../media/image7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8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4.bin"/><Relationship Id="rId7" Type="http://schemas.openxmlformats.org/officeDocument/2006/relationships/image" Target="../media/image86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89.jpeg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0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4.wmf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91.wmf"/><Relationship Id="rId10" Type="http://schemas.openxmlformats.org/officeDocument/2006/relationships/image" Target="../media/image93.wmf"/><Relationship Id="rId19" Type="http://schemas.openxmlformats.org/officeDocument/2006/relationships/image" Target="../media/image62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1.bin"/><Relationship Id="rId7" Type="http://schemas.openxmlformats.org/officeDocument/2006/relationships/image" Target="../media/image99.jpeg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62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17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4.wmf"/><Relationship Id="rId11" Type="http://schemas.openxmlformats.org/officeDocument/2006/relationships/image" Target="../media/image104.wmf"/><Relationship Id="rId5" Type="http://schemas.openxmlformats.org/officeDocument/2006/relationships/oleObject" Target="../embeddings/oleObject110.bin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01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12.bin"/><Relationship Id="rId14" Type="http://schemas.openxmlformats.org/officeDocument/2006/relationships/oleObject" Target="../embeddings/oleObject115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83.jpeg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2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109.jpe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62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09.jpeg"/><Relationship Id="rId4" Type="http://schemas.openxmlformats.org/officeDocument/2006/relationships/image" Target="../media/image11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12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2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24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3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image" Target="../media/image119.wmf"/><Relationship Id="rId10" Type="http://schemas.openxmlformats.org/officeDocument/2006/relationships/image" Target="../media/image62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4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26" Type="http://schemas.openxmlformats.org/officeDocument/2006/relationships/image" Target="../media/image129.wmf"/><Relationship Id="rId3" Type="http://schemas.openxmlformats.org/officeDocument/2006/relationships/oleObject" Target="../embeddings/oleObject145.bin"/><Relationship Id="rId21" Type="http://schemas.openxmlformats.org/officeDocument/2006/relationships/oleObject" Target="../embeddings/oleObject15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52.bin"/><Relationship Id="rId25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49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23" Type="http://schemas.openxmlformats.org/officeDocument/2006/relationships/oleObject" Target="../embeddings/oleObject157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54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62.wmf"/><Relationship Id="rId22" Type="http://schemas.openxmlformats.org/officeDocument/2006/relationships/oleObject" Target="../embeddings/oleObject15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6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59.bin"/><Relationship Id="rId21" Type="http://schemas.openxmlformats.org/officeDocument/2006/relationships/image" Target="../media/image134.wmf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63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23" Type="http://schemas.openxmlformats.org/officeDocument/2006/relationships/oleObject" Target="../embeddings/oleObject170.bin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67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33.wmf"/><Relationship Id="rId22" Type="http://schemas.openxmlformats.org/officeDocument/2006/relationships/oleObject" Target="../embeddings/oleObject16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7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62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75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82.bin"/><Relationship Id="rId18" Type="http://schemas.openxmlformats.org/officeDocument/2006/relationships/oleObject" Target="../embeddings/oleObject185.bin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62.wmf"/><Relationship Id="rId19" Type="http://schemas.openxmlformats.org/officeDocument/2006/relationships/image" Target="../media/image24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2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91.bin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62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8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5062" y="4775200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zajedno će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574642"/>
              </p:ext>
            </p:extLst>
          </p:nvPr>
        </p:nvGraphicFramePr>
        <p:xfrm>
          <a:off x="2725737" y="5308600"/>
          <a:ext cx="4894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9" name="Equation" r:id="rId3" imgW="2438280" imgH="393480" progId="Equation.3">
                  <p:embed/>
                </p:oleObj>
              </mc:Choice>
              <mc:Fallback>
                <p:oleObj name="Equation" r:id="rId3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7" y="5308600"/>
                        <a:ext cx="4894263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OM11-P13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369820"/>
            <a:ext cx="5558409" cy="2125980"/>
          </a:xfrm>
          <a:prstGeom prst="rect">
            <a:avLst/>
          </a:prstGeom>
          <a:ln w="15875">
            <a:noFill/>
          </a:ln>
        </p:spPr>
      </p:pic>
      <p:pic>
        <p:nvPicPr>
          <p:cNvPr id="11" name="Picture 10" descr="OM11-P13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2991" y="304800"/>
            <a:ext cx="5558409" cy="198539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6241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540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principu nezavisnosti opterećenja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možemo redosled sila promeniti i prvo posmatrati delovanje sile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u tački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koja će postepenim rastom nule (0) do pune vrednosti, pomeriti tačku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Usled delovanja sile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pomeriće se i tačka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za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3276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pomeranju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pri porastu od nule do svoje pune vrednosti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59080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Slučaj grede na koju deluje samo sila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49600" y="4648200"/>
          <a:ext cx="1427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3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4648200"/>
                        <a:ext cx="14271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4667071"/>
            <a:ext cx="3733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je, slično kao i u prethodnom slučaju, jednak površini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trougla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1-P13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91" y="609600"/>
            <a:ext cx="5558409" cy="198539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0303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778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Sada zamislimo da smo gredi dodali silu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koja će takođe rasti od nule (0) do svoje pune vrednosti.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 tačku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pomeriti za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tačku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za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u svom punom iznosu, posle dodavanja sile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nastaviti da vrši rad na pomeranju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750403"/>
            <a:ext cx="624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Greda sa punom vrednošću sile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i dodatom silom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koja je porasla do svoje pune vrednosti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937000"/>
            <a:ext cx="3581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pomeranju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će sa svojom punom vrednošću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199291"/>
              </p:ext>
            </p:extLst>
          </p:nvPr>
        </p:nvGraphicFramePr>
        <p:xfrm>
          <a:off x="3810000" y="4876800"/>
          <a:ext cx="1173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7" name="Equation" r:id="rId3" imgW="583920" imgH="241200" progId="Equation.3">
                  <p:embed/>
                </p:oleObj>
              </mc:Choice>
              <mc:Fallback>
                <p:oleObj name="Equation" r:id="rId3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17316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4884003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je jednak površini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pravougaonika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OM12-P13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80644"/>
            <a:ext cx="5564124" cy="2162556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67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 descr="OM11-P13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91" y="304800"/>
            <a:ext cx="5558409" cy="1985391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2-P13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286000"/>
            <a:ext cx="5564124" cy="2162556"/>
          </a:xfrm>
          <a:prstGeom prst="rect">
            <a:avLst/>
          </a:prstGeom>
          <a:ln w="158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1762" y="4622800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zajedno će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12365"/>
              </p:ext>
            </p:extLst>
          </p:nvPr>
        </p:nvGraphicFramePr>
        <p:xfrm>
          <a:off x="2954338" y="5156200"/>
          <a:ext cx="49704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7" name="Equation" r:id="rId5" imgW="2476440" imgH="393480" progId="Equation.3">
                  <p:embed/>
                </p:oleObj>
              </mc:Choice>
              <mc:Fallback>
                <p:oleObj name="Equation" r:id="rId5" imgW="2476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5156200"/>
                        <a:ext cx="4970462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9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2337" y="762000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zajedno će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21479"/>
              </p:ext>
            </p:extLst>
          </p:nvPr>
        </p:nvGraphicFramePr>
        <p:xfrm>
          <a:off x="2474913" y="1295400"/>
          <a:ext cx="49704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40" name="Equation" r:id="rId3" imgW="2476440" imgH="393480" progId="Equation.3">
                  <p:embed/>
                </p:oleObj>
              </mc:Choice>
              <mc:Fallback>
                <p:oleObj name="Equation" r:id="rId3" imgW="2476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1295400"/>
                        <a:ext cx="49704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0275" y="2521803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zajedno će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5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65073"/>
              </p:ext>
            </p:extLst>
          </p:nvPr>
        </p:nvGraphicFramePr>
        <p:xfrm>
          <a:off x="2513013" y="3098800"/>
          <a:ext cx="489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41" name="Equation" r:id="rId5" imgW="2438280" imgH="393480" progId="Equation.3">
                  <p:embed/>
                </p:oleObj>
              </mc:Choice>
              <mc:Fallback>
                <p:oleObj name="Equation" r:id="rId5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098800"/>
                        <a:ext cx="48942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0275" y="4415135"/>
            <a:ext cx="5638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Zbog nezavisnosti od redosleda sledi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00267"/>
              </p:ext>
            </p:extLst>
          </p:nvPr>
        </p:nvGraphicFramePr>
        <p:xfrm>
          <a:off x="5730875" y="4622800"/>
          <a:ext cx="2498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42" name="Equation" r:id="rId7" imgW="1244520" imgH="241200" progId="Equation.3">
                  <p:embed/>
                </p:oleObj>
              </mc:Choice>
              <mc:Fallback>
                <p:oleObj name="Equation" r:id="rId7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4622800"/>
                        <a:ext cx="2498725" cy="482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84454"/>
              </p:ext>
            </p:extLst>
          </p:nvPr>
        </p:nvGraphicFramePr>
        <p:xfrm>
          <a:off x="914400" y="1096264"/>
          <a:ext cx="2498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0" name="Equation" r:id="rId3" imgW="1244520" imgH="241200" progId="Equation.3">
                  <p:embed/>
                </p:oleObj>
              </mc:Choice>
              <mc:Fallback>
                <p:oleObj name="Equation" r:id="rId3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96264"/>
                        <a:ext cx="24987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045464"/>
            <a:ext cx="3810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predstavlja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Beti-Rejlijev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 uzajamnosti radova.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1-P13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112264"/>
            <a:ext cx="3545586" cy="3374136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82234"/>
              </p:ext>
            </p:extLst>
          </p:nvPr>
        </p:nvGraphicFramePr>
        <p:xfrm>
          <a:off x="4889500" y="2112264"/>
          <a:ext cx="32369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1" name="Equation" r:id="rId6" imgW="1612800" imgH="444240" progId="Equation.3">
                  <p:embed/>
                </p:oleObj>
              </mc:Choice>
              <mc:Fallback>
                <p:oleObj name="Equation" r:id="rId6" imgW="1612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112264"/>
                        <a:ext cx="3236913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179064"/>
            <a:ext cx="3124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proširenje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Beti-Rejlijev teorema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 uzajamnosti radova za sistem sila.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376834" idx="0"/>
            <a:endCxn id="6" idx="0"/>
          </p:cNvCxnSpPr>
          <p:nvPr/>
        </p:nvCxnSpPr>
        <p:spPr>
          <a:xfrm rot="5400000" flipH="1" flipV="1">
            <a:off x="3837781" y="-628555"/>
            <a:ext cx="50800" cy="3398838"/>
          </a:xfrm>
          <a:prstGeom prst="bentConnector3">
            <a:avLst>
              <a:gd name="adj1" fmla="val 5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376835" idx="3"/>
          </p:cNvCxnSpPr>
          <p:nvPr/>
        </p:nvCxnSpPr>
        <p:spPr>
          <a:xfrm flipV="1">
            <a:off x="8001000" y="2556764"/>
            <a:ext cx="125413" cy="1407130"/>
          </a:xfrm>
          <a:prstGeom prst="bentConnector3">
            <a:avLst>
              <a:gd name="adj1" fmla="val 2822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eorem o uzajamnosti radova - Primer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1447800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Koristeći izraz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6898" name="Object 2"/>
          <p:cNvGraphicFramePr>
            <a:graphicFrameLocks noChangeAspect="1"/>
          </p:cNvGraphicFramePr>
          <p:nvPr/>
        </p:nvGraphicFramePr>
        <p:xfrm>
          <a:off x="2514600" y="1600200"/>
          <a:ext cx="489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0" name="Equation" r:id="rId3" imgW="2438280" imgH="393480" progId="Equation.3">
                  <p:embed/>
                </p:oleObj>
              </mc:Choice>
              <mc:Fallback>
                <p:oleObj name="Equation" r:id="rId3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48942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2743200"/>
            <a:ext cx="3429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deformacijski rad sledeće grede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OM11-P13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66566"/>
            <a:ext cx="5472684" cy="1872234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9599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 descr="OM11-P13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116" y="838200"/>
            <a:ext cx="5472684" cy="1872234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+mj-lt"/>
                <a:cs typeface="Times New Roman" pitchFamily="18" charset="0"/>
              </a:rPr>
              <a:t>REŠENJE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71388"/>
              </p:ext>
            </p:extLst>
          </p:nvPr>
        </p:nvGraphicFramePr>
        <p:xfrm>
          <a:off x="1897063" y="2895600"/>
          <a:ext cx="17827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7" name="Equation" r:id="rId4" imgW="888840" imgH="419040" progId="Equation.3">
                  <p:embed/>
                </p:oleObj>
              </mc:Choice>
              <mc:Fallback>
                <p:oleObj name="Equation" r:id="rId4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2895600"/>
                        <a:ext cx="17827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61519"/>
              </p:ext>
            </p:extLst>
          </p:nvPr>
        </p:nvGraphicFramePr>
        <p:xfrm>
          <a:off x="4945063" y="2895600"/>
          <a:ext cx="2011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8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895600"/>
                        <a:ext cx="20113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99598"/>
              </p:ext>
            </p:extLst>
          </p:nvPr>
        </p:nvGraphicFramePr>
        <p:xfrm>
          <a:off x="6777037" y="4165600"/>
          <a:ext cx="1681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9" name="Equation" r:id="rId8" imgW="838080" imgH="393480" progId="Equation.3">
                  <p:embed/>
                </p:oleObj>
              </mc:Choice>
              <mc:Fallback>
                <p:oleObj name="Equation" r:id="rId8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7" y="4165600"/>
                        <a:ext cx="16811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45133"/>
              </p:ext>
            </p:extLst>
          </p:nvPr>
        </p:nvGraphicFramePr>
        <p:xfrm>
          <a:off x="1363663" y="4165600"/>
          <a:ext cx="49450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0" name="Equation" r:id="rId10" imgW="2463480" imgH="393480" progId="Equation.3">
                  <p:embed/>
                </p:oleObj>
              </mc:Choice>
              <mc:Fallback>
                <p:oleObj name="Equation" r:id="rId10" imgW="246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165600"/>
                        <a:ext cx="49450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 rot="10800000">
            <a:off x="2735263" y="38100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4183064" y="3810001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6200000" flipH="1">
            <a:off x="6469380" y="44272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99618"/>
              </p:ext>
            </p:extLst>
          </p:nvPr>
        </p:nvGraphicFramePr>
        <p:xfrm>
          <a:off x="1744663" y="49911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1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49911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88035"/>
              </p:ext>
            </p:extLst>
          </p:nvPr>
        </p:nvGraphicFramePr>
        <p:xfrm>
          <a:off x="1295400" y="5435600"/>
          <a:ext cx="5021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2" name="Equation" r:id="rId14" imgW="2501900" imgH="482600" progId="Equation.3">
                  <p:embed/>
                </p:oleObj>
              </mc:Choice>
              <mc:Fallback>
                <p:oleObj name="Equation" r:id="rId14" imgW="25019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35600"/>
                        <a:ext cx="50212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16200000">
            <a:off x="4663123" y="3208021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0"/>
          </p:cNvCxnSpPr>
          <p:nvPr/>
        </p:nvCxnSpPr>
        <p:spPr>
          <a:xfrm rot="10800000" flipV="1">
            <a:off x="4251643" y="3345180"/>
            <a:ext cx="342900" cy="4571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T</a:t>
            </a:r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eoremi o uzajamnosti</a:t>
            </a:r>
            <a:endParaRPr lang="en-US" sz="3200" b="1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Dva su teorema o uzajamnosti koji se primenjuju pri rešavanju velikog broja problema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Otpornosti materijala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Teorije elastičnosti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ito: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Teorem o uzajamnosti radova i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Teorem o uzajamnosti pomeranja.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379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33076"/>
              </p:ext>
            </p:extLst>
          </p:nvPr>
        </p:nvGraphicFramePr>
        <p:xfrm>
          <a:off x="1836737" y="2933700"/>
          <a:ext cx="50212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5" name="Equation" r:id="rId3" imgW="2501640" imgH="482400" progId="Equation.3">
                  <p:embed/>
                </p:oleObj>
              </mc:Choice>
              <mc:Fallback>
                <p:oleObj name="Equation" r:id="rId3" imgW="2501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7" y="2933700"/>
                        <a:ext cx="50212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08040"/>
              </p:ext>
            </p:extLst>
          </p:nvPr>
        </p:nvGraphicFramePr>
        <p:xfrm>
          <a:off x="1798637" y="4343400"/>
          <a:ext cx="3287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6" name="Equation" r:id="rId5" imgW="1638000" imgH="419040" progId="Equation.3">
                  <p:embed/>
                </p:oleObj>
              </mc:Choice>
              <mc:Fallback>
                <p:oleObj name="Equation" r:id="rId5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7" y="4343400"/>
                        <a:ext cx="3287713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22261"/>
              </p:ext>
            </p:extLst>
          </p:nvPr>
        </p:nvGraphicFramePr>
        <p:xfrm>
          <a:off x="2355849" y="3937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7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49" y="3937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OM11-P13-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116" y="838200"/>
            <a:ext cx="5472684" cy="1872234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3304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eorem o uzajamnosti pomeranja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Teorem o uzajamnosti pomeranja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može se na sličan način izvesti kao i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teorem o uzajamnosti radova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S’ druge strane,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teorem o uzajamnosti pomeranja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može se posmatrati i kao poseban slučaj teorema o uzajamnosti radova kod kojeg su sile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imaju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jedinične vrednosti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svrhu izvođenja teorema o uzajamnosti pomeranja uvešćemo pojam </a:t>
            </a:r>
            <a:r>
              <a:rPr lang="sr-Latn-C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uticajnih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(Maksvelovih) </a:t>
            </a:r>
            <a:r>
              <a:rPr lang="sr-Latn-CS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koeficijenata elastičnosti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sr-Latn-C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614" y="4122003"/>
            <a:ext cx="32407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Uz izvođenje teorema o uzajamnosti pomeranja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09600"/>
            <a:ext cx="41148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Uticajni koeficijent elastičnosti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predstavlja pomeranje proizvoljne tačke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u pravcu delovanja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usled delovanja  jedinične 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101876"/>
            <a:ext cx="4114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Važi i obrnuto - Uticajni koeficijent elastičnosti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ji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predstavlja pomeranje proizvoljne tačke </a:t>
            </a:r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u pravcu delovanja sile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usled delovanja  jedinične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M11-P13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4" y="609600"/>
            <a:ext cx="3545586" cy="353187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85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609600"/>
            <a:ext cx="3886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Imajući u vidu šta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uticajni koeficijenti elastičnosti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predstavljaju, za pomeranja na slici možemo napisati da iznose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1778" name="Object 2"/>
          <p:cNvGraphicFramePr>
            <a:graphicFrameLocks noChangeAspect="1"/>
          </p:cNvGraphicFramePr>
          <p:nvPr/>
        </p:nvGraphicFramePr>
        <p:xfrm>
          <a:off x="6858000" y="2316540"/>
          <a:ext cx="17065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38" name="Equation" r:id="rId3" imgW="850680" imgH="482400" progId="Equation.3">
                  <p:embed/>
                </p:oleObj>
              </mc:Choice>
              <mc:Fallback>
                <p:oleObj name="Equation" r:id="rId3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316540"/>
                        <a:ext cx="17065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5800" y="2743200"/>
            <a:ext cx="2209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teorem o uzajamnosti radova: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1779" name="Object 3"/>
          <p:cNvGraphicFramePr>
            <a:graphicFrameLocks noChangeAspect="1"/>
          </p:cNvGraphicFramePr>
          <p:nvPr/>
        </p:nvGraphicFramePr>
        <p:xfrm>
          <a:off x="6096000" y="3733800"/>
          <a:ext cx="2495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39" name="Equation" r:id="rId5" imgW="1244520" imgH="241200" progId="Equation.3">
                  <p:embed/>
                </p:oleObj>
              </mc:Choice>
              <mc:Fallback>
                <p:oleObj name="Equation" r:id="rId5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24955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 rot="10800000">
            <a:off x="7711440" y="338334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7162800" y="426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0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6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1" name="Object 5"/>
          <p:cNvGraphicFramePr>
            <a:graphicFrameLocks noChangeAspect="1"/>
          </p:cNvGraphicFramePr>
          <p:nvPr/>
        </p:nvGraphicFramePr>
        <p:xfrm>
          <a:off x="6197600" y="4648200"/>
          <a:ext cx="2290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1" name="Equation" r:id="rId9" imgW="1143000" imgH="241200" progId="Equation.3">
                  <p:embed/>
                </p:oleObj>
              </mc:Choice>
              <mc:Fallback>
                <p:oleObj name="Equation" r:id="rId9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4648200"/>
                        <a:ext cx="2290763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7208837" y="5156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2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7" y="5156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" y="4343400"/>
            <a:ext cx="4876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Jednakost uticajnih koeficijenata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teorem o uzajamnosti pomeranja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(poznat i kao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Maksvelov teorem o uzajamnosti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1783" name="Object 7"/>
          <p:cNvGraphicFramePr>
            <a:graphicFrameLocks noChangeAspect="1"/>
          </p:cNvGraphicFramePr>
          <p:nvPr/>
        </p:nvGraphicFramePr>
        <p:xfrm>
          <a:off x="6781800" y="5562600"/>
          <a:ext cx="1095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3" name="Equation" r:id="rId12" imgW="545760" imgH="241200" progId="Equation.3">
                  <p:embed/>
                </p:oleObj>
              </mc:Choice>
              <mc:Fallback>
                <p:oleObj name="Equation" r:id="rId12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562600"/>
                        <a:ext cx="1095375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/>
          <p:nvPr/>
        </p:nvCxnSpPr>
        <p:spPr>
          <a:xfrm rot="10800000">
            <a:off x="5562600" y="5356829"/>
            <a:ext cx="1219200" cy="4343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OM11-P13-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414" y="609600"/>
            <a:ext cx="3545586" cy="353187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8347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 linearno elstičnom telu (konstrukciji), pomeranje proizvoljne tačke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 pravcu delovanja sile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, izazvano </a:t>
            </a:r>
            <a:r>
              <a:rPr lang="sr-Latn-CS" sz="3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jediničnim koncentrisanim opterećenjem 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(silom ili momentom)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koje deluje u tački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jednako je pomeranju tačke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u pravcu delovanja sile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, izazvanom jediničnim koncentrisanim opterećenjem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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koje deluje u tački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Na osnovu ovoga, može se reći da </a:t>
            </a:r>
            <a:r>
              <a:rPr lang="sr-Latn-CS" sz="3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uticajni koeficijenti elastičnosti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imaju osobinu </a:t>
            </a:r>
            <a:r>
              <a:rPr lang="sr-Latn-C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simetričnosti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5181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Korišćenjem uticajnih koeficijenata elastičnosti, pomeranje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proizvoljne tačke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izazvano delovanjem sila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iznosi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/>
        </p:nvGraphicFramePr>
        <p:xfrm>
          <a:off x="3214687" y="1879600"/>
          <a:ext cx="53197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7" name="Equation" r:id="rId3" imgW="2654280" imgH="241200" progId="Equation.3">
                  <p:embed/>
                </p:oleObj>
              </mc:Choice>
              <mc:Fallback>
                <p:oleObj name="Equation" r:id="rId3" imgW="2654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7" y="1879600"/>
                        <a:ext cx="5319713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/>
        </p:nvGraphicFramePr>
        <p:xfrm>
          <a:off x="3505200" y="24384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8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/>
        </p:nvGraphicFramePr>
        <p:xfrm>
          <a:off x="3246437" y="2844800"/>
          <a:ext cx="17065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9" name="Equation" r:id="rId7" imgW="850680" imgH="444240" progId="Equation.3">
                  <p:embed/>
                </p:oleObj>
              </mc:Choice>
              <mc:Fallback>
                <p:oleObj name="Equation" r:id="rId7" imgW="850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7" y="2844800"/>
                        <a:ext cx="1706563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2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eorem o uzajamnosti pomeranja - Primer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1447800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Koristeći izraz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362200"/>
            <a:ext cx="3505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dokazati teorem o uzajamnosti pomeranja i odrediti uticajne koeficijente elastičnosti za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sledeću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gredu.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2590800" y="1676400"/>
          <a:ext cx="2495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6" name="Equation" r:id="rId3" imgW="1244520" imgH="241200" progId="Equation.3">
                  <p:embed/>
                </p:oleObj>
              </mc:Choice>
              <mc:Fallback>
                <p:oleObj name="Equation" r:id="rId3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76400"/>
                        <a:ext cx="24955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OM11-P13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716" y="4452366"/>
            <a:ext cx="5472684" cy="1872234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9004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+mj-lt"/>
                <a:cs typeface="Times New Roman" pitchFamily="18" charset="0"/>
              </a:rPr>
              <a:t>REŠENJE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OM11-P13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16" y="762000"/>
            <a:ext cx="5472684" cy="1872234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55351"/>
              </p:ext>
            </p:extLst>
          </p:nvPr>
        </p:nvGraphicFramePr>
        <p:xfrm>
          <a:off x="2965450" y="3124200"/>
          <a:ext cx="2520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8" name="Equation" r:id="rId4" imgW="1256755" imgH="215806" progId="Equation.3">
                  <p:embed/>
                </p:oleObj>
              </mc:Choice>
              <mc:Fallback>
                <p:oleObj name="Equation" r:id="rId4" imgW="1256755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124200"/>
                        <a:ext cx="2520950" cy="431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39456"/>
              </p:ext>
            </p:extLst>
          </p:nvPr>
        </p:nvGraphicFramePr>
        <p:xfrm>
          <a:off x="457200" y="2895600"/>
          <a:ext cx="2062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9" name="Equation" r:id="rId6" imgW="1028520" imgH="419040" progId="Equation.DSMT4">
                  <p:embed/>
                </p:oleObj>
              </mc:Choice>
              <mc:Fallback>
                <p:oleObj name="Equation" r:id="rId6" imgW="102852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20621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08770"/>
              </p:ext>
            </p:extLst>
          </p:nvPr>
        </p:nvGraphicFramePr>
        <p:xfrm>
          <a:off x="6015037" y="2895600"/>
          <a:ext cx="2062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0" name="Equation" r:id="rId8" imgW="1028520" imgH="419040" progId="Equation.DSMT4">
                  <p:embed/>
                </p:oleObj>
              </mc:Choice>
              <mc:Fallback>
                <p:oleObj name="Equation" r:id="rId8" imgW="102852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7" y="2895600"/>
                        <a:ext cx="20621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 rot="5400000">
            <a:off x="2689860" y="32080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 flipH="1">
            <a:off x="5661660" y="32080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07443"/>
              </p:ext>
            </p:extLst>
          </p:nvPr>
        </p:nvGraphicFramePr>
        <p:xfrm>
          <a:off x="4062412" y="3581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1" name="Equation" r:id="rId10" imgW="139680" imgH="203040" progId="Equation.3">
                  <p:embed/>
                </p:oleObj>
              </mc:Choice>
              <mc:Fallback>
                <p:oleObj name="Equation" r:id="rId1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2" y="3581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31080"/>
              </p:ext>
            </p:extLst>
          </p:nvPr>
        </p:nvGraphicFramePr>
        <p:xfrm>
          <a:off x="2590800" y="3962400"/>
          <a:ext cx="33607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2" name="Equation" r:id="rId12" imgW="1676160" imgH="482400" progId="Equation.3">
                  <p:embed/>
                </p:oleObj>
              </mc:Choice>
              <mc:Fallback>
                <p:oleObj name="Equation" r:id="rId12" imgW="1676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3360738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04256"/>
              </p:ext>
            </p:extLst>
          </p:nvPr>
        </p:nvGraphicFramePr>
        <p:xfrm>
          <a:off x="3048000" y="5334000"/>
          <a:ext cx="2419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3" name="Equation" r:id="rId14" imgW="1206360" imgH="419040" progId="Equation.3">
                  <p:embed/>
                </p:oleObj>
              </mc:Choice>
              <mc:Fallback>
                <p:oleObj name="Equation" r:id="rId14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0"/>
                        <a:ext cx="2419350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58373"/>
              </p:ext>
            </p:extLst>
          </p:nvPr>
        </p:nvGraphicFramePr>
        <p:xfrm>
          <a:off x="4038600" y="49530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4" name="Equation" r:id="rId16" imgW="139639" imgH="203112" progId="Equation.3">
                  <p:embed/>
                </p:oleObj>
              </mc:Choice>
              <mc:Fallback>
                <p:oleObj name="Equation" r:id="rId16" imgW="139639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31280" y="4191000"/>
            <a:ext cx="2255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Ovim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teorem o uzajamnosti pomeranja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za gredu na slici,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dokazan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Elbow Connector 17"/>
          <p:cNvCxnSpPr>
            <a:stCxn id="16" idx="2"/>
            <a:endCxn id="13" idx="2"/>
          </p:cNvCxnSpPr>
          <p:nvPr/>
        </p:nvCxnSpPr>
        <p:spPr>
          <a:xfrm rot="5400000">
            <a:off x="5887254" y="4500414"/>
            <a:ext cx="42208" cy="3301365"/>
          </a:xfrm>
          <a:prstGeom prst="bentConnector3">
            <a:avLst>
              <a:gd name="adj1" fmla="val 641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 descr="OM11-P13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6" y="377358"/>
            <a:ext cx="5472684" cy="1872234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48425" y="304800"/>
            <a:ext cx="20097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Uvedimo sada jedinične sile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604021"/>
              </p:ext>
            </p:extLst>
          </p:nvPr>
        </p:nvGraphicFramePr>
        <p:xfrm>
          <a:off x="6448425" y="1257300"/>
          <a:ext cx="1400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8" name="Equation" r:id="rId4" imgW="698400" imgH="457200" progId="Equation.3">
                  <p:embed/>
                </p:oleObj>
              </mc:Choice>
              <mc:Fallback>
                <p:oleObj name="Equation" r:id="rId4" imgW="69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1257300"/>
                        <a:ext cx="14001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89172"/>
              </p:ext>
            </p:extLst>
          </p:nvPr>
        </p:nvGraphicFramePr>
        <p:xfrm>
          <a:off x="6324600" y="2667000"/>
          <a:ext cx="2011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9" name="Equation" r:id="rId6" imgW="1002960" imgH="838080" progId="Equation.3">
                  <p:embed/>
                </p:oleObj>
              </mc:Choice>
              <mc:Fallback>
                <p:oleObj name="Equation" r:id="rId6" imgW="1002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67000"/>
                        <a:ext cx="2011363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0800000">
            <a:off x="7254240" y="22860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06506"/>
              </p:ext>
            </p:extLst>
          </p:nvPr>
        </p:nvGraphicFramePr>
        <p:xfrm>
          <a:off x="3170237" y="2667000"/>
          <a:ext cx="27003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0" name="Equation" r:id="rId8" imgW="1346040" imgH="838080" progId="Equation.DSMT4">
                  <p:embed/>
                </p:oleObj>
              </mc:Choice>
              <mc:Fallback>
                <p:oleObj name="Equation" r:id="rId8" imgW="134604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7" y="2667000"/>
                        <a:ext cx="270033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50933"/>
              </p:ext>
            </p:extLst>
          </p:nvPr>
        </p:nvGraphicFramePr>
        <p:xfrm>
          <a:off x="731837" y="3124200"/>
          <a:ext cx="193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1" name="Equation" r:id="rId10" imgW="965160" imgH="457200" progId="Equation.3">
                  <p:embed/>
                </p:oleObj>
              </mc:Choice>
              <mc:Fallback>
                <p:oleObj name="Equation" r:id="rId10" imgW="96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" y="3124200"/>
                        <a:ext cx="19351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 Arrow 9"/>
          <p:cNvSpPr/>
          <p:nvPr/>
        </p:nvSpPr>
        <p:spPr>
          <a:xfrm rot="16200000">
            <a:off x="2842260" y="33756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4" idx="3"/>
            <a:endCxn id="5" idx="3"/>
          </p:cNvCxnSpPr>
          <p:nvPr/>
        </p:nvCxnSpPr>
        <p:spPr>
          <a:xfrm flipH="1">
            <a:off x="7848600" y="720299"/>
            <a:ext cx="609600" cy="994201"/>
          </a:xfrm>
          <a:prstGeom prst="bentConnector3">
            <a:avLst>
              <a:gd name="adj1" fmla="val -37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3419"/>
              </p:ext>
            </p:extLst>
          </p:nvPr>
        </p:nvGraphicFramePr>
        <p:xfrm>
          <a:off x="5867400" y="3429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2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88181"/>
              </p:ext>
            </p:extLst>
          </p:nvPr>
        </p:nvGraphicFramePr>
        <p:xfrm>
          <a:off x="685800" y="4495800"/>
          <a:ext cx="2393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3" name="Equation" r:id="rId14" imgW="1193760" imgH="419040" progId="Equation.3">
                  <p:embed/>
                </p:oleObj>
              </mc:Choice>
              <mc:Fallback>
                <p:oleObj name="Equation" r:id="rId1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2393950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42066"/>
              </p:ext>
            </p:extLst>
          </p:nvPr>
        </p:nvGraphicFramePr>
        <p:xfrm>
          <a:off x="1219200" y="4089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94" name="Equation" r:id="rId16" imgW="139680" imgH="203040" progId="Equation.3">
                  <p:embed/>
                </p:oleObj>
              </mc:Choice>
              <mc:Fallback>
                <p:oleObj name="Equation" r:id="rId1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89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00400" y="4495800"/>
            <a:ext cx="4343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Ovim je dokazana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simetričnost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uticajnih koeficijenata elastičnosti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gredu na slici.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Elbow Connector 18"/>
          <p:cNvCxnSpPr>
            <a:stCxn id="17" idx="2"/>
            <a:endCxn id="15" idx="2"/>
          </p:cNvCxnSpPr>
          <p:nvPr/>
        </p:nvCxnSpPr>
        <p:spPr>
          <a:xfrm rot="5400000" flipH="1">
            <a:off x="3446373" y="3770403"/>
            <a:ext cx="362129" cy="3489325"/>
          </a:xfrm>
          <a:prstGeom prst="bentConnector3">
            <a:avLst>
              <a:gd name="adj1" fmla="val -631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Deformacijski rad i dopunski rad</a:t>
            </a:r>
            <a:endParaRPr lang="en-US" sz="3200" b="1" dirty="0" smtClean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21640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 svega, prisetimo se poznatih slučajeva opterećenja i poznatih izrazima kojima se definiše međusobna zavisnost sila i pomeranja njihovih napadnih tačaka.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925971"/>
              </p:ext>
            </p:extLst>
          </p:nvPr>
        </p:nvGraphicFramePr>
        <p:xfrm>
          <a:off x="7086600" y="4093865"/>
          <a:ext cx="13731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2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93865"/>
                        <a:ext cx="13731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OM11-P13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890665"/>
            <a:ext cx="5997321" cy="1872234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42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62126"/>
              </p:ext>
            </p:extLst>
          </p:nvPr>
        </p:nvGraphicFramePr>
        <p:xfrm>
          <a:off x="7086600" y="5008265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23"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08265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3886200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err="1" smtClean="0">
                <a:latin typeface="Times New Roman" pitchFamily="18" charset="0"/>
                <a:cs typeface="Times New Roman" pitchFamily="18" charset="0"/>
              </a:rPr>
              <a:t>Aksijalno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opterećen štap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eorem o uzajamnosti radova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Naslovni teorem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opšti teorem otpornosti materijala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primenjuje se na sve sisteme opterećenja za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oje se može primeniti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princip nezavisnosti opterećenja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(princip superpozicije).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 primer uzmimo gredu opterećenu sa dve koncentrisane sile.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47938"/>
              </p:ext>
            </p:extLst>
          </p:nvPr>
        </p:nvGraphicFramePr>
        <p:xfrm>
          <a:off x="7032624" y="457200"/>
          <a:ext cx="1398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6" name="Equation" r:id="rId3" imgW="698400" imgH="431640" progId="Equation.3">
                  <p:embed/>
                </p:oleObj>
              </mc:Choice>
              <mc:Fallback>
                <p:oleObj name="Equation" r:id="rId3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4" y="457200"/>
                        <a:ext cx="13985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10916"/>
              </p:ext>
            </p:extLst>
          </p:nvPr>
        </p:nvGraphicFramePr>
        <p:xfrm>
          <a:off x="7032624" y="1447800"/>
          <a:ext cx="139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7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4" y="1447800"/>
                        <a:ext cx="139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OM11-P13-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31" y="304800"/>
            <a:ext cx="5997321" cy="1872234"/>
          </a:xfrm>
          <a:prstGeom prst="rect">
            <a:avLst/>
          </a:prstGeom>
          <a:ln w="15875">
            <a:noFill/>
          </a:ln>
        </p:spPr>
      </p:pic>
      <p:pic>
        <p:nvPicPr>
          <p:cNvPr id="8" name="Picture 7" descr="OM11-P13-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12" y="2438400"/>
            <a:ext cx="5997321" cy="1872234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62038"/>
              </p:ext>
            </p:extLst>
          </p:nvPr>
        </p:nvGraphicFramePr>
        <p:xfrm>
          <a:off x="7059612" y="2590800"/>
          <a:ext cx="1398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8" name="Equation" r:id="rId9" imgW="698400" imgH="419040" progId="Equation.3">
                  <p:embed/>
                </p:oleObj>
              </mc:Choice>
              <mc:Fallback>
                <p:oleObj name="Equation" r:id="rId9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2" y="2590800"/>
                        <a:ext cx="13985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37483"/>
              </p:ext>
            </p:extLst>
          </p:nvPr>
        </p:nvGraphicFramePr>
        <p:xfrm>
          <a:off x="7059612" y="3572142"/>
          <a:ext cx="139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9" name="Equation" r:id="rId11" imgW="698400" imgH="393480" progId="Equation.3">
                  <p:embed/>
                </p:oleObj>
              </mc:Choice>
              <mc:Fallback>
                <p:oleObj name="Equation" r:id="rId11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2" y="3572142"/>
                        <a:ext cx="139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1812" y="376535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Uvijanje štapa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4212" y="2590800"/>
            <a:ext cx="2743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Savijanje konzole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1-P13-1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4506489"/>
            <a:ext cx="5472684" cy="1872234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56289"/>
              </p:ext>
            </p:extLst>
          </p:nvPr>
        </p:nvGraphicFramePr>
        <p:xfrm>
          <a:off x="6983413" y="4699000"/>
          <a:ext cx="1474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70" name="Equation" r:id="rId14" imgW="736560" imgH="393480" progId="Equation.3">
                  <p:embed/>
                </p:oleObj>
              </mc:Choice>
              <mc:Fallback>
                <p:oleObj name="Equation" r:id="rId14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699000"/>
                        <a:ext cx="14747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26157"/>
              </p:ext>
            </p:extLst>
          </p:nvPr>
        </p:nvGraphicFramePr>
        <p:xfrm>
          <a:off x="6983413" y="5613400"/>
          <a:ext cx="1474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71" name="Equation" r:id="rId16" imgW="736560" imgH="393480" progId="Equation.3">
                  <p:embed/>
                </p:oleObj>
              </mc:Choice>
              <mc:Fallback>
                <p:oleObj name="Equation" r:id="rId16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5613400"/>
                        <a:ext cx="14747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30413" y="4578224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Savjanje grede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svim navedenim slučajevima opterećenja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sreli smo se sa koncentrisanim opterećenjima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(silama ili momentima).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Zavisnost između sila i pomeranja njihovih napadnih tačaka i obrnuto, je linearna.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nekim slučajevima ova veza može biti i nelinearna.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28935"/>
            <a:ext cx="53903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+mj-lt"/>
                <a:cs typeface="Times New Roman" pitchFamily="18" charset="0"/>
              </a:rPr>
              <a:t>PRIMER NELINEARNE ZAVISNOSTI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OM11-P13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5685282" cy="2167128"/>
          </a:xfrm>
          <a:prstGeom prst="rect">
            <a:avLst/>
          </a:prstGeom>
          <a:ln w="158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7012" y="1295400"/>
            <a:ext cx="69143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Odrediti pomeranje srednjeg zgloba 2-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štapnog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sistema: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+mj-lt"/>
                <a:cs typeface="Times New Roman" pitchFamily="18" charset="0"/>
              </a:rPr>
              <a:t>REŠENJE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842665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Plan pomeranja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12420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Sile u štapovima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OM11-P13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3048381" cy="1813941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5299"/>
              </p:ext>
            </p:extLst>
          </p:nvPr>
        </p:nvGraphicFramePr>
        <p:xfrm>
          <a:off x="2362200" y="4572000"/>
          <a:ext cx="2160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21605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4478"/>
              </p:ext>
            </p:extLst>
          </p:nvPr>
        </p:nvGraphicFramePr>
        <p:xfrm>
          <a:off x="4978400" y="459740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3" name="Equation" r:id="rId6" imgW="558720" imgH="393480" progId="Equation.DSMT4">
                  <p:embed/>
                </p:oleObj>
              </mc:Choice>
              <mc:Fallback>
                <p:oleObj name="Equation" r:id="rId6" imgW="558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597400"/>
                        <a:ext cx="1117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50147"/>
              </p:ext>
            </p:extLst>
          </p:nvPr>
        </p:nvGraphicFramePr>
        <p:xfrm>
          <a:off x="6577012" y="4561606"/>
          <a:ext cx="19573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4" name="Equation" r:id="rId8" imgW="977760" imgH="419040" progId="Equation.DSMT4">
                  <p:embed/>
                </p:oleObj>
              </mc:Choice>
              <mc:Fallback>
                <p:oleObj name="Equation" r:id="rId8" imgW="9777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2" y="4561606"/>
                        <a:ext cx="19573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Up Arrow 17"/>
          <p:cNvSpPr/>
          <p:nvPr/>
        </p:nvSpPr>
        <p:spPr>
          <a:xfrm rot="5400000">
            <a:off x="4671060" y="48234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16" y="533400"/>
            <a:ext cx="5454396" cy="2409444"/>
          </a:xfrm>
          <a:prstGeom prst="rect">
            <a:avLst/>
          </a:prstGeom>
        </p:spPr>
      </p:pic>
      <p:graphicFrame>
        <p:nvGraphicFramePr>
          <p:cNvPr id="348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67469"/>
              </p:ext>
            </p:extLst>
          </p:nvPr>
        </p:nvGraphicFramePr>
        <p:xfrm>
          <a:off x="5867400" y="2260600"/>
          <a:ext cx="2160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5" name="Equation" r:id="rId11" imgW="1079280" imgH="241200" progId="Equation.3">
                  <p:embed/>
                </p:oleObj>
              </mc:Choice>
              <mc:Fallback>
                <p:oleObj name="Equation" r:id="rId11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60600"/>
                        <a:ext cx="21605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79270"/>
              </p:ext>
            </p:extLst>
          </p:nvPr>
        </p:nvGraphicFramePr>
        <p:xfrm>
          <a:off x="6170613" y="48768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6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48768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14652"/>
              </p:ext>
            </p:extLst>
          </p:nvPr>
        </p:nvGraphicFramePr>
        <p:xfrm>
          <a:off x="6221412" y="3276600"/>
          <a:ext cx="23129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7" name="Equation" r:id="rId15" imgW="1155700" imgH="393700" progId="Equation.3">
                  <p:embed/>
                </p:oleObj>
              </mc:Choice>
              <mc:Fallback>
                <p:oleObj name="Equation" r:id="rId15" imgW="1155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2" y="3276600"/>
                        <a:ext cx="231298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Up Arrow 21"/>
          <p:cNvSpPr/>
          <p:nvPr/>
        </p:nvSpPr>
        <p:spPr>
          <a:xfrm rot="10800000">
            <a:off x="7025640" y="4221479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63064"/>
              </p:ext>
            </p:extLst>
          </p:nvPr>
        </p:nvGraphicFramePr>
        <p:xfrm>
          <a:off x="6934200" y="5410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8" name="Equation" r:id="rId17" imgW="139680" imgH="203040" progId="Equation.3">
                  <p:embed/>
                </p:oleObj>
              </mc:Choice>
              <mc:Fallback>
                <p:oleObj name="Equation" r:id="rId1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10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838404"/>
              </p:ext>
            </p:extLst>
          </p:nvPr>
        </p:nvGraphicFramePr>
        <p:xfrm>
          <a:off x="4953000" y="5562600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9" name="Equation" r:id="rId19" imgW="736600" imgH="419100" progId="Equation.3">
                  <p:embed/>
                </p:oleObj>
              </mc:Choice>
              <mc:Fallback>
                <p:oleObj name="Equation" r:id="rId19" imgW="736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62600"/>
                        <a:ext cx="1473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699317"/>
              </p:ext>
            </p:extLst>
          </p:nvPr>
        </p:nvGraphicFramePr>
        <p:xfrm>
          <a:off x="6473825" y="5867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0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5867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4" idx="2"/>
            <a:endCxn id="25" idx="3"/>
          </p:cNvCxnSpPr>
          <p:nvPr/>
        </p:nvCxnSpPr>
        <p:spPr>
          <a:xfrm rot="5400000">
            <a:off x="6864747" y="5809853"/>
            <a:ext cx="203200" cy="2166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350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88064"/>
              </p:ext>
            </p:extLst>
          </p:nvPr>
        </p:nvGraphicFramePr>
        <p:xfrm>
          <a:off x="457200" y="2838271"/>
          <a:ext cx="2160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8" name="Equation" r:id="rId3" imgW="1079280" imgH="241200" progId="Equation.3">
                  <p:embed/>
                </p:oleObj>
              </mc:Choice>
              <mc:Fallback>
                <p:oleObj name="Equation" r:id="rId3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38271"/>
                        <a:ext cx="21605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92587"/>
              </p:ext>
            </p:extLst>
          </p:nvPr>
        </p:nvGraphicFramePr>
        <p:xfrm>
          <a:off x="3094038" y="2787471"/>
          <a:ext cx="33559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59" name="Equation" r:id="rId5" imgW="1676160" imgH="482400" progId="Equation.3">
                  <p:embed/>
                </p:oleObj>
              </mc:Choice>
              <mc:Fallback>
                <p:oleObj name="Equation" r:id="rId5" imgW="1676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787471"/>
                        <a:ext cx="33559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29313"/>
              </p:ext>
            </p:extLst>
          </p:nvPr>
        </p:nvGraphicFramePr>
        <p:xfrm>
          <a:off x="2667000" y="2914471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0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914471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90643"/>
              </p:ext>
            </p:extLst>
          </p:nvPr>
        </p:nvGraphicFramePr>
        <p:xfrm>
          <a:off x="1193800" y="4076700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1" name="Equation" r:id="rId9" imgW="736560" imgH="419040" progId="Equation.3">
                  <p:embed/>
                </p:oleObj>
              </mc:Choice>
              <mc:Fallback>
                <p:oleObj name="Equation" r:id="rId9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076700"/>
                        <a:ext cx="1473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 rot="16200000" flipH="1" flipV="1">
            <a:off x="2811780" y="43129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0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63930"/>
              </p:ext>
            </p:extLst>
          </p:nvPr>
        </p:nvGraphicFramePr>
        <p:xfrm>
          <a:off x="3124200" y="4229100"/>
          <a:ext cx="1246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2" name="Equation" r:id="rId11" imgW="622080" imgH="203040" progId="Equation.3">
                  <p:embed/>
                </p:oleObj>
              </mc:Choice>
              <mc:Fallback>
                <p:oleObj name="Equation" r:id="rId11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229100"/>
                        <a:ext cx="124618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45697"/>
              </p:ext>
            </p:extLst>
          </p:nvPr>
        </p:nvGraphicFramePr>
        <p:xfrm>
          <a:off x="3505200" y="3810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3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72070"/>
              </p:ext>
            </p:extLst>
          </p:nvPr>
        </p:nvGraphicFramePr>
        <p:xfrm>
          <a:off x="4849813" y="4038600"/>
          <a:ext cx="13985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4" name="Equation" r:id="rId15" imgW="698400" imgH="393480" progId="Equation.3">
                  <p:embed/>
                </p:oleObj>
              </mc:Choice>
              <mc:Fallback>
                <p:oleObj name="Equation" r:id="rId15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4038600"/>
                        <a:ext cx="13985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968"/>
              </p:ext>
            </p:extLst>
          </p:nvPr>
        </p:nvGraphicFramePr>
        <p:xfrm>
          <a:off x="4418012" y="43053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5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43053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65789"/>
              </p:ext>
            </p:extLst>
          </p:nvPr>
        </p:nvGraphicFramePr>
        <p:xfrm>
          <a:off x="4876800" y="5372100"/>
          <a:ext cx="13985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6" name="Equation" r:id="rId18" imgW="698400" imgH="444240" progId="Equation.3">
                  <p:embed/>
                </p:oleObj>
              </mc:Choice>
              <mc:Fallback>
                <p:oleObj name="Equation" r:id="rId18" imgW="69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72100"/>
                        <a:ext cx="1398588" cy="889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004868"/>
              </p:ext>
            </p:extLst>
          </p:nvPr>
        </p:nvGraphicFramePr>
        <p:xfrm>
          <a:off x="5205413" y="49657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7" name="Equation" r:id="rId20" imgW="139680" imgH="203040" progId="Equation.3">
                  <p:embed/>
                </p:oleObj>
              </mc:Choice>
              <mc:Fallback>
                <p:oleObj name="Equation" r:id="rId20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49657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544733"/>
              </p:ext>
            </p:extLst>
          </p:nvPr>
        </p:nvGraphicFramePr>
        <p:xfrm>
          <a:off x="6691313" y="4076700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8" name="Equation" r:id="rId21" imgW="685800" imgH="393480" progId="Equation.3">
                  <p:embed/>
                </p:oleObj>
              </mc:Choice>
              <mc:Fallback>
                <p:oleObj name="Equation" r:id="rId21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4076700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45610"/>
              </p:ext>
            </p:extLst>
          </p:nvPr>
        </p:nvGraphicFramePr>
        <p:xfrm>
          <a:off x="6246813" y="43053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69" name="Equation" r:id="rId23" imgW="190440" imgH="152280" progId="Equation.3">
                  <p:embed/>
                </p:oleObj>
              </mc:Choice>
              <mc:Fallback>
                <p:oleObj name="Equation" r:id="rId2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43053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53200" y="5295900"/>
            <a:ext cx="1981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primer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geometrijske nelinearnosti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19" idx="3"/>
            <a:endCxn id="350221" idx="3"/>
          </p:cNvCxnSpPr>
          <p:nvPr/>
        </p:nvCxnSpPr>
        <p:spPr>
          <a:xfrm flipH="1" flipV="1">
            <a:off x="8064500" y="4470400"/>
            <a:ext cx="469900" cy="1425665"/>
          </a:xfrm>
          <a:prstGeom prst="bentConnector3">
            <a:avLst>
              <a:gd name="adj1" fmla="val -48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556"/>
            <a:ext cx="5454396" cy="2409444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19" idx="1"/>
            <a:endCxn id="350219" idx="3"/>
          </p:cNvCxnSpPr>
          <p:nvPr/>
        </p:nvCxnSpPr>
        <p:spPr>
          <a:xfrm rot="10800000">
            <a:off x="6275388" y="5816601"/>
            <a:ext cx="277812" cy="7946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nekim slučajevima se može pojaviti 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fizička nelinearnost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(materijal se ponaša nelinearno elastično).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 bilo kojem slučaju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nelinearnosti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govorimo o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nelinearnom elastičnom ponašanju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i međusobna zavisnost sile i pomeranje njene napadne tačke je </a:t>
            </a:r>
            <a:r>
              <a:rPr lang="sr-Latn-C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nelinearna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OM11-P13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186"/>
            <a:ext cx="4416552" cy="2414016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8" y="3124200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Dijagramski prikaz nelinearnog ponašanja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838200"/>
            <a:ext cx="28194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Šrafirane površine na slici predstavljaju 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deformacijski rad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(levo) 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dopunski 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(desno).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0690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Zanemarivanjem kinetičke i toplotne energije, prihvatamo da se ukupan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rad spoljašnjih sila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pretvara u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potencijalnu energiju deformacije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deformacijski rad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Priraštaj rada spoljašnjih sila, jednak priraštaju deformacijskog rada, za telo (konstrukciju) sa nelinearno elastičnim ponašanjem, dat je izrazom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52260" name="Object 4"/>
          <p:cNvGraphicFramePr>
            <a:graphicFrameLocks noChangeAspect="1"/>
          </p:cNvGraphicFramePr>
          <p:nvPr/>
        </p:nvGraphicFramePr>
        <p:xfrm>
          <a:off x="2362200" y="5029200"/>
          <a:ext cx="2466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8" name="Equation" r:id="rId3" imgW="1231560" imgH="228600" progId="Equation.3">
                  <p:embed/>
                </p:oleObj>
              </mc:Choice>
              <mc:Fallback>
                <p:oleObj name="Equation" r:id="rId3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29200"/>
                        <a:ext cx="24669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3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2438400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Ukupni deformacijski rad iznosiće: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OM11-P13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10184"/>
            <a:ext cx="4416552" cy="2414016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6553200" y="3352800"/>
          <a:ext cx="1882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6" name="Equation" r:id="rId4" imgW="939600" imgH="482400" progId="Equation.3">
                  <p:embed/>
                </p:oleObj>
              </mc:Choice>
              <mc:Fallback>
                <p:oleObj name="Equation" r:id="rId4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00"/>
                        <a:ext cx="18827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685800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Priraštaj deformacijskog rada: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6400800" y="1600200"/>
          <a:ext cx="1831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7" name="Equation" r:id="rId6" imgW="914400" imgH="228600" progId="Equation.3">
                  <p:embed/>
                </p:oleObj>
              </mc:Choice>
              <mc:Fallback>
                <p:oleObj name="Equation" r:id="rId6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18319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43200" y="3810000"/>
            <a:ext cx="2590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Šrafirana površina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40927" y="4031673"/>
            <a:ext cx="1205346" cy="0"/>
          </a:xfrm>
          <a:custGeom>
            <a:avLst/>
            <a:gdLst>
              <a:gd name="connsiteX0" fmla="*/ 0 w 1205346"/>
              <a:gd name="connsiteY0" fmla="*/ 0 h 0"/>
              <a:gd name="connsiteX1" fmla="*/ 1205346 w 1205346"/>
              <a:gd name="connsiteY1" fmla="*/ 0 h 0"/>
              <a:gd name="connsiteX2" fmla="*/ 1205346 w 1205346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346">
                <a:moveTo>
                  <a:pt x="0" y="0"/>
                </a:moveTo>
                <a:lnTo>
                  <a:pt x="1205346" y="0"/>
                </a:lnTo>
                <a:lnTo>
                  <a:pt x="1205346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04109" y="2223655"/>
            <a:ext cx="1039091" cy="1849581"/>
          </a:xfrm>
          <a:custGeom>
            <a:avLst/>
            <a:gdLst>
              <a:gd name="connsiteX0" fmla="*/ 1039091 w 1039091"/>
              <a:gd name="connsiteY0" fmla="*/ 1849581 h 1849581"/>
              <a:gd name="connsiteX1" fmla="*/ 581891 w 1039091"/>
              <a:gd name="connsiteY1" fmla="*/ 1849581 h 1849581"/>
              <a:gd name="connsiteX2" fmla="*/ 0 w 1039091"/>
              <a:gd name="connsiteY2" fmla="*/ 0 h 184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091" h="1849581">
                <a:moveTo>
                  <a:pt x="1039091" y="1849581"/>
                </a:moveTo>
                <a:lnTo>
                  <a:pt x="581891" y="1849581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Dopunski rad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22402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 telo (konstrukciju) sa nelinearnim elastičnim ponašanjem i zavisnošću između pomeranja i sile, možemo definisati priraštaj tzv. dopunskog rada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4191000" y="2971800"/>
          <a:ext cx="1806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6" name="Equation" r:id="rId3" imgW="901440" imgH="241200" progId="Equation.3">
                  <p:embed/>
                </p:oleObj>
              </mc:Choice>
              <mc:Fallback>
                <p:oleObj name="Equation" r:id="rId3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180657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1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1"/>
            <a:ext cx="8229600" cy="2773678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Uopštenja radi, tačke u kojima deluju dve sile pratićemo pod oznakama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tom slučaju ćemo koncentrisane sile pratiti pod oznakama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OM11-P1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1990"/>
            <a:ext cx="5510403" cy="1851660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38400" y="2590800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Uz teorem o uzajamnosti radova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OM11-P13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10184"/>
            <a:ext cx="4416552" cy="2414016"/>
          </a:xfrm>
          <a:prstGeom prst="rect">
            <a:avLst/>
          </a:prstGeom>
          <a:ln w="158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57800" y="2438400"/>
            <a:ext cx="2133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Ukupni dopunski rad iznosiće: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565900" y="3352800"/>
          <a:ext cx="1857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4" name="Equation" r:id="rId4" imgW="927000" imgH="482400" progId="Equation.3">
                  <p:embed/>
                </p:oleObj>
              </mc:Choice>
              <mc:Fallback>
                <p:oleObj name="Equation" r:id="rId4" imgW="927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352800"/>
                        <a:ext cx="18573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762000"/>
            <a:ext cx="2057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Priraštaj dopunskog rada: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6324600" y="1651000"/>
          <a:ext cx="1806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5" name="Equation" r:id="rId6" imgW="901440" imgH="241200" progId="Equation.3">
                  <p:embed/>
                </p:oleObj>
              </mc:Choice>
              <mc:Fallback>
                <p:oleObj name="Equation" r:id="rId6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51000"/>
                        <a:ext cx="180657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3886200"/>
            <a:ext cx="1524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Šrafirana površina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45873" y="1911927"/>
            <a:ext cx="852054" cy="2389909"/>
          </a:xfrm>
          <a:custGeom>
            <a:avLst/>
            <a:gdLst>
              <a:gd name="connsiteX0" fmla="*/ 0 w 852054"/>
              <a:gd name="connsiteY0" fmla="*/ 0 h 2389909"/>
              <a:gd name="connsiteX1" fmla="*/ 519545 w 852054"/>
              <a:gd name="connsiteY1" fmla="*/ 2389909 h 2389909"/>
              <a:gd name="connsiteX2" fmla="*/ 852054 w 852054"/>
              <a:gd name="connsiteY2" fmla="*/ 2389909 h 238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054" h="2389909">
                <a:moveTo>
                  <a:pt x="0" y="0"/>
                </a:moveTo>
                <a:lnTo>
                  <a:pt x="519545" y="2389909"/>
                </a:lnTo>
                <a:lnTo>
                  <a:pt x="852054" y="238990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15000" y="4114800"/>
            <a:ext cx="852055" cy="0"/>
          </a:xfrm>
          <a:custGeom>
            <a:avLst/>
            <a:gdLst>
              <a:gd name="connsiteX0" fmla="*/ 0 w 852055"/>
              <a:gd name="connsiteY0" fmla="*/ 0 h 0"/>
              <a:gd name="connsiteX1" fmla="*/ 852055 w 852055"/>
              <a:gd name="connsiteY1" fmla="*/ 0 h 0"/>
              <a:gd name="connsiteX2" fmla="*/ 852055 w 852055"/>
              <a:gd name="connsiteY2" fmla="*/ 0 h 0"/>
              <a:gd name="connsiteX3" fmla="*/ 852055 w 852055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55">
                <a:moveTo>
                  <a:pt x="0" y="0"/>
                </a:moveTo>
                <a:lnTo>
                  <a:pt x="852055" y="0"/>
                </a:lnTo>
                <a:lnTo>
                  <a:pt x="852055" y="0"/>
                </a:lnTo>
                <a:lnTo>
                  <a:pt x="85205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OM11-P13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10184"/>
            <a:ext cx="4416552" cy="2414016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81600" y="685800"/>
            <a:ext cx="31242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Dopunski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nema jasan fizički smisao, ali je prema slici levo jasno, da zbir ova dva rada iznosi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3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19984"/>
            <a:ext cx="1951101" cy="2414016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7010400" y="2362200"/>
          <a:ext cx="1652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4" name="Equation" r:id="rId5" imgW="825480" imgH="241200" progId="Equation.3">
                  <p:embed/>
                </p:oleObj>
              </mc:Choice>
              <mc:Fallback>
                <p:oleObj name="Equation" r:id="rId5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362200"/>
                        <a:ext cx="16525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4721352" y="4012692"/>
            <a:ext cx="457200" cy="228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Down Arrow 2"/>
          <p:cNvSpPr/>
          <p:nvPr/>
        </p:nvSpPr>
        <p:spPr>
          <a:xfrm>
            <a:off x="2438400" y="2919984"/>
            <a:ext cx="228600" cy="43281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3" idx="2"/>
            <a:endCxn id="2" idx="1"/>
          </p:cNvCxnSpPr>
          <p:nvPr/>
        </p:nvCxnSpPr>
        <p:spPr>
          <a:xfrm rot="16200000" flipH="1">
            <a:off x="3249930" y="2655570"/>
            <a:ext cx="774192" cy="21686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OM11-P13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85800"/>
            <a:ext cx="1951101" cy="2414016"/>
          </a:xfrm>
          <a:prstGeom prst="rect">
            <a:avLst/>
          </a:prstGeom>
          <a:ln w="15875">
            <a:noFill/>
          </a:ln>
        </p:spPr>
      </p:pic>
      <p:pic>
        <p:nvPicPr>
          <p:cNvPr id="6" name="Picture 5" descr="OM11-P13-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99" y="685800"/>
            <a:ext cx="1951101" cy="2414016"/>
          </a:xfrm>
          <a:prstGeom prst="rect">
            <a:avLst/>
          </a:prstGeom>
          <a:ln w="1587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19200" y="3124200"/>
            <a:ext cx="6400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Deformacijski i dpunski rad u slučaju nelinearnog (levo) i linearnog elastičnog ponašanja ponašanja tela (desno)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825" y="4622800"/>
            <a:ext cx="693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dopunski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rad su u slučaju linearnog elastičnog ponašanja jenaki i iznose: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87818"/>
              </p:ext>
            </p:extLst>
          </p:nvPr>
        </p:nvGraphicFramePr>
        <p:xfrm>
          <a:off x="6092825" y="5156200"/>
          <a:ext cx="1984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8" name="Equation" r:id="rId5" imgW="990360" imgH="393480" progId="Equation.3">
                  <p:embed/>
                </p:oleObj>
              </mc:Choice>
              <mc:Fallback>
                <p:oleObj name="Equation" r:id="rId5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5156200"/>
                        <a:ext cx="19843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8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Primena deformacijskog rada (Potencijalne energije deformacije)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Posmatraćemo proizvoljno opterećen deo konstrukcije sastavljene od linijskih nosećih elemenata (štapova, greda).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 descr="OM11-P13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84" y="3253740"/>
            <a:ext cx="4128516" cy="2537460"/>
          </a:xfrm>
          <a:prstGeom prst="rect">
            <a:avLst/>
          </a:prstGeom>
          <a:ln w="158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76400" y="5862935"/>
            <a:ext cx="50429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Proizvoljno opterećen deo konstrukcije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381000"/>
            <a:ext cx="2819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deo konstrukcije deluju</a:t>
            </a:r>
            <a:r>
              <a:rPr lang="sr-Latn-C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koncentrisan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opterećenja (sile ili momenti)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0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20832"/>
              </p:ext>
            </p:extLst>
          </p:nvPr>
        </p:nvGraphicFramePr>
        <p:xfrm>
          <a:off x="6705600" y="1752600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0" name="Equation" r:id="rId3" imgW="927000" imgH="228600" progId="Equation.3">
                  <p:embed/>
                </p:oleObj>
              </mc:Choice>
              <mc:Fallback>
                <p:oleObj name="Equation" r:id="rId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52600"/>
                        <a:ext cx="18573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2514600"/>
            <a:ext cx="1752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Ponašanje je nelinearno elastično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3-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565" y="2362200"/>
            <a:ext cx="1651635" cy="2011680"/>
          </a:xfrm>
          <a:prstGeom prst="rect">
            <a:avLst/>
          </a:prstGeom>
          <a:ln w="1587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2000" y="3048000"/>
            <a:ext cx="2209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Neka je za svaku od sila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0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99207"/>
              </p:ext>
            </p:extLst>
          </p:nvPr>
        </p:nvGraphicFramePr>
        <p:xfrm>
          <a:off x="2489201" y="3626029"/>
          <a:ext cx="13477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1" name="Equation" r:id="rId6" imgW="672840" imgH="228600" progId="Equation.3">
                  <p:embed/>
                </p:oleObj>
              </mc:Choice>
              <mc:Fallback>
                <p:oleObj name="Equation" r:id="rId6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1" y="3626029"/>
                        <a:ext cx="13477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OM11-P13-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54" y="228600"/>
            <a:ext cx="4128516" cy="2537460"/>
          </a:xfrm>
          <a:prstGeom prst="rect">
            <a:avLst/>
          </a:prstGeom>
          <a:ln w="158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62000" y="4343400"/>
            <a:ext cx="5791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Ukupan deformacijski rad dela konstrukcije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80289"/>
              </p:ext>
            </p:extLst>
          </p:nvPr>
        </p:nvGraphicFramePr>
        <p:xfrm>
          <a:off x="2590800" y="4953000"/>
          <a:ext cx="5060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2" name="Equation" r:id="rId9" imgW="2527200" imgH="228600" progId="Equation.3">
                  <p:embed/>
                </p:oleObj>
              </mc:Choice>
              <mc:Fallback>
                <p:oleObj name="Equation" r:id="rId9" imgW="25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50609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74927"/>
              </p:ext>
            </p:extLst>
          </p:nvPr>
        </p:nvGraphicFramePr>
        <p:xfrm>
          <a:off x="2992437" y="5461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3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7" y="5461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20618"/>
              </p:ext>
            </p:extLst>
          </p:nvPr>
        </p:nvGraphicFramePr>
        <p:xfrm>
          <a:off x="2611437" y="5867400"/>
          <a:ext cx="3255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4" name="Equation" r:id="rId13" imgW="1625600" imgH="228600" progId="Equation.3">
                  <p:embed/>
                </p:oleObj>
              </mc:Choice>
              <mc:Fallback>
                <p:oleObj name="Equation" r:id="rId13" imgW="1625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7" y="5867400"/>
                        <a:ext cx="32559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477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 pretpostavkom da jedino pomeranje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proizvoljne tačke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kojoj deluje sila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doživi promenu pomeranja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u pravcu delovanja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a sva ostala pomeranja ostanu nepromenjena, tj. imamo da je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2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65281"/>
              </p:ext>
            </p:extLst>
          </p:nvPr>
        </p:nvGraphicFramePr>
        <p:xfrm>
          <a:off x="2940050" y="2057400"/>
          <a:ext cx="5264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5" name="Equation" r:id="rId3" imgW="2628720" imgH="457200" progId="Equation.3">
                  <p:embed/>
                </p:oleObj>
              </mc:Choice>
              <mc:Fallback>
                <p:oleObj name="Equation" r:id="rId3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057400"/>
                        <a:ext cx="52641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58008"/>
              </p:ext>
            </p:extLst>
          </p:nvPr>
        </p:nvGraphicFramePr>
        <p:xfrm>
          <a:off x="6983413" y="30480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6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30480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9813" y="3276600"/>
            <a:ext cx="5715000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Promena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ukupnog  </a:t>
            </a:r>
            <a:r>
              <a:rPr lang="sr-Latn-CS" sz="2400" b="1" dirty="0" err="1" smtClean="0">
                <a:latin typeface="Times New Roman" pitchFamily="18" charset="0"/>
                <a:cs typeface="Times New Roman" pitchFamily="18" charset="0"/>
              </a:rPr>
              <a:t>deformacijskog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rada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2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04969"/>
              </p:ext>
            </p:extLst>
          </p:nvPr>
        </p:nvGraphicFramePr>
        <p:xfrm>
          <a:off x="6450013" y="3505200"/>
          <a:ext cx="14747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7" name="Equation" r:id="rId7" imgW="736560" imgH="228600" progId="Equation.3">
                  <p:embed/>
                </p:oleObj>
              </mc:Choice>
              <mc:Fallback>
                <p:oleObj name="Equation" r:id="rId7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505200"/>
                        <a:ext cx="14747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630237" y="685800"/>
          <a:ext cx="3255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8" name="Equation" r:id="rId3" imgW="1625400" imgH="228600" progId="Equation.3">
                  <p:embed/>
                </p:oleObj>
              </mc:Choice>
              <mc:Fallback>
                <p:oleObj name="Equation" r:id="rId3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" y="685800"/>
                        <a:ext cx="32559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7" name="Object 7"/>
          <p:cNvGraphicFramePr>
            <a:graphicFrameLocks noChangeAspect="1"/>
          </p:cNvGraphicFramePr>
          <p:nvPr/>
        </p:nvGraphicFramePr>
        <p:xfrm>
          <a:off x="533400" y="1752600"/>
          <a:ext cx="21891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89" name="Equation" r:id="rId5" imgW="1091880" imgH="444240" progId="Equation.3">
                  <p:embed/>
                </p:oleObj>
              </mc:Choice>
              <mc:Fallback>
                <p:oleObj name="Equation" r:id="rId5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2189163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1014413" y="12700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0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2700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0" name="Object 10"/>
          <p:cNvGraphicFramePr>
            <a:graphicFrameLocks noChangeAspect="1"/>
          </p:cNvGraphicFramePr>
          <p:nvPr/>
        </p:nvGraphicFramePr>
        <p:xfrm>
          <a:off x="3117850" y="1752600"/>
          <a:ext cx="5264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1" name="Equation" r:id="rId9" imgW="2628720" imgH="457200" progId="Equation.3">
                  <p:embed/>
                </p:oleObj>
              </mc:Choice>
              <mc:Fallback>
                <p:oleObj name="Equation" r:id="rId9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752600"/>
                        <a:ext cx="52641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5400000" flipV="1">
            <a:off x="2842260" y="20574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3531" name="Object 11"/>
          <p:cNvGraphicFramePr>
            <a:graphicFrameLocks noChangeAspect="1"/>
          </p:cNvGraphicFramePr>
          <p:nvPr/>
        </p:nvGraphicFramePr>
        <p:xfrm>
          <a:off x="533400" y="3162300"/>
          <a:ext cx="1782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2" name="Equation" r:id="rId11" imgW="888840" imgH="431640" progId="Equation.3">
                  <p:embed/>
                </p:oleObj>
              </mc:Choice>
              <mc:Fallback>
                <p:oleObj name="Equation" r:id="rId11" imgW="88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62300"/>
                        <a:ext cx="1782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2" name="Object 12"/>
          <p:cNvGraphicFramePr>
            <a:graphicFrameLocks noChangeAspect="1"/>
          </p:cNvGraphicFramePr>
          <p:nvPr/>
        </p:nvGraphicFramePr>
        <p:xfrm>
          <a:off x="1066800" y="27432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3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3" name="Object 13"/>
          <p:cNvGraphicFramePr>
            <a:graphicFrameLocks noChangeAspect="1"/>
          </p:cNvGraphicFramePr>
          <p:nvPr/>
        </p:nvGraphicFramePr>
        <p:xfrm>
          <a:off x="533400" y="4114800"/>
          <a:ext cx="1474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4" name="Equation" r:id="rId14" imgW="736560" imgH="228600" progId="Equation.3">
                  <p:embed/>
                </p:oleObj>
              </mc:Choice>
              <mc:Fallback>
                <p:oleObj name="Equation" r:id="rId14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14747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/>
          <p:cNvSpPr/>
          <p:nvPr/>
        </p:nvSpPr>
        <p:spPr>
          <a:xfrm>
            <a:off x="2362200" y="3124200"/>
            <a:ext cx="304800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3534" name="Object 14"/>
          <p:cNvGraphicFramePr>
            <a:graphicFrameLocks noChangeAspect="1"/>
          </p:cNvGraphicFramePr>
          <p:nvPr/>
        </p:nvGraphicFramePr>
        <p:xfrm>
          <a:off x="3217863" y="3479800"/>
          <a:ext cx="28019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5" name="Equation" r:id="rId16" imgW="1396800" imgH="431640" progId="Equation.3">
                  <p:embed/>
                </p:oleObj>
              </mc:Choice>
              <mc:Fallback>
                <p:oleObj name="Equation" r:id="rId16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479800"/>
                        <a:ext cx="2801937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5" name="Object 15"/>
          <p:cNvGraphicFramePr>
            <a:graphicFrameLocks noChangeAspect="1"/>
          </p:cNvGraphicFramePr>
          <p:nvPr/>
        </p:nvGraphicFramePr>
        <p:xfrm>
          <a:off x="2743200" y="37338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6" name="Equation" r:id="rId18" imgW="190440" imgH="152280" progId="Equation.3">
                  <p:embed/>
                </p:oleObj>
              </mc:Choice>
              <mc:Fallback>
                <p:oleObj name="Equation" r:id="rId1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38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00400" y="4572000"/>
            <a:ext cx="548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predstavlja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Prvi Kastiljanov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(ili Lagranžov 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agranž-Kastiljanov teorem)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Prvi kastiljanov teorem glasi: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se potencijalna </a:t>
            </a:r>
            <a:r>
              <a:rPr lang="sr-Latn-CS" sz="3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sr-Latn-CS" sz="3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rgija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deformacije, </a:t>
            </a:r>
            <a:r>
              <a:rPr lang="sr-Latn-CS" sz="3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deformacijski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rad, akumuliran u elastičnoj konstrukciji, izrazi kao funkija pomeranja (linijskih ili ugaonih)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(i=1,2,...,n)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onda je parcijalni izvod deformacijskog rada </a:t>
            </a:r>
            <a:r>
              <a:rPr lang="sr-Latn-C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sr-Latn-CS" sz="3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po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i-tom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pomeranju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tačke jednak odgovarajućem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i-tom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 koncentrisanom opterećenju (sili ili momentu) </a:t>
            </a:r>
            <a:r>
              <a:rPr lang="sr-Latn-C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koje deluje u i-toj tački, a u smeru tog pomeranja.</a:t>
            </a:r>
          </a:p>
          <a:p>
            <a:pPr algn="just"/>
            <a:r>
              <a:rPr lang="sr-Latn-CS" sz="3000" b="1" dirty="0">
                <a:latin typeface="Times New Roman" pitchFamily="18" charset="0"/>
                <a:cs typeface="Times New Roman" pitchFamily="18" charset="0"/>
                <a:sym typeface="Symbol"/>
              </a:rPr>
              <a:t>Prvi </a:t>
            </a:r>
            <a:r>
              <a:rPr lang="sr-Latn-CS" sz="3000" b="1" dirty="0" err="1">
                <a:latin typeface="Times New Roman" pitchFamily="18" charset="0"/>
                <a:cs typeface="Times New Roman" pitchFamily="18" charset="0"/>
                <a:sym typeface="Symbol"/>
              </a:rPr>
              <a:t>kastiljanov</a:t>
            </a:r>
            <a:r>
              <a:rPr lang="sr-Latn-CS" sz="3000" b="1" dirty="0">
                <a:latin typeface="Times New Roman" pitchFamily="18" charset="0"/>
                <a:cs typeface="Times New Roman" pitchFamily="18" charset="0"/>
                <a:sym typeface="Symbol"/>
              </a:rPr>
              <a:t> teorem </a:t>
            </a:r>
            <a:r>
              <a:rPr lang="sr-Latn-CS" sz="3000" dirty="0">
                <a:latin typeface="Times New Roman" pitchFamily="18" charset="0"/>
                <a:cs typeface="Times New Roman" pitchFamily="18" charset="0"/>
                <a:sym typeface="Symbol"/>
              </a:rPr>
              <a:t>predstavlja osnovu za metod pomeranja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3200" b="1" smtClean="0">
                <a:solidFill>
                  <a:schemeClr val="tx1"/>
                </a:solidFill>
                <a:cs typeface="Times New Roman" pitchFamily="18" charset="0"/>
              </a:rPr>
              <a:t>Primena dopunskog rada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82578"/>
              </p:ext>
            </p:extLst>
          </p:nvPr>
        </p:nvGraphicFramePr>
        <p:xfrm>
          <a:off x="4800600" y="1143000"/>
          <a:ext cx="1347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59" name="Equation" r:id="rId3" imgW="672808" imgH="228501" progId="Equation.3">
                  <p:embed/>
                </p:oleObj>
              </mc:Choice>
              <mc:Fallback>
                <p:oleObj name="Equation" r:id="rId3" imgW="672808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13477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83457"/>
              </p:ext>
            </p:extLst>
          </p:nvPr>
        </p:nvGraphicFramePr>
        <p:xfrm>
          <a:off x="6678612" y="1124092"/>
          <a:ext cx="13223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0" name="Equation" r:id="rId5" imgW="660400" imgH="228600" progId="Equation.3">
                  <p:embed/>
                </p:oleObj>
              </mc:Choice>
              <mc:Fallback>
                <p:oleObj name="Equation" r:id="rId5" imgW="660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2" y="1124092"/>
                        <a:ext cx="13223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1974533"/>
            <a:ext cx="1828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Ponašanje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nelinearno elastično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1-P13-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745" y="1828800"/>
            <a:ext cx="2040255" cy="1745933"/>
          </a:xfrm>
          <a:prstGeom prst="rect">
            <a:avLst/>
          </a:prstGeom>
          <a:ln w="15875">
            <a:noFill/>
          </a:ln>
        </p:spPr>
      </p:pic>
      <p:pic>
        <p:nvPicPr>
          <p:cNvPr id="8" name="Picture 7" descr="OM11-P13-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84" y="967740"/>
            <a:ext cx="4128516" cy="2537460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11690"/>
              </p:ext>
            </p:extLst>
          </p:nvPr>
        </p:nvGraphicFramePr>
        <p:xfrm>
          <a:off x="6246812" y="1219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1" name="Equation" r:id="rId9" imgW="190417" imgH="152334" progId="Equation.3">
                  <p:embed/>
                </p:oleObj>
              </mc:Choice>
              <mc:Fallback>
                <p:oleObj name="Equation" r:id="rId9" imgW="190417" imgH="15233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2" y="1219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8662" y="3797300"/>
            <a:ext cx="2743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Ukupan dopunski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iznosi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62148"/>
              </p:ext>
            </p:extLst>
          </p:nvPr>
        </p:nvGraphicFramePr>
        <p:xfrm>
          <a:off x="2328862" y="4394200"/>
          <a:ext cx="5062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2" name="Equation" r:id="rId11" imgW="2527200" imgH="241200" progId="Equation.3">
                  <p:embed/>
                </p:oleObj>
              </mc:Choice>
              <mc:Fallback>
                <p:oleObj name="Equation" r:id="rId11" imgW="252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2" y="4394200"/>
                        <a:ext cx="506253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66623"/>
              </p:ext>
            </p:extLst>
          </p:nvPr>
        </p:nvGraphicFramePr>
        <p:xfrm>
          <a:off x="2336800" y="5308600"/>
          <a:ext cx="3306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3" name="Equation" r:id="rId13" imgW="1650960" imgH="241200" progId="Equation.3">
                  <p:embed/>
                </p:oleObj>
              </mc:Choice>
              <mc:Fallback>
                <p:oleObj name="Equation" r:id="rId13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08600"/>
                        <a:ext cx="330676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40324"/>
              </p:ext>
            </p:extLst>
          </p:nvPr>
        </p:nvGraphicFramePr>
        <p:xfrm>
          <a:off x="2743200" y="49149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4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149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6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2743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slučaj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6594" name="Object 2"/>
          <p:cNvGraphicFramePr>
            <a:graphicFrameLocks noChangeAspect="1"/>
          </p:cNvGraphicFramePr>
          <p:nvPr/>
        </p:nvGraphicFramePr>
        <p:xfrm>
          <a:off x="2133600" y="990600"/>
          <a:ext cx="5213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8" name="Equation" r:id="rId3" imgW="2603160" imgH="457200" progId="Equation.3">
                  <p:embed/>
                </p:oleObj>
              </mc:Choice>
              <mc:Fallback>
                <p:oleObj name="Equation" r:id="rId3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52133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6412" y="2133600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promena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ukupnog dopunskog rada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će iznositi: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2347913" y="3027363"/>
          <a:ext cx="1449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9" name="Equation" r:id="rId5" imgW="723600" imgH="241200" progId="Equation.3">
                  <p:embed/>
                </p:oleObj>
              </mc:Choice>
              <mc:Fallback>
                <p:oleObj name="Equation" r:id="rId5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3027363"/>
                        <a:ext cx="14493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8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778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Prema principu nezavisnosti opterećenja posmatraćemo prvo delovanje sile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 u tački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koja postepenim rastom 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nule (0) do pune vrednosti, pomeri tačku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Usled delovanja sile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pomeriće se i tačka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za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46100" y="1816100"/>
          <a:ext cx="2163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3" name="Equation" r:id="rId3" imgW="1079280" imgH="457200" progId="Equation.3">
                  <p:embed/>
                </p:oleObj>
              </mc:Choice>
              <mc:Fallback>
                <p:oleObj name="Equation" r:id="rId3" imgW="1079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816100"/>
                        <a:ext cx="21637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014413" y="13716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4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3716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Up Arrow 10"/>
          <p:cNvSpPr/>
          <p:nvPr/>
        </p:nvSpPr>
        <p:spPr>
          <a:xfrm rot="5400000" flipV="1">
            <a:off x="2842260" y="21336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33400" y="3213100"/>
          <a:ext cx="1782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5" name="Equation" r:id="rId7" imgW="888840" imgH="457200" progId="Equation.3">
                  <p:embed/>
                </p:oleObj>
              </mc:Choice>
              <mc:Fallback>
                <p:oleObj name="Equation" r:id="rId7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13100"/>
                        <a:ext cx="17827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28194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6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>
            <a:off x="2362200" y="3200400"/>
            <a:ext cx="304800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3124200" y="3530600"/>
          <a:ext cx="29543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7" name="Equation" r:id="rId10" imgW="1473120" imgH="457200" progId="Equation.3">
                  <p:embed/>
                </p:oleObj>
              </mc:Choice>
              <mc:Fallback>
                <p:oleObj name="Equation" r:id="rId10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30600"/>
                        <a:ext cx="2954338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2743200" y="3810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8" name="Equation" r:id="rId12" imgW="190440" imgH="152280" progId="Equation.3">
                  <p:embed/>
                </p:oleObj>
              </mc:Choice>
              <mc:Fallback>
                <p:oleObj name="Equation" r:id="rId12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24200" y="4590871"/>
            <a:ext cx="5181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predstavlja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roti-Engeserov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važi za bilo kakvu elastičnu konstrukciju.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7629" name="Object 13"/>
          <p:cNvGraphicFramePr>
            <a:graphicFrameLocks noChangeAspect="1"/>
          </p:cNvGraphicFramePr>
          <p:nvPr/>
        </p:nvGraphicFramePr>
        <p:xfrm>
          <a:off x="609600" y="736600"/>
          <a:ext cx="3306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9" name="Equation" r:id="rId14" imgW="1650960" imgH="241200" progId="Equation.3">
                  <p:embed/>
                </p:oleObj>
              </mc:Choice>
              <mc:Fallback>
                <p:oleObj name="Equation" r:id="rId14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36600"/>
                        <a:ext cx="330676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30" name="Object 14"/>
          <p:cNvGraphicFramePr>
            <a:graphicFrameLocks noChangeAspect="1"/>
          </p:cNvGraphicFramePr>
          <p:nvPr/>
        </p:nvGraphicFramePr>
        <p:xfrm>
          <a:off x="3200400" y="1828800"/>
          <a:ext cx="5213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90" name="Equation" r:id="rId16" imgW="2603160" imgH="457200" progId="Equation.3">
                  <p:embed/>
                </p:oleObj>
              </mc:Choice>
              <mc:Fallback>
                <p:oleObj name="Equation" r:id="rId16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52133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31" name="Object 15"/>
          <p:cNvGraphicFramePr>
            <a:graphicFrameLocks noChangeAspect="1"/>
          </p:cNvGraphicFramePr>
          <p:nvPr/>
        </p:nvGraphicFramePr>
        <p:xfrm>
          <a:off x="533400" y="4318000"/>
          <a:ext cx="1449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91" name="Equation" r:id="rId18" imgW="723600" imgH="241200" progId="Equation.3">
                  <p:embed/>
                </p:oleObj>
              </mc:Choice>
              <mc:Fallback>
                <p:oleObj name="Equation" r:id="rId18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18000"/>
                        <a:ext cx="14493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Groti-Engeserov teorem glasi: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dopunski rad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*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izrazi ka funkcija koncentrisanih opterećenja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(i=1,2,...,n)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onda je parcijalni izvod tog rada po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koncentrisanom opterećenju (sili ili momentu) koje deluje 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tački, jednak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pomeranju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u pravcu i smeru sile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koja 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i-toj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tački deluje.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Ovaj teorem predstavlja osnovu za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metod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67640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je u pitanju linearno elastično ponašanje konstrukcije onda su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dopunski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deformacjski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jednaki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 descr="OM11-P13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7984"/>
            <a:ext cx="1951101" cy="2414016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68642" name="Object 2"/>
          <p:cNvGraphicFramePr>
            <a:graphicFrameLocks noChangeAspect="1"/>
          </p:cNvGraphicFramePr>
          <p:nvPr/>
        </p:nvGraphicFramePr>
        <p:xfrm>
          <a:off x="2971800" y="2133600"/>
          <a:ext cx="1042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09" name="Equation" r:id="rId4" imgW="520560" imgH="241200" progId="Equation.3">
                  <p:embed/>
                </p:oleObj>
              </mc:Choice>
              <mc:Fallback>
                <p:oleObj name="Equation" r:id="rId4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0429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3" name="Object 3"/>
          <p:cNvGraphicFramePr>
            <a:graphicFrameLocks noChangeAspect="1"/>
          </p:cNvGraphicFramePr>
          <p:nvPr/>
        </p:nvGraphicFramePr>
        <p:xfrm>
          <a:off x="2971800" y="3200400"/>
          <a:ext cx="3590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0" name="Equation" r:id="rId6" imgW="1790640" imgH="457200" progId="Equation.3">
                  <p:embed/>
                </p:oleObj>
              </mc:Choice>
              <mc:Fallback>
                <p:oleObj name="Equation" r:id="rId6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590925" cy="914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4" name="Object 4"/>
          <p:cNvGraphicFramePr>
            <a:graphicFrameLocks noChangeAspect="1"/>
          </p:cNvGraphicFramePr>
          <p:nvPr/>
        </p:nvGraphicFramePr>
        <p:xfrm>
          <a:off x="3352800" y="27432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11" name="Equation" r:id="rId8" imgW="139680" imgH="203040" progId="Equation.3">
                  <p:embed/>
                </p:oleObj>
              </mc:Choice>
              <mc:Fallback>
                <p:oleObj name="Equation" r:id="rId8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1800" y="4419600"/>
            <a:ext cx="5181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predstavlja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Drugi Kastiljanov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važi samo za 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linearno elastičnu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konstrukciju.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Drugi Kastiljanov teorem glasi: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Ako se u linearno elastičnoj konstrukciji deformacijski rad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izrazi kao funkcija sila, koje deluju na konstrukciju, onda je parcijalni izvod tog rada po i-tom koncentrisanom opterećenju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koje deluje u i-toj tački, jednak i-tom pomeranju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, a u smeru delovanja tog opterećenja.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54040"/>
          </a:xfrm>
        </p:spPr>
        <p:txBody>
          <a:bodyPr>
            <a:normAutofit/>
          </a:bodyPr>
          <a:lstStyle/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U slučaju linearno elastičnog ponašanja konstrukcije moguće je primeniti oba Kastiljanova teorema.</a:t>
            </a:r>
          </a:p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Jedan način izvođenja ovih teorema već je izložen.</a:t>
            </a:r>
          </a:p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Sada ćemo oba </a:t>
            </a:r>
            <a:r>
              <a:rPr lang="sr-Latn-CS" sz="3000" b="1" dirty="0" smtClean="0">
                <a:latin typeface="Times New Roman" pitchFamily="18" charset="0"/>
                <a:cs typeface="Times New Roman" pitchFamily="18" charset="0"/>
              </a:rPr>
              <a:t>Kastiljanova teorema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 izvesti na jedan drugi način.</a:t>
            </a:r>
          </a:p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U svrhu izvođenja </a:t>
            </a:r>
            <a:r>
              <a:rPr lang="sr-Latn-CS" sz="3000" b="1" dirty="0" smtClean="0">
                <a:latin typeface="Times New Roman" pitchFamily="18" charset="0"/>
                <a:cs typeface="Times New Roman" pitchFamily="18" charset="0"/>
              </a:rPr>
              <a:t>drugog Kastiljanovog teorema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posmatraćemo prostu gredu opterećenu sa tri (3) koncentrisane sile.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76600"/>
            <a:ext cx="731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Usled sila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(i=1,2,3)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nastaju pomeranja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(i,j=1,2,3)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koja vrede izrazi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5513832" cy="1851660"/>
          </a:xfrm>
          <a:prstGeom prst="rect">
            <a:avLst/>
          </a:prstGeom>
          <a:ln w="158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2232660"/>
            <a:ext cx="563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Uz izvođenje drugog Kastiljanovog teorema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6359" name="Object 7"/>
          <p:cNvGraphicFramePr>
            <a:graphicFrameLocks noChangeAspect="1"/>
          </p:cNvGraphicFramePr>
          <p:nvPr/>
        </p:nvGraphicFramePr>
        <p:xfrm>
          <a:off x="914400" y="4419600"/>
          <a:ext cx="35131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3" name="Equation" r:id="rId4" imgW="1752480" imgH="685800" progId="Equation.3">
                  <p:embed/>
                </p:oleObj>
              </mc:Choice>
              <mc:Fallback>
                <p:oleObj name="Equation" r:id="rId4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3513138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60" name="Object 8"/>
          <p:cNvGraphicFramePr>
            <a:graphicFrameLocks noChangeAspect="1"/>
          </p:cNvGraphicFramePr>
          <p:nvPr/>
        </p:nvGraphicFramePr>
        <p:xfrm>
          <a:off x="4953000" y="4673600"/>
          <a:ext cx="2981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4" name="Equation" r:id="rId6" imgW="1485720" imgH="444240" progId="Equation.3">
                  <p:embed/>
                </p:oleObj>
              </mc:Choice>
              <mc:Fallback>
                <p:oleObj name="Equation" r:id="rId6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73600"/>
                        <a:ext cx="29813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61" name="Object 9"/>
          <p:cNvGraphicFramePr>
            <a:graphicFrameLocks noChangeAspect="1"/>
          </p:cNvGraphicFramePr>
          <p:nvPr/>
        </p:nvGraphicFramePr>
        <p:xfrm>
          <a:off x="4503737" y="49530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5" name="Equation" r:id="rId8" imgW="190440" imgH="152280" progId="Equation.3">
                  <p:embed/>
                </p:oleObj>
              </mc:Choice>
              <mc:Fallback>
                <p:oleObj name="Equation" r:id="rId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7" y="49530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>
            <a:stCxn id="5" idx="1"/>
            <a:endCxn id="356359" idx="1"/>
          </p:cNvCxnSpPr>
          <p:nvPr/>
        </p:nvCxnSpPr>
        <p:spPr>
          <a:xfrm rot="10800000" flipV="1">
            <a:off x="914400" y="3692098"/>
            <a:ext cx="12700" cy="141330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540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Sada, kako smo to i ranije radili, zamislimo da na gredu prvo deluje sil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sr-Latn-C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od nule do svoje krajnje vrednosti, zatim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sil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sr-Latn-C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od nule do svoje krajnje vrednosti i na kraju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sil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sr-Latn-C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od nule do svoje krajnje vrednosti.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Saglasno ovakvom posmatranju delovanja napadnih sila grede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definisaćemo izraz za deformacijski rad 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sr-Latn-C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55700" y="2814935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za gredu na slici iznosi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7382" name="Object 6"/>
          <p:cNvGraphicFramePr>
            <a:graphicFrameLocks noChangeAspect="1"/>
          </p:cNvGraphicFramePr>
          <p:nvPr/>
        </p:nvGraphicFramePr>
        <p:xfrm>
          <a:off x="2222500" y="3352800"/>
          <a:ext cx="46355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1" name="Equation" r:id="rId3" imgW="2311200" imgH="1206360" progId="Equation.3">
                  <p:embed/>
                </p:oleObj>
              </mc:Choice>
              <mc:Fallback>
                <p:oleObj name="Equation" r:id="rId3" imgW="231120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352800"/>
                        <a:ext cx="46355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OM11-P1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10540"/>
            <a:ext cx="5513832" cy="185166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9085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3746500" y="455613"/>
          <a:ext cx="46355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4" name="Equation" r:id="rId3" imgW="2311200" imgH="1206360" progId="Equation.3">
                  <p:embed/>
                </p:oleObj>
              </mc:Choice>
              <mc:Fallback>
                <p:oleObj name="Equation" r:id="rId3" imgW="231120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5613"/>
                        <a:ext cx="46355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1314450" y="1231900"/>
          <a:ext cx="18859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5" name="Equation" r:id="rId5" imgW="939600" imgH="457200" progId="Equation.3">
                  <p:embed/>
                </p:oleObj>
              </mc:Choice>
              <mc:Fallback>
                <p:oleObj name="Equation" r:id="rId5" imgW="93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31900"/>
                        <a:ext cx="18859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 Arrow 9"/>
          <p:cNvSpPr/>
          <p:nvPr/>
        </p:nvSpPr>
        <p:spPr>
          <a:xfrm rot="5400000">
            <a:off x="3451860" y="15468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4648200" y="2895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6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95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438400"/>
            <a:ext cx="304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izražen kao kvadratna forma sila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47738"/>
              </p:ext>
            </p:extLst>
          </p:nvPr>
        </p:nvGraphicFramePr>
        <p:xfrm>
          <a:off x="1917700" y="3352800"/>
          <a:ext cx="42291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7" name="Equation" r:id="rId9" imgW="2108160" imgH="1206360" progId="Equation.DSMT4">
                  <p:embed/>
                </p:oleObj>
              </mc:Choice>
              <mc:Fallback>
                <p:oleObj name="Equation" r:id="rId9" imgW="210816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352800"/>
                        <a:ext cx="42291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5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5730875" y="2057400"/>
          <a:ext cx="2955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5" name="Equation" r:id="rId3" imgW="1473120" imgH="228600" progId="Equation.3">
                  <p:embed/>
                </p:oleObj>
              </mc:Choice>
              <mc:Fallback>
                <p:oleObj name="Equation" r:id="rId3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057400"/>
                        <a:ext cx="2955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5299075" y="21336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6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21336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6275" y="2826603"/>
            <a:ext cx="2743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je funkcija sila.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79494" y="2519516"/>
            <a:ext cx="0" cy="309716"/>
          </a:xfrm>
          <a:custGeom>
            <a:avLst/>
            <a:gdLst>
              <a:gd name="connsiteX0" fmla="*/ 0 w 0"/>
              <a:gd name="connsiteY0" fmla="*/ 0 h 309716"/>
              <a:gd name="connsiteX1" fmla="*/ 0 w 0"/>
              <a:gd name="connsiteY1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9716">
                <a:moveTo>
                  <a:pt x="0" y="0"/>
                </a:moveTo>
                <a:lnTo>
                  <a:pt x="0" y="30971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757535"/>
            <a:ext cx="762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9426" name="Object 2"/>
          <p:cNvGraphicFramePr>
            <a:graphicFrameLocks noChangeAspect="1"/>
          </p:cNvGraphicFramePr>
          <p:nvPr/>
        </p:nvGraphicFramePr>
        <p:xfrm>
          <a:off x="954088" y="1020763"/>
          <a:ext cx="42545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7" name="Equation" r:id="rId7" imgW="2120760" imgH="1206360" progId="Equation.3">
                  <p:embed/>
                </p:oleObj>
              </mc:Choice>
              <mc:Fallback>
                <p:oleObj name="Equation" r:id="rId7" imgW="2120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020763"/>
                        <a:ext cx="42545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OM11-P1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6791" y="685799"/>
            <a:ext cx="5558409" cy="1985391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9600" y="3429000"/>
            <a:ext cx="3276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pomeranju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pri porastu od nule do svoje pune vrednosti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266700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Slučaj grede na koju deluje samo sila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6178" name="Object 2"/>
          <p:cNvGraphicFramePr>
            <a:graphicFrameLocks noChangeAspect="1"/>
          </p:cNvGraphicFramePr>
          <p:nvPr/>
        </p:nvGraphicFramePr>
        <p:xfrm>
          <a:off x="3200400" y="4648200"/>
          <a:ext cx="1325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27" name="Equation" r:id="rId4" imgW="660240" imgH="393480" progId="Equation.3">
                  <p:embed/>
                </p:oleObj>
              </mc:Choice>
              <mc:Fallback>
                <p:oleObj name="Equation" r:id="rId4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0"/>
                        <a:ext cx="13255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3429000"/>
            <a:ext cx="312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oji je jednak površini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trougla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OM11-P13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717" y="4355592"/>
            <a:ext cx="2492883" cy="189280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4559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571500" y="609600"/>
          <a:ext cx="43307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2" name="Equation" r:id="rId3" imgW="2158920" imgH="1206360" progId="Equation.3">
                  <p:embed/>
                </p:oleObj>
              </mc:Choice>
              <mc:Fallback>
                <p:oleObj name="Equation" r:id="rId3" imgW="21589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09600"/>
                        <a:ext cx="43307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1" name="Object 3"/>
          <p:cNvGraphicFramePr>
            <a:graphicFrameLocks noChangeAspect="1"/>
          </p:cNvGraphicFramePr>
          <p:nvPr/>
        </p:nvGraphicFramePr>
        <p:xfrm>
          <a:off x="5195888" y="2692400"/>
          <a:ext cx="3490912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3" name="Equation" r:id="rId5" imgW="1739880" imgH="1320480" progId="Equation.3">
                  <p:embed/>
                </p:oleObj>
              </mc:Choice>
              <mc:Fallback>
                <p:oleObj name="Equation" r:id="rId5" imgW="17398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2692400"/>
                        <a:ext cx="3490912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9"/>
          <p:cNvGrpSpPr/>
          <p:nvPr/>
        </p:nvGrpSpPr>
        <p:grpSpPr>
          <a:xfrm>
            <a:off x="2462212" y="3048000"/>
            <a:ext cx="2719388" cy="1143000"/>
            <a:chOff x="2462212" y="3048000"/>
            <a:chExt cx="2719388" cy="1143000"/>
          </a:xfrm>
        </p:grpSpPr>
        <p:graphicFrame>
          <p:nvGraphicFramePr>
            <p:cNvPr id="360453" name="Object 5"/>
            <p:cNvGraphicFramePr>
              <a:graphicFrameLocks noChangeAspect="1"/>
            </p:cNvGraphicFramePr>
            <p:nvPr/>
          </p:nvGraphicFramePr>
          <p:xfrm>
            <a:off x="4799012" y="3886200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64" name="Equation" r:id="rId7" imgW="190440" imgH="152280" progId="Equation.3">
                    <p:embed/>
                  </p:oleObj>
                </mc:Choice>
                <mc:Fallback>
                  <p:oleObj name="Equation" r:id="rId7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012" y="3886200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0454" name="Object 6"/>
            <p:cNvGraphicFramePr>
              <a:graphicFrameLocks noChangeAspect="1"/>
            </p:cNvGraphicFramePr>
            <p:nvPr/>
          </p:nvGraphicFramePr>
          <p:xfrm>
            <a:off x="2462212" y="30480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865" name="Equation" r:id="rId9" imgW="139680" imgH="203040" progId="Equation.3">
                    <p:embed/>
                  </p:oleObj>
                </mc:Choice>
                <mc:Fallback>
                  <p:oleObj name="Equation" r:id="rId9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212" y="30480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Freeform 10"/>
            <p:cNvSpPr/>
            <p:nvPr/>
          </p:nvSpPr>
          <p:spPr>
            <a:xfrm>
              <a:off x="2590800" y="3429000"/>
              <a:ext cx="2158181" cy="609600"/>
            </a:xfrm>
            <a:custGeom>
              <a:avLst/>
              <a:gdLst>
                <a:gd name="connsiteX0" fmla="*/ 2168013 w 2168013"/>
                <a:gd name="connsiteY0" fmla="*/ 560439 h 560439"/>
                <a:gd name="connsiteX1" fmla="*/ 0 w 2168013"/>
                <a:gd name="connsiteY1" fmla="*/ 560439 h 560439"/>
                <a:gd name="connsiteX2" fmla="*/ 0 w 2168013"/>
                <a:gd name="connsiteY2" fmla="*/ 0 h 56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013" h="560439">
                  <a:moveTo>
                    <a:pt x="2168013" y="560439"/>
                  </a:moveTo>
                  <a:lnTo>
                    <a:pt x="0" y="560439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5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457200" y="609600"/>
          <a:ext cx="3490912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5" name="Equation" r:id="rId3" imgW="1739880" imgH="1320480" progId="Equation.3">
                  <p:embed/>
                </p:oleObj>
              </mc:Choice>
              <mc:Fallback>
                <p:oleObj name="Equation" r:id="rId3" imgW="17398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3490912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457200" y="3352800"/>
          <a:ext cx="35131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6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3513138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7" name="Object 5"/>
          <p:cNvGraphicFramePr>
            <a:graphicFrameLocks noChangeAspect="1"/>
          </p:cNvGraphicFramePr>
          <p:nvPr/>
        </p:nvGraphicFramePr>
        <p:xfrm>
          <a:off x="4953000" y="1371600"/>
          <a:ext cx="11969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7" name="Equation" r:id="rId7" imgW="596880" imgH="1320480" progId="Equation.3">
                  <p:embed/>
                </p:oleObj>
              </mc:Choice>
              <mc:Fallback>
                <p:oleObj name="Equation" r:id="rId7" imgW="5968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71600"/>
                        <a:ext cx="1196975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495800" y="25146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8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146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0" name="Object 8"/>
          <p:cNvGraphicFramePr>
            <a:graphicFrameLocks noChangeAspect="1"/>
          </p:cNvGraphicFramePr>
          <p:nvPr/>
        </p:nvGraphicFramePr>
        <p:xfrm>
          <a:off x="6267450" y="4114800"/>
          <a:ext cx="2419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9" name="Equation" r:id="rId11" imgW="1206360" imgH="431640" progId="Equation.3">
                  <p:embed/>
                </p:oleObj>
              </mc:Choice>
              <mc:Fallback>
                <p:oleObj name="Equation" r:id="rId11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114800"/>
                        <a:ext cx="241935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5112603"/>
            <a:ext cx="7772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Ovim je izveden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drugi Kastiljanov teorem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važi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za sisteme sa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linearnim elastičnim ponašanjem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038600" y="609600"/>
            <a:ext cx="381000" cy="4114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7"/>
          <p:cNvGrpSpPr/>
          <p:nvPr/>
        </p:nvGrpSpPr>
        <p:grpSpPr>
          <a:xfrm>
            <a:off x="6248400" y="2514600"/>
            <a:ext cx="1246188" cy="1600200"/>
            <a:chOff x="6248400" y="2514600"/>
            <a:chExt cx="1246188" cy="1600200"/>
          </a:xfrm>
        </p:grpSpPr>
        <p:graphicFrame>
          <p:nvGraphicFramePr>
            <p:cNvPr id="361481" name="Object 9"/>
            <p:cNvGraphicFramePr>
              <a:graphicFrameLocks noChangeAspect="1"/>
            </p:cNvGraphicFramePr>
            <p:nvPr/>
          </p:nvGraphicFramePr>
          <p:xfrm>
            <a:off x="6248400" y="2514600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90" name="Equation" r:id="rId13" imgW="190440" imgH="152280" progId="Equation.3">
                    <p:embed/>
                  </p:oleObj>
                </mc:Choice>
                <mc:Fallback>
                  <p:oleObj name="Equation" r:id="rId13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514600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1482" name="Object 10"/>
            <p:cNvGraphicFramePr>
              <a:graphicFrameLocks noChangeAspect="1"/>
            </p:cNvGraphicFramePr>
            <p:nvPr/>
          </p:nvGraphicFramePr>
          <p:xfrm>
            <a:off x="7213600" y="37084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91" name="Equation" r:id="rId14" imgW="139680" imgH="203040" progId="Equation.3">
                    <p:embed/>
                  </p:oleObj>
                </mc:Choice>
                <mc:Fallback>
                  <p:oleObj name="Equation" r:id="rId14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37084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Freeform 16"/>
            <p:cNvSpPr/>
            <p:nvPr/>
          </p:nvSpPr>
          <p:spPr>
            <a:xfrm>
              <a:off x="6614160" y="2651760"/>
              <a:ext cx="716280" cy="1097280"/>
            </a:xfrm>
            <a:custGeom>
              <a:avLst/>
              <a:gdLst>
                <a:gd name="connsiteX0" fmla="*/ 0 w 716280"/>
                <a:gd name="connsiteY0" fmla="*/ 0 h 1097280"/>
                <a:gd name="connsiteX1" fmla="*/ 716280 w 716280"/>
                <a:gd name="connsiteY1" fmla="*/ 0 h 1097280"/>
                <a:gd name="connsiteX2" fmla="*/ 716280 w 716280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97280">
                  <a:moveTo>
                    <a:pt x="0" y="0"/>
                  </a:moveTo>
                  <a:lnTo>
                    <a:pt x="716280" y="0"/>
                  </a:lnTo>
                  <a:lnTo>
                    <a:pt x="716280" y="109728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8519160" y="4831080"/>
            <a:ext cx="353060" cy="685800"/>
          </a:xfrm>
          <a:custGeom>
            <a:avLst/>
            <a:gdLst>
              <a:gd name="connsiteX0" fmla="*/ 0 w 353060"/>
              <a:gd name="connsiteY0" fmla="*/ 0 h 685800"/>
              <a:gd name="connsiteX1" fmla="*/ 350520 w 353060"/>
              <a:gd name="connsiteY1" fmla="*/ 289560 h 685800"/>
              <a:gd name="connsiteX2" fmla="*/ 15240 w 35306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060" h="685800">
                <a:moveTo>
                  <a:pt x="0" y="0"/>
                </a:moveTo>
                <a:cubicBezTo>
                  <a:pt x="173990" y="87630"/>
                  <a:pt x="347980" y="175260"/>
                  <a:pt x="350520" y="289560"/>
                </a:cubicBezTo>
                <a:cubicBezTo>
                  <a:pt x="353060" y="403860"/>
                  <a:pt x="184150" y="544830"/>
                  <a:pt x="15240" y="6858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706882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svrhu izvođenja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prvog Kastiljanovog teorema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posmatraćemo prostu gredu opterećenu sa dve (2) koncentrisane sile.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 descr="OM11-P1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5513832" cy="1851660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05000" y="3886200"/>
            <a:ext cx="551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Uz izvođenje prvog Kastiljanovog teorema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872335"/>
            <a:ext cx="2362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Izrazi za pomeranja: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3522" name="Object 2"/>
          <p:cNvGraphicFramePr>
            <a:graphicFrameLocks noChangeAspect="1"/>
          </p:cNvGraphicFramePr>
          <p:nvPr/>
        </p:nvGraphicFramePr>
        <p:xfrm>
          <a:off x="2432050" y="502920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4" name="Equation" r:id="rId4" imgW="1218960" imgH="457200" progId="Equation.3">
                  <p:embed/>
                </p:oleObj>
              </mc:Choice>
              <mc:Fallback>
                <p:oleObj name="Equation" r:id="rId4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029200"/>
                        <a:ext cx="24447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4876800"/>
            <a:ext cx="236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odnosno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3523" name="Object 3"/>
          <p:cNvGraphicFramePr>
            <a:graphicFrameLocks noChangeAspect="1"/>
          </p:cNvGraphicFramePr>
          <p:nvPr/>
        </p:nvGraphicFramePr>
        <p:xfrm>
          <a:off x="6242050" y="502920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5" name="Equation" r:id="rId6" imgW="1218960" imgH="457200" progId="Equation.3">
                  <p:embed/>
                </p:oleObj>
              </mc:Choice>
              <mc:Fallback>
                <p:oleObj name="Equation" r:id="rId6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5029200"/>
                        <a:ext cx="24447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362498" name="Object 2"/>
          <p:cNvGraphicFramePr>
            <a:graphicFrameLocks noChangeAspect="1"/>
          </p:cNvGraphicFramePr>
          <p:nvPr/>
        </p:nvGraphicFramePr>
        <p:xfrm>
          <a:off x="742950" y="66040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4" name="Equation" r:id="rId3" imgW="1218960" imgH="457200" progId="Equation.3">
                  <p:embed/>
                </p:oleObj>
              </mc:Choice>
              <mc:Fallback>
                <p:oleObj name="Equation" r:id="rId3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660400"/>
                        <a:ext cx="24447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3683000" y="660400"/>
          <a:ext cx="18335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5" name="Equation" r:id="rId5" imgW="914400" imgH="482400" progId="Equation.3">
                  <p:embed/>
                </p:oleObj>
              </mc:Choice>
              <mc:Fallback>
                <p:oleObj name="Equation" r:id="rId5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660400"/>
                        <a:ext cx="18335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6013450" y="914400"/>
          <a:ext cx="2062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6" name="Equation" r:id="rId7" imgW="1028520" imgH="228600" progId="Equation.3">
                  <p:embed/>
                </p:oleObj>
              </mc:Choice>
              <mc:Fallback>
                <p:oleObj name="Equation" r:id="rId7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914400"/>
                        <a:ext cx="20621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3695700" y="1828800"/>
          <a:ext cx="17827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7" name="Equation" r:id="rId9" imgW="888840" imgH="482400" progId="Equation.3">
                  <p:embed/>
                </p:oleObj>
              </mc:Choice>
              <mc:Fallback>
                <p:oleObj name="Equation" r:id="rId9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828800"/>
                        <a:ext cx="17827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3695700" y="2946400"/>
          <a:ext cx="18081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8" name="Equation" r:id="rId11" imgW="901440" imgH="482400" progId="Equation.3">
                  <p:embed/>
                </p:oleObj>
              </mc:Choice>
              <mc:Fallback>
                <p:oleObj name="Equation" r:id="rId11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946400"/>
                        <a:ext cx="180816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4" name="Object 8"/>
          <p:cNvGraphicFramePr>
            <a:graphicFrameLocks noChangeAspect="1"/>
          </p:cNvGraphicFramePr>
          <p:nvPr/>
        </p:nvGraphicFramePr>
        <p:xfrm>
          <a:off x="5600700" y="990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9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990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5" name="Object 9"/>
          <p:cNvGraphicFramePr>
            <a:graphicFrameLocks noChangeAspect="1"/>
          </p:cNvGraphicFramePr>
          <p:nvPr/>
        </p:nvGraphicFramePr>
        <p:xfrm>
          <a:off x="6026150" y="2108200"/>
          <a:ext cx="2266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0" name="Equation" r:id="rId15" imgW="1130040" imgH="215640" progId="Equation.3">
                  <p:embed/>
                </p:oleObj>
              </mc:Choice>
              <mc:Fallback>
                <p:oleObj name="Equation" r:id="rId15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2108200"/>
                        <a:ext cx="2266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6" name="Object 10"/>
          <p:cNvGraphicFramePr>
            <a:graphicFrameLocks noChangeAspect="1"/>
          </p:cNvGraphicFramePr>
          <p:nvPr/>
        </p:nvGraphicFramePr>
        <p:xfrm>
          <a:off x="5594350" y="21844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1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1844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7" name="Object 11"/>
          <p:cNvGraphicFramePr>
            <a:graphicFrameLocks noChangeAspect="1"/>
          </p:cNvGraphicFramePr>
          <p:nvPr/>
        </p:nvGraphicFramePr>
        <p:xfrm>
          <a:off x="3255962" y="965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2" name="Equation" r:id="rId18" imgW="190440" imgH="152280" progId="Equation.3">
                  <p:embed/>
                </p:oleObj>
              </mc:Choice>
              <mc:Fallback>
                <p:oleObj name="Equation" r:id="rId1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2" y="965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8" name="Object 12"/>
          <p:cNvGraphicFramePr>
            <a:graphicFrameLocks noChangeAspect="1"/>
          </p:cNvGraphicFramePr>
          <p:nvPr/>
        </p:nvGraphicFramePr>
        <p:xfrm>
          <a:off x="6038850" y="3175000"/>
          <a:ext cx="2266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3" name="Equation" r:id="rId19" imgW="1130040" imgH="215640" progId="Equation.3">
                  <p:embed/>
                </p:oleObj>
              </mc:Choice>
              <mc:Fallback>
                <p:oleObj name="Equation" r:id="rId19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175000"/>
                        <a:ext cx="2266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9" name="Object 13"/>
          <p:cNvGraphicFramePr>
            <a:graphicFrameLocks noChangeAspect="1"/>
          </p:cNvGraphicFramePr>
          <p:nvPr/>
        </p:nvGraphicFramePr>
        <p:xfrm>
          <a:off x="5600700" y="3251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4" name="Equation" r:id="rId21" imgW="190440" imgH="152280" progId="Equation.3">
                  <p:embed/>
                </p:oleObj>
              </mc:Choice>
              <mc:Fallback>
                <p:oleObj name="Equation" r:id="rId2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251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0"/>
          <p:cNvGrpSpPr/>
          <p:nvPr/>
        </p:nvGrpSpPr>
        <p:grpSpPr>
          <a:xfrm>
            <a:off x="1657350" y="1651000"/>
            <a:ext cx="1905000" cy="2267712"/>
            <a:chOff x="1447800" y="1600200"/>
            <a:chExt cx="1905000" cy="2267712"/>
          </a:xfrm>
        </p:grpSpPr>
        <p:sp>
          <p:nvSpPr>
            <p:cNvPr id="18" name="Left Brace 17"/>
            <p:cNvSpPr/>
            <p:nvPr/>
          </p:nvSpPr>
          <p:spPr>
            <a:xfrm>
              <a:off x="2971800" y="1783080"/>
              <a:ext cx="381000" cy="2084832"/>
            </a:xfrm>
            <a:prstGeom prst="leftBrace">
              <a:avLst>
                <a:gd name="adj1" fmla="val 8333"/>
                <a:gd name="adj2" fmla="val 4858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2510" name="Object 14"/>
            <p:cNvGraphicFramePr>
              <a:graphicFrameLocks noChangeAspect="1"/>
            </p:cNvGraphicFramePr>
            <p:nvPr/>
          </p:nvGraphicFramePr>
          <p:xfrm>
            <a:off x="2589213" y="2667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275" name="Equation" r:id="rId22" imgW="190440" imgH="152280" progId="Equation.3">
                    <p:embed/>
                  </p:oleObj>
                </mc:Choice>
                <mc:Fallback>
                  <p:oleObj name="Equation" r:id="rId22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213" y="2667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2511" name="Object 15"/>
            <p:cNvGraphicFramePr>
              <a:graphicFrameLocks noChangeAspect="1"/>
            </p:cNvGraphicFramePr>
            <p:nvPr/>
          </p:nvGraphicFramePr>
          <p:xfrm>
            <a:off x="1447800" y="16002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276" name="Equation" r:id="rId23" imgW="139680" imgH="203040" progId="Equation.3">
                    <p:embed/>
                  </p:oleObj>
                </mc:Choice>
                <mc:Fallback>
                  <p:oleObj name="Equation" r:id="rId23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16002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Freeform 23"/>
            <p:cNvSpPr/>
            <p:nvPr/>
          </p:nvSpPr>
          <p:spPr>
            <a:xfrm>
              <a:off x="1563329" y="1946786"/>
              <a:ext cx="1047136" cy="872613"/>
            </a:xfrm>
            <a:custGeom>
              <a:avLst/>
              <a:gdLst>
                <a:gd name="connsiteX0" fmla="*/ 0 w 1047136"/>
                <a:gd name="connsiteY0" fmla="*/ 0 h 825910"/>
                <a:gd name="connsiteX1" fmla="*/ 0 w 1047136"/>
                <a:gd name="connsiteY1" fmla="*/ 825910 h 825910"/>
                <a:gd name="connsiteX2" fmla="*/ 1047136 w 1047136"/>
                <a:gd name="connsiteY2" fmla="*/ 825910 h 82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136" h="825910">
                  <a:moveTo>
                    <a:pt x="0" y="0"/>
                  </a:moveTo>
                  <a:lnTo>
                    <a:pt x="0" y="825910"/>
                  </a:lnTo>
                  <a:lnTo>
                    <a:pt x="1047136" y="82591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2512" name="Object 16"/>
          <p:cNvGraphicFramePr>
            <a:graphicFrameLocks noChangeAspect="1"/>
          </p:cNvGraphicFramePr>
          <p:nvPr/>
        </p:nvGraphicFramePr>
        <p:xfrm>
          <a:off x="3714750" y="4165600"/>
          <a:ext cx="1093787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77" name="Equation" r:id="rId25" imgW="545760" imgH="812520" progId="Equation.3">
                  <p:embed/>
                </p:oleObj>
              </mc:Choice>
              <mc:Fallback>
                <p:oleObj name="Equation" r:id="rId25" imgW="5457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165600"/>
                        <a:ext cx="1093787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604405" y="1131455"/>
            <a:ext cx="3117272" cy="3719945"/>
          </a:xfrm>
          <a:custGeom>
            <a:avLst/>
            <a:gdLst>
              <a:gd name="connsiteX0" fmla="*/ 145472 w 3117272"/>
              <a:gd name="connsiteY0" fmla="*/ 0 h 3719945"/>
              <a:gd name="connsiteX1" fmla="*/ 0 w 3117272"/>
              <a:gd name="connsiteY1" fmla="*/ 0 h 3719945"/>
              <a:gd name="connsiteX2" fmla="*/ 0 w 3117272"/>
              <a:gd name="connsiteY2" fmla="*/ 3719945 h 3719945"/>
              <a:gd name="connsiteX3" fmla="*/ 3117272 w 3117272"/>
              <a:gd name="connsiteY3" fmla="*/ 3719945 h 371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272" h="3719945">
                <a:moveTo>
                  <a:pt x="145472" y="0"/>
                </a:moveTo>
                <a:lnTo>
                  <a:pt x="0" y="0"/>
                </a:lnTo>
                <a:lnTo>
                  <a:pt x="0" y="3719945"/>
                </a:lnTo>
                <a:lnTo>
                  <a:pt x="3117272" y="37199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64546" name="Object 2"/>
          <p:cNvGraphicFramePr>
            <a:graphicFrameLocks noChangeAspect="1"/>
          </p:cNvGraphicFramePr>
          <p:nvPr/>
        </p:nvGraphicFramePr>
        <p:xfrm>
          <a:off x="609600" y="685800"/>
          <a:ext cx="10937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2" name="Equation" r:id="rId3" imgW="545760" imgH="812520" progId="Equation.3">
                  <p:embed/>
                </p:oleObj>
              </mc:Choice>
              <mc:Fallback>
                <p:oleObj name="Equation" r:id="rId3" imgW="5457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1093788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7" name="Object 3"/>
          <p:cNvGraphicFramePr>
            <a:graphicFrameLocks noChangeAspect="1"/>
          </p:cNvGraphicFramePr>
          <p:nvPr/>
        </p:nvGraphicFramePr>
        <p:xfrm>
          <a:off x="2590800" y="4343400"/>
          <a:ext cx="2062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3"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43400"/>
                        <a:ext cx="20621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2146300" y="685800"/>
          <a:ext cx="2266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4" name="Equation" r:id="rId7" imgW="1130040" imgH="215640" progId="Equation.3">
                  <p:embed/>
                </p:oleObj>
              </mc:Choice>
              <mc:Fallback>
                <p:oleObj name="Equation" r:id="rId7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685800"/>
                        <a:ext cx="2266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2159000" y="1549400"/>
          <a:ext cx="2266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5" name="Equation" r:id="rId9" imgW="1130040" imgH="215640" progId="Equation.3">
                  <p:embed/>
                </p:oleObj>
              </mc:Choice>
              <mc:Fallback>
                <p:oleObj name="Equation" r:id="rId9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549400"/>
                        <a:ext cx="2266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 rot="16200000" flipH="1">
            <a:off x="1851660" y="7848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6200000" flipH="1">
            <a:off x="1851660" y="16230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4553" name="Object 9"/>
          <p:cNvGraphicFramePr>
            <a:graphicFrameLocks noChangeAspect="1"/>
          </p:cNvGraphicFramePr>
          <p:nvPr/>
        </p:nvGraphicFramePr>
        <p:xfrm>
          <a:off x="2590800" y="2362200"/>
          <a:ext cx="2976562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6" name="Equation" r:id="rId11" imgW="1485720" imgH="888840" progId="Equation.3">
                  <p:embed/>
                </p:oleObj>
              </mc:Choice>
              <mc:Fallback>
                <p:oleObj name="Equation" r:id="rId11" imgW="14857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2976562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4" name="Object 10"/>
          <p:cNvGraphicFramePr>
            <a:graphicFrameLocks noChangeAspect="1"/>
          </p:cNvGraphicFramePr>
          <p:nvPr/>
        </p:nvGraphicFramePr>
        <p:xfrm>
          <a:off x="6092825" y="2819400"/>
          <a:ext cx="2289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27" name="Equation" r:id="rId13" imgW="1143000" imgH="457200" progId="Equation.3">
                  <p:embed/>
                </p:oleObj>
              </mc:Choice>
              <mc:Fallback>
                <p:oleObj name="Equation" r:id="rId13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2819400"/>
                        <a:ext cx="22891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1066800" y="2362200"/>
            <a:ext cx="1525588" cy="1095375"/>
            <a:chOff x="1066800" y="2362200"/>
            <a:chExt cx="1525588" cy="1095375"/>
          </a:xfrm>
        </p:grpSpPr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2209800" y="3152775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28" name="Equation" r:id="rId15" imgW="190440" imgH="152280" progId="Equation.3">
                    <p:embed/>
                  </p:oleObj>
                </mc:Choice>
                <mc:Fallback>
                  <p:oleObj name="Equation" r:id="rId15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3152775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1066800" y="2362200"/>
            <a:ext cx="280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229" name="Equation" r:id="rId17" imgW="139680" imgH="203040" progId="Equation.3">
                    <p:embed/>
                  </p:oleObj>
                </mc:Choice>
                <mc:Fallback>
                  <p:oleObj name="Equation" r:id="rId17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2362200"/>
                          <a:ext cx="280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18"/>
            <p:cNvSpPr/>
            <p:nvPr/>
          </p:nvSpPr>
          <p:spPr>
            <a:xfrm>
              <a:off x="1182329" y="2708787"/>
              <a:ext cx="1047136" cy="567813"/>
            </a:xfrm>
            <a:custGeom>
              <a:avLst/>
              <a:gdLst>
                <a:gd name="connsiteX0" fmla="*/ 0 w 1047136"/>
                <a:gd name="connsiteY0" fmla="*/ 0 h 825910"/>
                <a:gd name="connsiteX1" fmla="*/ 0 w 1047136"/>
                <a:gd name="connsiteY1" fmla="*/ 825910 h 825910"/>
                <a:gd name="connsiteX2" fmla="*/ 1047136 w 1047136"/>
                <a:gd name="connsiteY2" fmla="*/ 825910 h 82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136" h="825910">
                  <a:moveTo>
                    <a:pt x="0" y="0"/>
                  </a:moveTo>
                  <a:lnTo>
                    <a:pt x="0" y="825910"/>
                  </a:lnTo>
                  <a:lnTo>
                    <a:pt x="1047136" y="82591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5637212" y="3124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30" name="Equation" r:id="rId19" imgW="190440" imgH="152280" progId="Equation.3">
                  <p:embed/>
                </p:oleObj>
              </mc:Choice>
              <mc:Fallback>
                <p:oleObj name="Equation" r:id="rId1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3124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8" name="Object 14"/>
          <p:cNvGraphicFramePr>
            <a:graphicFrameLocks noChangeAspect="1"/>
          </p:cNvGraphicFramePr>
          <p:nvPr/>
        </p:nvGraphicFramePr>
        <p:xfrm>
          <a:off x="5686425" y="4267200"/>
          <a:ext cx="27463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31" name="Equation" r:id="rId20" imgW="1371600" imgH="444240" progId="Equation.3">
                  <p:embed/>
                </p:oleObj>
              </mc:Choice>
              <mc:Fallback>
                <p:oleObj name="Equation" r:id="rId20" imgW="1371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267200"/>
                        <a:ext cx="2746375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6477000" y="3810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32" name="Equation" r:id="rId22" imgW="139680" imgH="203040" progId="Equation.3">
                  <p:embed/>
                </p:oleObj>
              </mc:Choice>
              <mc:Fallback>
                <p:oleObj name="Equation" r:id="rId22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90600" y="5188803"/>
            <a:ext cx="4191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Uticajni koeficijenti krutosti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4560" name="Object 16"/>
          <p:cNvGraphicFramePr>
            <a:graphicFrameLocks noChangeAspect="1"/>
          </p:cNvGraphicFramePr>
          <p:nvPr/>
        </p:nvGraphicFramePr>
        <p:xfrm>
          <a:off x="4724400" y="5410200"/>
          <a:ext cx="9667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33" name="Equation" r:id="rId23" imgW="482400" imgH="241200" progId="Equation.3">
                  <p:embed/>
                </p:oleObj>
              </mc:Choice>
              <mc:Fallback>
                <p:oleObj name="Equation" r:id="rId23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10200"/>
                        <a:ext cx="966788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5692877" y="4984955"/>
            <a:ext cx="1120878" cy="589935"/>
          </a:xfrm>
          <a:custGeom>
            <a:avLst/>
            <a:gdLst>
              <a:gd name="connsiteX0" fmla="*/ 1120878 w 1120878"/>
              <a:gd name="connsiteY0" fmla="*/ 0 h 589935"/>
              <a:gd name="connsiteX1" fmla="*/ 1120878 w 1120878"/>
              <a:gd name="connsiteY1" fmla="*/ 589935 h 589935"/>
              <a:gd name="connsiteX2" fmla="*/ 0 w 1120878"/>
              <a:gd name="connsiteY2" fmla="*/ 589935 h 58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78" h="589935">
                <a:moveTo>
                  <a:pt x="1120878" y="0"/>
                </a:moveTo>
                <a:lnTo>
                  <a:pt x="1120878" y="589935"/>
                </a:lnTo>
                <a:lnTo>
                  <a:pt x="0" y="58993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 animBg="1"/>
      <p:bldP spid="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OM11-P1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68" y="609600"/>
            <a:ext cx="5513832" cy="185166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9368" y="2586335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za gredu na slici iznosi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2334768" y="3124200"/>
          <a:ext cx="4152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3" name="Equation" r:id="rId4" imgW="2070000" imgH="393480" progId="Equation.3">
                  <p:embed/>
                </p:oleObj>
              </mc:Choice>
              <mc:Fallback>
                <p:oleObj name="Equation" r:id="rId4" imgW="2070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768" y="3124200"/>
                        <a:ext cx="41529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9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66594" name="Object 2"/>
          <p:cNvGraphicFramePr>
            <a:graphicFrameLocks noChangeAspect="1"/>
          </p:cNvGraphicFramePr>
          <p:nvPr/>
        </p:nvGraphicFramePr>
        <p:xfrm>
          <a:off x="592138" y="990600"/>
          <a:ext cx="4152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9" name="Equation" r:id="rId3" imgW="2070000" imgH="393480" progId="Equation.3">
                  <p:embed/>
                </p:oleObj>
              </mc:Choice>
              <mc:Fallback>
                <p:oleObj name="Equation" r:id="rId3" imgW="2070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990600"/>
                        <a:ext cx="41529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5281613" y="990600"/>
          <a:ext cx="32353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0" name="Equation" r:id="rId5" imgW="1612800" imgH="888840" progId="Equation.3">
                  <p:embed/>
                </p:oleObj>
              </mc:Choice>
              <mc:Fallback>
                <p:oleObj name="Equation" r:id="rId5" imgW="16128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990600"/>
                        <a:ext cx="323532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2725738" y="3251200"/>
          <a:ext cx="5808662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1" name="Equation" r:id="rId7" imgW="2895480" imgH="888840" progId="Equation.3">
                  <p:embed/>
                </p:oleObj>
              </mc:Choice>
              <mc:Fallback>
                <p:oleObj name="Equation" r:id="rId7" imgW="2895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3251200"/>
                        <a:ext cx="5808662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783138" y="12954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2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12954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5849938" y="2819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43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2819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9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457200" y="1066800"/>
          <a:ext cx="2289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95" name="Equation" r:id="rId3" imgW="1143000" imgH="457200" progId="Equation.3">
                  <p:embed/>
                </p:oleObj>
              </mc:Choice>
              <mc:Fallback>
                <p:oleObj name="Equation" r:id="rId3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22891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0" name="Object 4"/>
          <p:cNvGraphicFramePr>
            <a:graphicFrameLocks noChangeAspect="1"/>
          </p:cNvGraphicFramePr>
          <p:nvPr/>
        </p:nvGraphicFramePr>
        <p:xfrm>
          <a:off x="3525837" y="508000"/>
          <a:ext cx="28749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96" name="Equation" r:id="rId5" imgW="1434960" imgH="431640" progId="Equation.3">
                  <p:embed/>
                </p:oleObj>
              </mc:Choice>
              <mc:Fallback>
                <p:oleObj name="Equation" r:id="rId5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7" y="508000"/>
                        <a:ext cx="28749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1" name="Object 5"/>
          <p:cNvGraphicFramePr>
            <a:graphicFrameLocks noChangeAspect="1"/>
          </p:cNvGraphicFramePr>
          <p:nvPr/>
        </p:nvGraphicFramePr>
        <p:xfrm>
          <a:off x="3505200" y="1574800"/>
          <a:ext cx="2924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97" name="Equation" r:id="rId7" imgW="1460160" imgH="431640" progId="Equation.3">
                  <p:embed/>
                </p:oleObj>
              </mc:Choice>
              <mc:Fallback>
                <p:oleObj name="Equation" r:id="rId7" imgW="1460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74800"/>
                        <a:ext cx="29241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2743200" y="457200"/>
            <a:ext cx="762000" cy="2057400"/>
            <a:chOff x="2743200" y="457200"/>
            <a:chExt cx="762000" cy="2057400"/>
          </a:xfrm>
        </p:grpSpPr>
        <p:graphicFrame>
          <p:nvGraphicFramePr>
            <p:cNvPr id="367622" name="Object 6"/>
            <p:cNvGraphicFramePr>
              <a:graphicFrameLocks noChangeAspect="1"/>
            </p:cNvGraphicFramePr>
            <p:nvPr/>
          </p:nvGraphicFramePr>
          <p:xfrm>
            <a:off x="2743200" y="1371600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198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1371600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eft Brace 11"/>
            <p:cNvSpPr/>
            <p:nvPr/>
          </p:nvSpPr>
          <p:spPr>
            <a:xfrm>
              <a:off x="3124200" y="457200"/>
              <a:ext cx="381000" cy="2057400"/>
            </a:xfrm>
            <a:prstGeom prst="leftBrace">
              <a:avLst>
                <a:gd name="adj1" fmla="val 8333"/>
                <a:gd name="adj2" fmla="val 5056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7624" name="Object 8"/>
          <p:cNvGraphicFramePr>
            <a:graphicFrameLocks noChangeAspect="1"/>
          </p:cNvGraphicFramePr>
          <p:nvPr/>
        </p:nvGraphicFramePr>
        <p:xfrm>
          <a:off x="457200" y="3556000"/>
          <a:ext cx="58086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99" name="Equation" r:id="rId11" imgW="2895480" imgH="888840" progId="Equation.3">
                  <p:embed/>
                </p:oleObj>
              </mc:Choice>
              <mc:Fallback>
                <p:oleObj name="Equation" r:id="rId11" imgW="2895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56000"/>
                        <a:ext cx="5808663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5" name="Object 9"/>
          <p:cNvGraphicFramePr>
            <a:graphicFrameLocks noChangeAspect="1"/>
          </p:cNvGraphicFramePr>
          <p:nvPr/>
        </p:nvGraphicFramePr>
        <p:xfrm>
          <a:off x="457200" y="2209800"/>
          <a:ext cx="2444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00" name="Equation" r:id="rId13" imgW="1218960" imgH="457200" progId="Equation.3">
                  <p:embed/>
                </p:oleObj>
              </mc:Choice>
              <mc:Fallback>
                <p:oleObj name="Equation" r:id="rId13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244475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Up Arrow 14"/>
          <p:cNvSpPr/>
          <p:nvPr/>
        </p:nvSpPr>
        <p:spPr>
          <a:xfrm rot="10800000" flipH="1">
            <a:off x="1920240" y="3230879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7626" name="Object 10"/>
          <p:cNvGraphicFramePr>
            <a:graphicFrameLocks noChangeAspect="1"/>
          </p:cNvGraphicFramePr>
          <p:nvPr/>
        </p:nvGraphicFramePr>
        <p:xfrm>
          <a:off x="6400800" y="4318000"/>
          <a:ext cx="23939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01" name="Equation" r:id="rId15" imgW="1193760" imgH="888840" progId="Equation.3">
                  <p:embed/>
                </p:oleObj>
              </mc:Choice>
              <mc:Fallback>
                <p:oleObj name="Equation" r:id="rId15" imgW="11937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18000"/>
                        <a:ext cx="239395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2"/>
          <p:cNvGrpSpPr/>
          <p:nvPr/>
        </p:nvGrpSpPr>
        <p:grpSpPr>
          <a:xfrm>
            <a:off x="4206240" y="853440"/>
            <a:ext cx="3182702" cy="2651759"/>
            <a:chOff x="4206240" y="853440"/>
            <a:chExt cx="3182702" cy="2651759"/>
          </a:xfrm>
        </p:grpSpPr>
        <p:sp>
          <p:nvSpPr>
            <p:cNvPr id="17" name="Up Arrow 16"/>
            <p:cNvSpPr/>
            <p:nvPr/>
          </p:nvSpPr>
          <p:spPr>
            <a:xfrm rot="10800000" flipH="1">
              <a:off x="4206240" y="3230879"/>
              <a:ext cx="137160" cy="27432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 rot="5400000" flipH="1">
              <a:off x="6553200" y="784860"/>
              <a:ext cx="137160" cy="27432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rot="5400000" flipH="1">
              <a:off x="6576060" y="1851660"/>
              <a:ext cx="137160" cy="27432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81800" y="914400"/>
              <a:ext cx="164690" cy="1061884"/>
            </a:xfrm>
            <a:custGeom>
              <a:avLst/>
              <a:gdLst>
                <a:gd name="connsiteX0" fmla="*/ 0 w 353961"/>
                <a:gd name="connsiteY0" fmla="*/ 0 h 1061884"/>
                <a:gd name="connsiteX1" fmla="*/ 353961 w 353961"/>
                <a:gd name="connsiteY1" fmla="*/ 0 h 1061884"/>
                <a:gd name="connsiteX2" fmla="*/ 353961 w 353961"/>
                <a:gd name="connsiteY2" fmla="*/ 1061884 h 1061884"/>
                <a:gd name="connsiteX3" fmla="*/ 29496 w 353961"/>
                <a:gd name="connsiteY3" fmla="*/ 1061884 h 106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61" h="1061884">
                  <a:moveTo>
                    <a:pt x="0" y="0"/>
                  </a:moveTo>
                  <a:lnTo>
                    <a:pt x="353961" y="0"/>
                  </a:lnTo>
                  <a:lnTo>
                    <a:pt x="353961" y="1061884"/>
                  </a:lnTo>
                  <a:lnTo>
                    <a:pt x="29496" y="106188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262284" y="1460090"/>
              <a:ext cx="3126658" cy="1725562"/>
            </a:xfrm>
            <a:custGeom>
              <a:avLst/>
              <a:gdLst>
                <a:gd name="connsiteX0" fmla="*/ 2684206 w 3126658"/>
                <a:gd name="connsiteY0" fmla="*/ 0 h 1725562"/>
                <a:gd name="connsiteX1" fmla="*/ 3126658 w 3126658"/>
                <a:gd name="connsiteY1" fmla="*/ 0 h 1725562"/>
                <a:gd name="connsiteX2" fmla="*/ 3126658 w 3126658"/>
                <a:gd name="connsiteY2" fmla="*/ 1283110 h 1725562"/>
                <a:gd name="connsiteX3" fmla="*/ 0 w 3126658"/>
                <a:gd name="connsiteY3" fmla="*/ 1283110 h 1725562"/>
                <a:gd name="connsiteX4" fmla="*/ 0 w 3126658"/>
                <a:gd name="connsiteY4" fmla="*/ 1725562 h 172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6658" h="1725562">
                  <a:moveTo>
                    <a:pt x="2684206" y="0"/>
                  </a:moveTo>
                  <a:lnTo>
                    <a:pt x="3126658" y="0"/>
                  </a:lnTo>
                  <a:lnTo>
                    <a:pt x="3126658" y="1283110"/>
                  </a:lnTo>
                  <a:lnTo>
                    <a:pt x="0" y="1283110"/>
                  </a:lnTo>
                  <a:lnTo>
                    <a:pt x="0" y="172556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6324600" y="3628103"/>
            <a:ext cx="1447800" cy="715297"/>
            <a:chOff x="6324600" y="3628103"/>
            <a:chExt cx="1447800" cy="715297"/>
          </a:xfrm>
        </p:grpSpPr>
        <p:graphicFrame>
          <p:nvGraphicFramePr>
            <p:cNvPr id="367627" name="Object 11"/>
            <p:cNvGraphicFramePr>
              <a:graphicFrameLocks noChangeAspect="1"/>
            </p:cNvGraphicFramePr>
            <p:nvPr/>
          </p:nvGraphicFramePr>
          <p:xfrm>
            <a:off x="6324600" y="3810000"/>
            <a:ext cx="3825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202" name="Equation" r:id="rId17" imgW="190440" imgH="152280" progId="Equation.3">
                    <p:embed/>
                  </p:oleObj>
                </mc:Choice>
                <mc:Fallback>
                  <p:oleObj name="Equation" r:id="rId17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810000"/>
                          <a:ext cx="382587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7628" name="Object 12"/>
            <p:cNvGraphicFramePr>
              <a:graphicFrameLocks noChangeAspect="1"/>
            </p:cNvGraphicFramePr>
            <p:nvPr/>
          </p:nvGraphicFramePr>
          <p:xfrm>
            <a:off x="7491413" y="3937000"/>
            <a:ext cx="280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203" name="Equation" r:id="rId18" imgW="139680" imgH="203040" progId="Equation.3">
                    <p:embed/>
                  </p:oleObj>
                </mc:Choice>
                <mc:Fallback>
                  <p:oleObj name="Equation" r:id="rId18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1413" y="3937000"/>
                          <a:ext cx="280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Freeform 37"/>
            <p:cNvSpPr/>
            <p:nvPr/>
          </p:nvSpPr>
          <p:spPr>
            <a:xfrm>
              <a:off x="6695768" y="3628103"/>
              <a:ext cx="924232" cy="334297"/>
            </a:xfrm>
            <a:custGeom>
              <a:avLst/>
              <a:gdLst>
                <a:gd name="connsiteX0" fmla="*/ 0 w 884903"/>
                <a:gd name="connsiteY0" fmla="*/ 324465 h 324465"/>
                <a:gd name="connsiteX1" fmla="*/ 309716 w 884903"/>
                <a:gd name="connsiteY1" fmla="*/ 324465 h 324465"/>
                <a:gd name="connsiteX2" fmla="*/ 309716 w 884903"/>
                <a:gd name="connsiteY2" fmla="*/ 0 h 324465"/>
                <a:gd name="connsiteX3" fmla="*/ 884903 w 884903"/>
                <a:gd name="connsiteY3" fmla="*/ 0 h 324465"/>
                <a:gd name="connsiteX4" fmla="*/ 884903 w 884903"/>
                <a:gd name="connsiteY4" fmla="*/ 280220 h 3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903" h="324465">
                  <a:moveTo>
                    <a:pt x="0" y="324465"/>
                  </a:moveTo>
                  <a:lnTo>
                    <a:pt x="309716" y="324465"/>
                  </a:lnTo>
                  <a:lnTo>
                    <a:pt x="309716" y="0"/>
                  </a:lnTo>
                  <a:lnTo>
                    <a:pt x="884903" y="0"/>
                  </a:lnTo>
                  <a:lnTo>
                    <a:pt x="884903" y="28022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8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685800" y="769203"/>
          <a:ext cx="2289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0" name="Equation" r:id="rId3" imgW="1143000" imgH="457200" progId="Equation.3">
                  <p:embed/>
                </p:oleObj>
              </mc:Choice>
              <mc:Fallback>
                <p:oleObj name="Equation" r:id="rId3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9203"/>
                        <a:ext cx="22891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9" name="Object 9"/>
          <p:cNvGraphicFramePr>
            <a:graphicFrameLocks noChangeAspect="1"/>
          </p:cNvGraphicFramePr>
          <p:nvPr/>
        </p:nvGraphicFramePr>
        <p:xfrm>
          <a:off x="4038600" y="1302603"/>
          <a:ext cx="11715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1" name="Equation" r:id="rId5" imgW="583920" imgH="888840" progId="Equation.3">
                  <p:embed/>
                </p:oleObj>
              </mc:Choice>
              <mc:Fallback>
                <p:oleObj name="Equation" r:id="rId5" imgW="5839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02603"/>
                        <a:ext cx="117157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685800" y="1836003"/>
          <a:ext cx="23939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2" name="Equation" r:id="rId7" imgW="1193760" imgH="888840" progId="Equation.3">
                  <p:embed/>
                </p:oleObj>
              </mc:Choice>
              <mc:Fallback>
                <p:oleObj name="Equation" r:id="rId7" imgW="11937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36003"/>
                        <a:ext cx="239395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3"/>
          <p:cNvGrpSpPr/>
          <p:nvPr/>
        </p:nvGrpSpPr>
        <p:grpSpPr>
          <a:xfrm>
            <a:off x="3200400" y="769203"/>
            <a:ext cx="762000" cy="2819400"/>
            <a:chOff x="3200400" y="769203"/>
            <a:chExt cx="762000" cy="2819400"/>
          </a:xfrm>
        </p:grpSpPr>
        <p:sp>
          <p:nvSpPr>
            <p:cNvPr id="15" name="Right Brace 14"/>
            <p:cNvSpPr/>
            <p:nvPr/>
          </p:nvSpPr>
          <p:spPr>
            <a:xfrm>
              <a:off x="3200400" y="769203"/>
              <a:ext cx="304800" cy="28194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8651" name="Object 11"/>
            <p:cNvGraphicFramePr>
              <a:graphicFrameLocks noChangeAspect="1"/>
            </p:cNvGraphicFramePr>
            <p:nvPr/>
          </p:nvGraphicFramePr>
          <p:xfrm>
            <a:off x="3579812" y="2064603"/>
            <a:ext cx="3825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23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812" y="2064603"/>
                          <a:ext cx="38258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5657850" y="1759803"/>
          <a:ext cx="2419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4" name="Equation" r:id="rId11" imgW="1206360" imgH="431640" progId="Equation.3">
                  <p:embed/>
                </p:oleObj>
              </mc:Choice>
              <mc:Fallback>
                <p:oleObj name="Equation" r:id="rId11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1759803"/>
                        <a:ext cx="2419350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5256213" y="2064603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5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2064603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8800" y="2902803"/>
            <a:ext cx="289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Ovim je izveden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prvi Kastiljanov teorem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975987" y="2622584"/>
            <a:ext cx="0" cy="280219"/>
          </a:xfrm>
          <a:custGeom>
            <a:avLst/>
            <a:gdLst>
              <a:gd name="connsiteX0" fmla="*/ 0 w 0"/>
              <a:gd name="connsiteY0" fmla="*/ 0 h 280219"/>
              <a:gd name="connsiteX1" fmla="*/ 0 w 0"/>
              <a:gd name="connsiteY1" fmla="*/ 280219 h 28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0219">
                <a:moveTo>
                  <a:pt x="0" y="0"/>
                </a:moveTo>
                <a:lnTo>
                  <a:pt x="0" y="2802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77838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Sada zamislimo da smo gredi dodali silu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koja će takođe rasti od nule (0) do svoje pune vrednosti.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 tačku </a:t>
            </a:r>
            <a:r>
              <a:rPr lang="sr-Latn-C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pomeriti za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a tačku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za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u svom punom iznosu, posle dodavanja sile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nastaviti da vrši rad na pomeranju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OM11-P13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558409" cy="2125980"/>
          </a:xfrm>
          <a:prstGeom prst="rect">
            <a:avLst/>
          </a:prstGeom>
          <a:ln w="158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2438400"/>
            <a:ext cx="624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Greda sa punom vrednošću sile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i dodatom silom S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koja je porasla do svoje pune vrednosti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213" y="3657600"/>
            <a:ext cx="2743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pomeranju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će sa svojom punom vrednošću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10705"/>
              </p:ext>
            </p:extLst>
          </p:nvPr>
        </p:nvGraphicFramePr>
        <p:xfrm>
          <a:off x="3323450" y="4953000"/>
          <a:ext cx="11223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1" name="Equation" r:id="rId4" imgW="558720" imgH="241200" progId="Equation.3">
                  <p:embed/>
                </p:oleObj>
              </mc:Choice>
              <mc:Fallback>
                <p:oleObj name="Equation" r:id="rId4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450" y="4953000"/>
                        <a:ext cx="1122363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1013" y="3657600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je jednak površini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pravougaonika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OM13-P13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893" y="4572000"/>
            <a:ext cx="2000707" cy="1821485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7265213" y="5334000"/>
            <a:ext cx="64008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7725" y="2971800"/>
            <a:ext cx="3276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 pomeranju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(S</a:t>
            </a:r>
            <a:r>
              <a:rPr lang="en-U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sila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će pri porastu od nule do svoje pune vrednosti izvršiti rad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87725" y="4191000"/>
          <a:ext cx="1427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5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191000"/>
                        <a:ext cx="14271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4191000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oji je jednak površini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trougla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M11-P13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04800"/>
            <a:ext cx="5558409" cy="212598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7161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6979</TotalTime>
  <Words>1894</Words>
  <Application>Microsoft Office PowerPoint</Application>
  <PresentationFormat>On-screen Show (4:3)</PresentationFormat>
  <Paragraphs>212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Equity</vt:lpstr>
      <vt:lpstr>Equation</vt:lpstr>
      <vt:lpstr>OTPORNOST MATERIJALA</vt:lpstr>
      <vt:lpstr>Teoremi o uzajamnosti</vt:lpstr>
      <vt:lpstr>Teorem o uzajamnosti radova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 o uzajamnosti radova - Primer</vt:lpstr>
      <vt:lpstr>PowerPoint Presentation</vt:lpstr>
      <vt:lpstr>PowerPoint Presentation</vt:lpstr>
      <vt:lpstr>Teorem o uzajamnosti pomeranja</vt:lpstr>
      <vt:lpstr>PowerPoint Presentation</vt:lpstr>
      <vt:lpstr>PowerPoint Presentation</vt:lpstr>
      <vt:lpstr>PowerPoint Presentation</vt:lpstr>
      <vt:lpstr>PowerPoint Presentation</vt:lpstr>
      <vt:lpstr>Teorem o uzajamnosti pomeranja - Primer</vt:lpstr>
      <vt:lpstr>PowerPoint Presentation</vt:lpstr>
      <vt:lpstr>PowerPoint Presentation</vt:lpstr>
      <vt:lpstr>Deformacijski rad i dopunski rad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Deformacijski rad</vt:lpstr>
      <vt:lpstr>PowerPoint Presentation</vt:lpstr>
      <vt:lpstr>Dopunski rad</vt:lpstr>
      <vt:lpstr>PowerPoint Presentation</vt:lpstr>
      <vt:lpstr>PowerPoint Presentation</vt:lpstr>
      <vt:lpstr>PowerPoint Presentation</vt:lpstr>
      <vt:lpstr>Primena deformacijskog rada (Potencijalne energije deformacije)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951</cp:revision>
  <dcterms:created xsi:type="dcterms:W3CDTF">2015-02-23T09:28:50Z</dcterms:created>
  <dcterms:modified xsi:type="dcterms:W3CDTF">2016-05-17T07:49:07Z</dcterms:modified>
</cp:coreProperties>
</file>