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6"/>
  </p:notesMasterIdLst>
  <p:sldIdLst>
    <p:sldId id="256" r:id="rId2"/>
    <p:sldId id="258" r:id="rId3"/>
    <p:sldId id="328" r:id="rId4"/>
    <p:sldId id="329" r:id="rId5"/>
    <p:sldId id="260" r:id="rId6"/>
    <p:sldId id="261" r:id="rId7"/>
    <p:sldId id="262" r:id="rId8"/>
    <p:sldId id="338" r:id="rId9"/>
    <p:sldId id="339" r:id="rId10"/>
    <p:sldId id="330" r:id="rId11"/>
    <p:sldId id="331" r:id="rId12"/>
    <p:sldId id="332" r:id="rId13"/>
    <p:sldId id="33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34" r:id="rId27"/>
    <p:sldId id="279" r:id="rId28"/>
    <p:sldId id="341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36" r:id="rId39"/>
    <p:sldId id="340" r:id="rId40"/>
    <p:sldId id="342" r:id="rId41"/>
    <p:sldId id="292" r:id="rId42"/>
    <p:sldId id="335" r:id="rId43"/>
    <p:sldId id="293" r:id="rId44"/>
    <p:sldId id="294" r:id="rId45"/>
    <p:sldId id="295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3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16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9.wmf"/><Relationship Id="rId2" Type="http://schemas.openxmlformats.org/officeDocument/2006/relationships/image" Target="../media/image65.wmf"/><Relationship Id="rId1" Type="http://schemas.openxmlformats.org/officeDocument/2006/relationships/image" Target="../media/image63.wmf"/><Relationship Id="rId6" Type="http://schemas.openxmlformats.org/officeDocument/2006/relationships/image" Target="../media/image16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50.wmf"/><Relationship Id="rId6" Type="http://schemas.openxmlformats.org/officeDocument/2006/relationships/image" Target="../media/image69.wmf"/><Relationship Id="rId5" Type="http://schemas.openxmlformats.org/officeDocument/2006/relationships/image" Target="../media/image16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16.wmf"/><Relationship Id="rId4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wmf"/><Relationship Id="rId7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0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15.wmf"/><Relationship Id="rId5" Type="http://schemas.openxmlformats.org/officeDocument/2006/relationships/image" Target="../media/image125.wmf"/><Relationship Id="rId4" Type="http://schemas.openxmlformats.org/officeDocument/2006/relationships/image" Target="../media/image16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16.wmf"/><Relationship Id="rId1" Type="http://schemas.openxmlformats.org/officeDocument/2006/relationships/image" Target="../media/image128.wmf"/><Relationship Id="rId4" Type="http://schemas.openxmlformats.org/officeDocument/2006/relationships/image" Target="../media/image1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37.wmf"/><Relationship Id="rId2" Type="http://schemas.openxmlformats.org/officeDocument/2006/relationships/image" Target="../media/image119.wmf"/><Relationship Id="rId1" Type="http://schemas.openxmlformats.org/officeDocument/2006/relationships/image" Target="../media/image134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6.wmf"/><Relationship Id="rId2" Type="http://schemas.openxmlformats.org/officeDocument/2006/relationships/image" Target="../media/image138.wmf"/><Relationship Id="rId1" Type="http://schemas.openxmlformats.org/officeDocument/2006/relationships/image" Target="../media/image133.wmf"/><Relationship Id="rId6" Type="http://schemas.openxmlformats.org/officeDocument/2006/relationships/image" Target="../media/image141.wmf"/><Relationship Id="rId5" Type="http://schemas.openxmlformats.org/officeDocument/2006/relationships/image" Target="../media/image135.wmf"/><Relationship Id="rId4" Type="http://schemas.openxmlformats.org/officeDocument/2006/relationships/image" Target="../media/image14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3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3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50.wmf"/><Relationship Id="rId2" Type="http://schemas.openxmlformats.org/officeDocument/2006/relationships/image" Target="../media/image146.wmf"/><Relationship Id="rId1" Type="http://schemas.openxmlformats.org/officeDocument/2006/relationships/image" Target="../media/image141.wmf"/><Relationship Id="rId6" Type="http://schemas.openxmlformats.org/officeDocument/2006/relationships/image" Target="../media/image138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6.wmf"/><Relationship Id="rId9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image" Target="../media/image16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16.wmf"/><Relationship Id="rId1" Type="http://schemas.openxmlformats.org/officeDocument/2006/relationships/image" Target="../media/image28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7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17.wmf"/><Relationship Id="rId1" Type="http://schemas.openxmlformats.org/officeDocument/2006/relationships/image" Target="../media/image8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2.6.2016.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E71A-4E4A-4645-BCEC-6076CF42F752}" type="datetime1">
              <a:rPr lang="en-US" smtClean="0"/>
              <a:t>6/2/2016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A9AD-607B-4F3F-965A-E487EC9F4B58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9A57-0DB8-4879-9914-C584F8D388DB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63F-E5F4-43FC-9F31-3B0139CBB26A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E3FA-BEE1-4341-B972-9B9C0AC1277B}" type="datetime1">
              <a:rPr lang="en-US" smtClean="0"/>
              <a:t>6/2/2016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90B6-61C3-4433-9FD4-0DBB37498CCF}" type="datetime1">
              <a:rPr lang="en-US" smtClean="0"/>
              <a:t>6/2/2016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5253-C590-415E-9B77-306E0AA82A6E}" type="datetime1">
              <a:rPr lang="en-US" smtClean="0"/>
              <a:t>6/2/2016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9D5B-E437-4C98-9ECB-8E41A0752DA9}" type="datetime1">
              <a:rPr lang="en-US" smtClean="0"/>
              <a:t>6/2/2016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3C16-929F-4707-8060-4B532D1FB92F}" type="datetime1">
              <a:rPr lang="en-US" smtClean="0"/>
              <a:t>6/2/2016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21A9-2F4F-4DE0-9E5C-5A641A68A76D}" type="datetime1">
              <a:rPr lang="en-US" smtClean="0"/>
              <a:t>6/2/2016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792-4E55-4506-B3B5-E61482BF60F5}" type="datetime1">
              <a:rPr lang="en-US" smtClean="0"/>
              <a:t>6/2/2016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28029D-45A1-43FE-9983-9FEC05B9FF90}" type="datetime1">
              <a:rPr lang="en-US" smtClean="0"/>
              <a:t>6/2/2016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8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2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7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67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7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7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7.jpg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0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83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9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0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0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94.jpeg"/><Relationship Id="rId4" Type="http://schemas.openxmlformats.org/officeDocument/2006/relationships/image" Target="../media/image9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15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3.wmf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1.wmf"/><Relationship Id="rId19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94.jpeg"/><Relationship Id="rId4" Type="http://schemas.openxmlformats.org/officeDocument/2006/relationships/image" Target="../media/image9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9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1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00.wmf"/><Relationship Id="rId9" Type="http://schemas.openxmlformats.org/officeDocument/2006/relationships/image" Target="../media/image10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0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0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09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1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31.bin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6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18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image" Target="../media/image122.wmf"/><Relationship Id="rId10" Type="http://schemas.openxmlformats.org/officeDocument/2006/relationships/image" Target="../media/image16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35.bin"/><Relationship Id="rId14" Type="http://schemas.openxmlformats.org/officeDocument/2006/relationships/oleObject" Target="../embeddings/oleObject138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6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4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26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6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49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6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5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33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37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5.bin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image" Target="../media/image136.wmf"/><Relationship Id="rId10" Type="http://schemas.openxmlformats.org/officeDocument/2006/relationships/image" Target="../media/image16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61.bin"/><Relationship Id="rId14" Type="http://schemas.openxmlformats.org/officeDocument/2006/relationships/oleObject" Target="../embeddings/oleObject164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72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140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4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7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3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35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85.bin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10" Type="http://schemas.openxmlformats.org/officeDocument/2006/relationships/image" Target="../media/image148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138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193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53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55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5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7.bin"/><Relationship Id="rId21" Type="http://schemas.openxmlformats.org/officeDocument/2006/relationships/image" Target="../media/image34.wmf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33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14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 descr="OM11-P14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510403" cy="1851660"/>
          </a:xfrm>
          <a:prstGeom prst="rect">
            <a:avLst/>
          </a:prstGeom>
          <a:ln w="15875">
            <a:noFill/>
          </a:ln>
        </p:spPr>
      </p:pic>
      <p:pic>
        <p:nvPicPr>
          <p:cNvPr id="4" name="Picture 3" descr="OM11-P14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4629"/>
            <a:ext cx="5510403" cy="2053971"/>
          </a:xfrm>
          <a:prstGeom prst="rect">
            <a:avLst/>
          </a:prstGeom>
          <a:ln w="15875">
            <a:noFill/>
          </a:ln>
        </p:spPr>
      </p:pic>
      <p:pic>
        <p:nvPicPr>
          <p:cNvPr id="5" name="Picture 4" descr="OM11-P14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962400"/>
            <a:ext cx="5510403" cy="2053971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6400" y="6015335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Ilustracija uticajnih koeficijenata elastičnosti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pic>
        <p:nvPicPr>
          <p:cNvPr id="3" name="Picture 2" descr="OM11-P14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510403" cy="1851660"/>
          </a:xfrm>
          <a:prstGeom prst="rect">
            <a:avLst/>
          </a:prstGeom>
          <a:ln w="15875">
            <a:noFill/>
          </a:ln>
        </p:spPr>
      </p:pic>
      <p:pic>
        <p:nvPicPr>
          <p:cNvPr id="4" name="Picture 3" descr="OM11-P14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1200"/>
            <a:ext cx="5510403" cy="2053971"/>
          </a:xfrm>
          <a:prstGeom prst="rect">
            <a:avLst/>
          </a:prstGeom>
          <a:ln w="158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6400" y="4038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Ilustracija uticajnih koeficijenata elastičnosti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 descr="OM11-P14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510403" cy="1851660"/>
          </a:xfrm>
          <a:prstGeom prst="rect">
            <a:avLst/>
          </a:prstGeom>
          <a:ln w="15875">
            <a:noFill/>
          </a:ln>
        </p:spPr>
      </p:pic>
      <p:pic>
        <p:nvPicPr>
          <p:cNvPr id="4" name="Picture 3" descr="OM11-P14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97" y="1828800"/>
            <a:ext cx="5510403" cy="2053971"/>
          </a:xfrm>
          <a:prstGeom prst="rect">
            <a:avLst/>
          </a:prstGeom>
          <a:ln w="15875">
            <a:noFill/>
          </a:ln>
        </p:spPr>
      </p:pic>
      <p:pic>
        <p:nvPicPr>
          <p:cNvPr id="5" name="Picture 4" descr="OM11-P14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848481"/>
            <a:ext cx="5510403" cy="2095119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0" y="6015335"/>
            <a:ext cx="579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Ilustracija uticajnih koeficijenata krutosti (a)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 descr="OM11-P14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510403" cy="1851660"/>
          </a:xfrm>
          <a:prstGeom prst="rect">
            <a:avLst/>
          </a:prstGeom>
          <a:ln w="158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8429"/>
            <a:ext cx="5510403" cy="2053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733800"/>
            <a:ext cx="579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Ilustracija uticajnih koeficijenata krutosti (b)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Primena energetskih metoda za određivanje pomeranja kod</a:t>
            </a:r>
            <a:b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Statički određeni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</a:t>
            </a: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konstrukcija</a:t>
            </a:r>
            <a:endParaRPr lang="en-U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9108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jednostavnijih slučajeva, sa do dva opterećenja, </a:t>
            </a:r>
            <a:r>
              <a:rPr lang="sr-Latn-C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drugi Kastiljanov teorem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 moguće direktno primeniti.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7400"/>
            <a:ext cx="8229600" cy="762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Primena drugog Kastiljanovog teorema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599" y="457200"/>
            <a:ext cx="586740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Direktnom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primenom 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drugog Kastiljanovog teorema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odrediti pomeranja napadne tačaka koncentrisanih opterećenja na donjoj slici.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OM11-P14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6069330" cy="257175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9918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744070"/>
              </p:ext>
            </p:extLst>
          </p:nvPr>
        </p:nvGraphicFramePr>
        <p:xfrm>
          <a:off x="1295400" y="3429000"/>
          <a:ext cx="1330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08" name="Equation" r:id="rId3" imgW="660240" imgH="419040" progId="Equation.3">
                  <p:embed/>
                </p:oleObj>
              </mc:Choice>
              <mc:Fallback>
                <p:oleObj name="Equation" r:id="rId3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29000"/>
                        <a:ext cx="13303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033498"/>
              </p:ext>
            </p:extLst>
          </p:nvPr>
        </p:nvGraphicFramePr>
        <p:xfrm>
          <a:off x="1295400" y="4800600"/>
          <a:ext cx="1406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09" name="Equation" r:id="rId5" imgW="698400" imgH="457200" progId="Equation.3">
                  <p:embed/>
                </p:oleObj>
              </mc:Choice>
              <mc:Fallback>
                <p:oleObj name="Equation" r:id="rId5" imgW="69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14065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013612"/>
              </p:ext>
            </p:extLst>
          </p:nvPr>
        </p:nvGraphicFramePr>
        <p:xfrm>
          <a:off x="2711450" y="37338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10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7338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30264"/>
              </p:ext>
            </p:extLst>
          </p:nvPr>
        </p:nvGraphicFramePr>
        <p:xfrm>
          <a:off x="3168650" y="3352800"/>
          <a:ext cx="42989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11" name="Equation" r:id="rId9" imgW="2133360" imgH="482400" progId="Equation.3">
                  <p:embed/>
                </p:oleObj>
              </mc:Choice>
              <mc:Fallback>
                <p:oleObj name="Equation" r:id="rId9" imgW="213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352800"/>
                        <a:ext cx="429895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0" y="60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992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544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944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4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42015"/>
              </p:ext>
            </p:extLst>
          </p:nvPr>
        </p:nvGraphicFramePr>
        <p:xfrm>
          <a:off x="2741612" y="51308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12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51308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57097"/>
              </p:ext>
            </p:extLst>
          </p:nvPr>
        </p:nvGraphicFramePr>
        <p:xfrm>
          <a:off x="3167062" y="4749800"/>
          <a:ext cx="45291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13" name="Equation" r:id="rId12" imgW="2247840" imgH="482400" progId="Equation.3">
                  <p:embed/>
                </p:oleObj>
              </mc:Choice>
              <mc:Fallback>
                <p:oleObj name="Equation" r:id="rId12" imgW="2247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2" y="4749800"/>
                        <a:ext cx="4529138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OM11-P14-1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381000"/>
            <a:ext cx="6069330" cy="257175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2487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Primena prvog Kastiljanovog teorema i Groti-Engeserovog</a:t>
            </a:r>
            <a:r>
              <a:rPr kumimoji="0" lang="sr-Latn-C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teorema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58876"/>
            <a:ext cx="284264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Primeniti naslovne teoreme na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dvoštapni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M11-P14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19272"/>
            <a:ext cx="5685282" cy="216712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13292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762071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Prvi Kastiljanov teorem: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6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666512"/>
              </p:ext>
            </p:extLst>
          </p:nvPr>
        </p:nvGraphicFramePr>
        <p:xfrm>
          <a:off x="6602413" y="685800"/>
          <a:ext cx="144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4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685800"/>
                        <a:ext cx="1447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22998"/>
              </p:ext>
            </p:extLst>
          </p:nvPr>
        </p:nvGraphicFramePr>
        <p:xfrm>
          <a:off x="6602413" y="1600200"/>
          <a:ext cx="1779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5" name="Equation" r:id="rId5" imgW="888840" imgH="457200" progId="Equation.3">
                  <p:embed/>
                </p:oleObj>
              </mc:Choice>
              <mc:Fallback>
                <p:oleObj name="Equation" r:id="rId5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1600200"/>
                        <a:ext cx="1779587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70787"/>
              </p:ext>
            </p:extLst>
          </p:nvPr>
        </p:nvGraphicFramePr>
        <p:xfrm>
          <a:off x="2159000" y="3238500"/>
          <a:ext cx="401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6" name="Equation" r:id="rId7" imgW="2006280" imgH="431640" progId="Equation.3">
                  <p:embed/>
                </p:oleObj>
              </mc:Choice>
              <mc:Fallback>
                <p:oleObj name="Equation" r:id="rId7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238500"/>
                        <a:ext cx="4013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4374971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Groti-Engeserov teorem: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6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45666"/>
              </p:ext>
            </p:extLst>
          </p:nvPr>
        </p:nvGraphicFramePr>
        <p:xfrm>
          <a:off x="2232025" y="4876800"/>
          <a:ext cx="42449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7" name="Equation" r:id="rId9" imgW="2120760" imgH="533160" progId="Equation.3">
                  <p:embed/>
                </p:oleObj>
              </mc:Choice>
              <mc:Fallback>
                <p:oleObj name="Equation" r:id="rId9" imgW="21207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4876800"/>
                        <a:ext cx="4244975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OM11-P14-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457200"/>
            <a:ext cx="5685282" cy="216712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2627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54038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Kod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složenijih konstrukcija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ili pri postojanju više opterećenja,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izračunavanje </a:t>
            </a:r>
            <a:r>
              <a:rPr lang="sr-Latn-C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deformaci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sr-Latn-C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jskog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rada se usložnjava i traje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Ako je npr. treba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naći pomeranje proizvoljne tačke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jednostavnije 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naći izvod izraza kojim je definisan deformacijski rad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Objasnimo ovo korišćenjem opšteg izraza za deformacijski rad.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Primer primene prvog Kastiljanovog teorema i </a:t>
            </a:r>
            <a:r>
              <a:rPr lang="sr-Latn-CS" sz="32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Groti</a:t>
            </a: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sr-Latn-CS" sz="32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Engeserovog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teorema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076271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već poznati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dvoštapni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sistem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M11-P14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518" y="2076271"/>
            <a:ext cx="5685282" cy="2167128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00200" y="4438471"/>
            <a:ext cx="6934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dopunski rad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a zatim primeniti </a:t>
            </a:r>
            <a:r>
              <a:rPr lang="sr-Latn-C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prvi Kastiljanov teorem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Groti-Engeserov teorem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2286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Opšti izraz za deformacijski rad: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7314" name="Object 2"/>
          <p:cNvGraphicFramePr>
            <a:graphicFrameLocks noChangeAspect="1"/>
          </p:cNvGraphicFramePr>
          <p:nvPr/>
        </p:nvGraphicFramePr>
        <p:xfrm>
          <a:off x="1371600" y="1447800"/>
          <a:ext cx="299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68" name="Equation" r:id="rId3" imgW="1498320" imgH="495000" progId="Equation.3">
                  <p:embed/>
                </p:oleObj>
              </mc:Choice>
              <mc:Fallback>
                <p:oleObj name="Equation" r:id="rId3" imgW="1498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29972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5" name="Object 3"/>
          <p:cNvGraphicFramePr>
            <a:graphicFrameLocks noChangeAspect="1"/>
          </p:cNvGraphicFramePr>
          <p:nvPr/>
        </p:nvGraphicFramePr>
        <p:xfrm>
          <a:off x="1371600" y="2971800"/>
          <a:ext cx="4241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69" name="Equation" r:id="rId5" imgW="2120760" imgH="495000" progId="Equation.3">
                  <p:embed/>
                </p:oleObj>
              </mc:Choice>
              <mc:Fallback>
                <p:oleObj name="Equation" r:id="rId5" imgW="2120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4241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6" name="Object 4"/>
          <p:cNvGraphicFramePr>
            <a:graphicFrameLocks noChangeAspect="1"/>
          </p:cNvGraphicFramePr>
          <p:nvPr/>
        </p:nvGraphicFramePr>
        <p:xfrm>
          <a:off x="1752600" y="2514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70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614610"/>
              </p:ext>
            </p:extLst>
          </p:nvPr>
        </p:nvGraphicFramePr>
        <p:xfrm>
          <a:off x="4572000" y="1536700"/>
          <a:ext cx="534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71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36700"/>
                        <a:ext cx="5349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8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36600"/>
            <a:ext cx="2743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opšti slučaj opterećenja može se napisati: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8338" name="Object 2"/>
          <p:cNvGraphicFramePr>
            <a:graphicFrameLocks noChangeAspect="1"/>
          </p:cNvGraphicFramePr>
          <p:nvPr/>
        </p:nvGraphicFramePr>
        <p:xfrm>
          <a:off x="1854200" y="1651000"/>
          <a:ext cx="66802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6" name="Equation" r:id="rId3" imgW="3340080" imgH="1536480" progId="Equation.3">
                  <p:embed/>
                </p:oleObj>
              </mc:Choice>
              <mc:Fallback>
                <p:oleObj name="Equation" r:id="rId3" imgW="334008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651000"/>
                        <a:ext cx="6680200" cy="307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4884003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Ovde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 podrazumeva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 presečne sile zavise od </a:t>
            </a:r>
            <a:r>
              <a:rPr lang="sr-Latn-C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36600"/>
            <a:ext cx="3276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Ako se podužne i poprečne sile zanemare dobiće se: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21994"/>
              </p:ext>
            </p:extLst>
          </p:nvPr>
        </p:nvGraphicFramePr>
        <p:xfrm>
          <a:off x="2057400" y="1549400"/>
          <a:ext cx="6680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09" name="Equation" r:id="rId3" imgW="3340080" imgH="1015920" progId="Equation.DSMT4">
                  <p:embed/>
                </p:oleObj>
              </mc:Choice>
              <mc:Fallback>
                <p:oleObj name="Equation" r:id="rId3" imgW="33400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49400"/>
                        <a:ext cx="6680200" cy="203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9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736600"/>
            <a:ext cx="5029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Savijanje oko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ose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– E</a:t>
            </a:r>
            <a:r>
              <a:rPr lang="sr-Latn-CS" sz="2400" cap="all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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const za celu gredu: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876800" y="1219200"/>
          <a:ext cx="307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91" name="Equation" r:id="rId3" imgW="1536480" imgH="495000" progId="Equation.3">
                  <p:embed/>
                </p:oleObj>
              </mc:Choice>
              <mc:Fallback>
                <p:oleObj name="Equation" r:id="rId3" imgW="1536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19200"/>
                        <a:ext cx="3073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369403"/>
            <a:ext cx="5029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Savijanje oko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ose – E</a:t>
            </a:r>
            <a:r>
              <a:rPr lang="sr-Latn-CS" sz="2400" cap="all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m-tom polju gredu: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3581400" y="2895600"/>
          <a:ext cx="353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92" name="Equation" r:id="rId5" imgW="1765080" imgH="495000" progId="Equation.3">
                  <p:embed/>
                </p:oleObj>
              </mc:Choice>
              <mc:Fallback>
                <p:oleObj name="Equation" r:id="rId5" imgW="1765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95600"/>
                        <a:ext cx="3530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4122003"/>
            <a:ext cx="5029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Savijanje oko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ose –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CS" sz="2400" cap="all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400" dirty="0" err="1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celu gredu: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3505200" y="4648200"/>
          <a:ext cx="3175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93" name="Equation" r:id="rId7" imgW="1587240" imgH="495000" progId="Equation.3">
                  <p:embed/>
                </p:oleObj>
              </mc:Choice>
              <mc:Fallback>
                <p:oleObj name="Equation" r:id="rId7" imgW="1587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48200"/>
                        <a:ext cx="31750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7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4838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Ako 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potrebno odrediti pomeranje tačke </a:t>
            </a:r>
            <a:r>
              <a:rPr lang="sr-Latn-C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 kojoj ne deluje odgovarajuće koncentrisano opterećenje, u toj tački treba dodati fiktivno (zamišljeno)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nulto koncentrisano opterećenje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Nakon toga primeniti odgovarajuće izraze.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Objasnimo to na jednom primeru.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Određivanje pomeranja 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 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Metod nultog opterećenja</a:t>
            </a:r>
            <a:endParaRPr lang="en-US" sz="3200" b="1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548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PRIMER: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Primenom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Kastiljanovog teorema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nagib na mestu levog oslonca grede sa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prepustom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59604"/>
            <a:ext cx="5522976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5" name="Down Arrow 4"/>
          <p:cNvSpPr/>
          <p:nvPr/>
        </p:nvSpPr>
        <p:spPr>
          <a:xfrm>
            <a:off x="2209800" y="1828800"/>
            <a:ext cx="381000" cy="5334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5522976" cy="1408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5522976" cy="2002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343400"/>
            <a:ext cx="1828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Reakcije: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78599"/>
              </p:ext>
            </p:extLst>
          </p:nvPr>
        </p:nvGraphicFramePr>
        <p:xfrm>
          <a:off x="5867400" y="4546600"/>
          <a:ext cx="2540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3" name="Equation" r:id="rId5" imgW="1269720" imgH="812520" progId="Equation.DSMT4">
                  <p:embed/>
                </p:oleObj>
              </mc:Choice>
              <mc:Fallback>
                <p:oleObj name="Equation" r:id="rId5" imgW="12697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46600"/>
                        <a:ext cx="25400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9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03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228589"/>
              </p:ext>
            </p:extLst>
          </p:nvPr>
        </p:nvGraphicFramePr>
        <p:xfrm>
          <a:off x="685800" y="4343400"/>
          <a:ext cx="426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0" name="Equation" r:id="rId3" imgW="2133360" imgH="495000" progId="Equation.DSMT4">
                  <p:embed/>
                </p:oleObj>
              </mc:Choice>
              <mc:Fallback>
                <p:oleObj name="Equation" r:id="rId3" imgW="21333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3400"/>
                        <a:ext cx="42672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98947"/>
              </p:ext>
            </p:extLst>
          </p:nvPr>
        </p:nvGraphicFramePr>
        <p:xfrm>
          <a:off x="685800" y="2362200"/>
          <a:ext cx="7772400" cy="1828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09600"/>
                <a:gridCol w="914400"/>
                <a:gridCol w="1066800"/>
                <a:gridCol w="2819400"/>
                <a:gridCol w="2362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(EI)</a:t>
                      </a:r>
                      <a:r>
                        <a:rPr lang="sr-Latn-C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M(z</a:t>
                      </a:r>
                      <a:r>
                        <a:rPr lang="sr-Latn-C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</a:t>
                      </a:r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M(z</a:t>
                      </a:r>
                      <a:r>
                        <a:rPr lang="sr-Latn-CS" sz="28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</a:t>
                      </a:r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)/M</a:t>
                      </a:r>
                      <a:r>
                        <a:rPr lang="sr-Latn-CS" sz="28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</a:t>
                      </a:r>
                      <a:endParaRPr lang="en-US" sz="2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2EI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(Fa+M</a:t>
                      </a:r>
                      <a:r>
                        <a:rPr lang="sr-Latn-CS" sz="28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82232"/>
              </p:ext>
            </p:extLst>
          </p:nvPr>
        </p:nvGraphicFramePr>
        <p:xfrm>
          <a:off x="2438400" y="5486400"/>
          <a:ext cx="403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1" name="Equation" r:id="rId5" imgW="2019300" imgH="482600" progId="Equation.3">
                  <p:embed/>
                </p:oleObj>
              </mc:Choice>
              <mc:Fallback>
                <p:oleObj name="Equation" r:id="rId5" imgW="20193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86400"/>
                        <a:ext cx="4038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747541"/>
              </p:ext>
            </p:extLst>
          </p:nvPr>
        </p:nvGraphicFramePr>
        <p:xfrm>
          <a:off x="6540500" y="57785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2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7785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8878"/>
              </p:ext>
            </p:extLst>
          </p:nvPr>
        </p:nvGraphicFramePr>
        <p:xfrm>
          <a:off x="6985000" y="5486400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3" name="Equation" r:id="rId9" imgW="812447" imgH="393529" progId="Equation.3">
                  <p:embed/>
                </p:oleObj>
              </mc:Choice>
              <mc:Fallback>
                <p:oleObj name="Equation" r:id="rId9" imgW="81244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486400"/>
                        <a:ext cx="1625600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881293"/>
              </p:ext>
            </p:extLst>
          </p:nvPr>
        </p:nvGraphicFramePr>
        <p:xfrm>
          <a:off x="1981200" y="58674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4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8674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29992"/>
              </p:ext>
            </p:extLst>
          </p:nvPr>
        </p:nvGraphicFramePr>
        <p:xfrm>
          <a:off x="1066800" y="5410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5" name="Equation" r:id="rId12" imgW="139680" imgH="203040" progId="Equation.3">
                  <p:embed/>
                </p:oleObj>
              </mc:Choice>
              <mc:Fallback>
                <p:oleObj name="Equation" r:id="rId12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10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7" idx="2"/>
            <a:endCxn id="8" idx="1"/>
          </p:cNvCxnSpPr>
          <p:nvPr/>
        </p:nvCxnSpPr>
        <p:spPr>
          <a:xfrm rot="16200000" flipH="1">
            <a:off x="1492647" y="5531247"/>
            <a:ext cx="203200" cy="7739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3464"/>
            <a:ext cx="5522976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8077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NAPOMENA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Metod nultog opterećenja može se primeniti i za tačke u kojima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deluje koncentrisano opterećenje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Metod jediničnih opterećenja 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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Maksvel-Morov metod</a:t>
            </a:r>
            <a:r>
              <a:rPr lang="en-U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,</a:t>
            </a:r>
            <a:br>
              <a:rPr lang="en-U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sr-Latn-CS" sz="32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Maksvel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sr-Latn-CS" sz="32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Morovi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integrali</a:t>
            </a:r>
            <a:endParaRPr lang="en-US" sz="3200" b="1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014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err="1" smtClean="0"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rad izražen preko presečnih veličina, treba poznavati.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Osvrnimo se sada na deo neke konstrukcije koji je izložen savijanju.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454396" cy="2409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891135"/>
            <a:ext cx="5454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Plan pomeranja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47408"/>
            <a:ext cx="640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Klasičanim pristupom, za ovaj problem smo dobili međusobne zavisnosti sile  F i pomeranja njene napadne tačke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19466"/>
              </p:ext>
            </p:extLst>
          </p:nvPr>
        </p:nvGraphicFramePr>
        <p:xfrm>
          <a:off x="5762625" y="4470400"/>
          <a:ext cx="23145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71" name="Equation" r:id="rId4" imgW="1155199" imgH="444307" progId="Equation.3">
                  <p:embed/>
                </p:oleObj>
              </mc:Choice>
              <mc:Fallback>
                <p:oleObj name="Equation" r:id="rId4" imgW="1155199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4470400"/>
                        <a:ext cx="23145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91137"/>
              </p:ext>
            </p:extLst>
          </p:nvPr>
        </p:nvGraphicFramePr>
        <p:xfrm>
          <a:off x="5788025" y="5537200"/>
          <a:ext cx="2212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72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5537200"/>
                        <a:ext cx="221297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9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OM11-P14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"/>
            <a:ext cx="8332470" cy="3168396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84020" y="3200400"/>
            <a:ext cx="5554980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Deo neke konstrukcije izložen savijanju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368800"/>
            <a:ext cx="3657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Moment u naznačenom preseku iznosi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5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5204"/>
              </p:ext>
            </p:extLst>
          </p:nvPr>
        </p:nvGraphicFramePr>
        <p:xfrm>
          <a:off x="2667000" y="4902200"/>
          <a:ext cx="546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6" name="Equation" r:id="rId4" imgW="2730240" imgH="215640" progId="Equation.3">
                  <p:embed/>
                </p:oleObj>
              </mc:Choice>
              <mc:Fallback>
                <p:oleObj name="Equation" r:id="rId4" imgW="273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02200"/>
                        <a:ext cx="5461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06530" name="Object 2"/>
          <p:cNvGraphicFramePr>
            <a:graphicFrameLocks noChangeAspect="1"/>
          </p:cNvGraphicFramePr>
          <p:nvPr/>
        </p:nvGraphicFramePr>
        <p:xfrm>
          <a:off x="1168400" y="685800"/>
          <a:ext cx="546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3" name="Equation" r:id="rId3" imgW="2730240" imgH="215640" progId="Equation.3">
                  <p:embed/>
                </p:oleObj>
              </mc:Choice>
              <mc:Fallback>
                <p:oleObj name="Equation" r:id="rId3" imgW="273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685800"/>
                        <a:ext cx="5461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3086100" y="1498600"/>
          <a:ext cx="383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4" name="Equation" r:id="rId5" imgW="1917360" imgH="431640" progId="Equation.3">
                  <p:embed/>
                </p:oleObj>
              </mc:Choice>
              <mc:Fallback>
                <p:oleObj name="Equation" r:id="rId5" imgW="1917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498600"/>
                        <a:ext cx="3835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3073400" y="2616200"/>
          <a:ext cx="485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5" name="Equation" r:id="rId7" imgW="2425680" imgH="431640" progId="Equation.3">
                  <p:embed/>
                </p:oleObj>
              </mc:Choice>
              <mc:Fallback>
                <p:oleObj name="Equation" r:id="rId7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616200"/>
                        <a:ext cx="4851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3073400" y="3759200"/>
          <a:ext cx="472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6" name="Equation" r:id="rId9" imgW="2361960" imgH="431640" progId="Equation.3">
                  <p:embed/>
                </p:oleObj>
              </mc:Choice>
              <mc:Fallback>
                <p:oleObj name="Equation" r:id="rId9" imgW="236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759200"/>
                        <a:ext cx="4724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4" name="Object 6"/>
          <p:cNvGraphicFramePr>
            <a:graphicFrameLocks noChangeAspect="1"/>
          </p:cNvGraphicFramePr>
          <p:nvPr/>
        </p:nvGraphicFramePr>
        <p:xfrm>
          <a:off x="3073400" y="4927600"/>
          <a:ext cx="408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7" name="Equation" r:id="rId11" imgW="2044440" imgH="431640" progId="Equation.3">
                  <p:embed/>
                </p:oleObj>
              </mc:Choice>
              <mc:Fallback>
                <p:oleObj name="Equation" r:id="rId11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927600"/>
                        <a:ext cx="4089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371600" y="1219200"/>
            <a:ext cx="1600200" cy="4572000"/>
            <a:chOff x="1371600" y="1219200"/>
            <a:chExt cx="1600200" cy="4572000"/>
          </a:xfrm>
        </p:grpSpPr>
        <p:sp>
          <p:nvSpPr>
            <p:cNvPr id="12" name="Left Brace 11"/>
            <p:cNvSpPr/>
            <p:nvPr/>
          </p:nvSpPr>
          <p:spPr>
            <a:xfrm>
              <a:off x="2590800" y="1524000"/>
              <a:ext cx="381000" cy="42672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6536" name="Object 8"/>
            <p:cNvGraphicFramePr>
              <a:graphicFrameLocks noChangeAspect="1"/>
            </p:cNvGraphicFramePr>
            <p:nvPr/>
          </p:nvGraphicFramePr>
          <p:xfrm>
            <a:off x="1371600" y="12192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08" name="Equation" r:id="rId13" imgW="139680" imgH="203040" progId="Equation.3">
                    <p:embed/>
                  </p:oleObj>
                </mc:Choice>
                <mc:Fallback>
                  <p:oleObj name="Equation" r:id="rId13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12192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6537" name="Object 9"/>
            <p:cNvGraphicFramePr>
              <a:graphicFrameLocks noChangeAspect="1"/>
            </p:cNvGraphicFramePr>
            <p:nvPr/>
          </p:nvGraphicFramePr>
          <p:xfrm>
            <a:off x="2159000" y="35560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09" name="Equation" r:id="rId15" imgW="190440" imgH="152280" progId="Equation.3">
                    <p:embed/>
                  </p:oleObj>
                </mc:Choice>
                <mc:Fallback>
                  <p:oleObj name="Equation" r:id="rId15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000" y="35560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Freeform 20"/>
            <p:cNvSpPr/>
            <p:nvPr/>
          </p:nvSpPr>
          <p:spPr>
            <a:xfrm>
              <a:off x="1475509" y="1600200"/>
              <a:ext cx="685800" cy="2078182"/>
            </a:xfrm>
            <a:custGeom>
              <a:avLst/>
              <a:gdLst>
                <a:gd name="connsiteX0" fmla="*/ 0 w 685800"/>
                <a:gd name="connsiteY0" fmla="*/ 0 h 2078182"/>
                <a:gd name="connsiteX1" fmla="*/ 0 w 685800"/>
                <a:gd name="connsiteY1" fmla="*/ 2078182 h 2078182"/>
                <a:gd name="connsiteX2" fmla="*/ 685800 w 685800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2078182">
                  <a:moveTo>
                    <a:pt x="0" y="0"/>
                  </a:moveTo>
                  <a:lnTo>
                    <a:pt x="0" y="2078182"/>
                  </a:lnTo>
                  <a:lnTo>
                    <a:pt x="685800" y="207818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8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407554" name="Object 2"/>
          <p:cNvGraphicFramePr>
            <a:graphicFrameLocks noChangeAspect="1"/>
          </p:cNvGraphicFramePr>
          <p:nvPr/>
        </p:nvGraphicFramePr>
        <p:xfrm>
          <a:off x="914400" y="780871"/>
          <a:ext cx="426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53" name="Equation" r:id="rId3" imgW="2133360" imgH="431640" progId="Equation.3">
                  <p:embed/>
                </p:oleObj>
              </mc:Choice>
              <mc:Fallback>
                <p:oleObj name="Equation" r:id="rId3" imgW="213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80871"/>
                        <a:ext cx="4267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2000071"/>
            <a:ext cx="3048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Moment savijanja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M(z)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potiče od jedinične 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69327" y="1383544"/>
            <a:ext cx="685800" cy="1184563"/>
          </a:xfrm>
          <a:custGeom>
            <a:avLst/>
            <a:gdLst>
              <a:gd name="connsiteX0" fmla="*/ 0 w 685800"/>
              <a:gd name="connsiteY0" fmla="*/ 1184563 h 1184563"/>
              <a:gd name="connsiteX1" fmla="*/ 685800 w 685800"/>
              <a:gd name="connsiteY1" fmla="*/ 1184563 h 1184563"/>
              <a:gd name="connsiteX2" fmla="*/ 685800 w 685800"/>
              <a:gd name="connsiteY2" fmla="*/ 0 h 118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184563">
                <a:moveTo>
                  <a:pt x="0" y="1184563"/>
                </a:moveTo>
                <a:lnTo>
                  <a:pt x="685800" y="1184563"/>
                </a:lnTo>
                <a:lnTo>
                  <a:pt x="6858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08578" name="Object 2"/>
          <p:cNvGraphicFramePr>
            <a:graphicFrameLocks noChangeAspect="1"/>
          </p:cNvGraphicFramePr>
          <p:nvPr/>
        </p:nvGraphicFramePr>
        <p:xfrm>
          <a:off x="685800" y="685800"/>
          <a:ext cx="4241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72" name="Equation" r:id="rId3" imgW="2120760" imgH="495000" progId="Equation.3">
                  <p:embed/>
                </p:oleObj>
              </mc:Choice>
              <mc:Fallback>
                <p:oleObj name="Equation" r:id="rId3" imgW="2120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4241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79" name="Object 3"/>
          <p:cNvGraphicFramePr>
            <a:graphicFrameLocks noChangeAspect="1"/>
          </p:cNvGraphicFramePr>
          <p:nvPr/>
        </p:nvGraphicFramePr>
        <p:xfrm>
          <a:off x="2590800" y="2133600"/>
          <a:ext cx="2667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73" name="Equation" r:id="rId5" imgW="1333440" imgH="495000" progId="Equation.3">
                  <p:embed/>
                </p:oleObj>
              </mc:Choice>
              <mc:Fallback>
                <p:oleObj name="Equation" r:id="rId5" imgW="1333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33600"/>
                        <a:ext cx="26670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2603500" y="3429000"/>
          <a:ext cx="299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74" name="Equation" r:id="rId7" imgW="1498320" imgH="495000" progId="Equation.3">
                  <p:embed/>
                </p:oleObj>
              </mc:Choice>
              <mc:Fallback>
                <p:oleObj name="Equation" r:id="rId7" imgW="1498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429000"/>
                        <a:ext cx="29972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2590800" y="4724400"/>
          <a:ext cx="2667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75" name="Equation" r:id="rId9" imgW="1333440" imgH="495000" progId="Equation.3">
                  <p:embed/>
                </p:oleObj>
              </mc:Choice>
              <mc:Fallback>
                <p:oleObj name="Equation" r:id="rId9" imgW="1333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24400"/>
                        <a:ext cx="26670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62025" y="1778000"/>
            <a:ext cx="1552575" cy="3937000"/>
            <a:chOff x="962025" y="1778000"/>
            <a:chExt cx="1552575" cy="3937000"/>
          </a:xfrm>
        </p:grpSpPr>
        <p:sp>
          <p:nvSpPr>
            <p:cNvPr id="11" name="Left Brace 10"/>
            <p:cNvSpPr/>
            <p:nvPr/>
          </p:nvSpPr>
          <p:spPr>
            <a:xfrm>
              <a:off x="2209800" y="2133600"/>
              <a:ext cx="304800" cy="35814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962025" y="17780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976" name="Equation" r:id="rId11" imgW="139680" imgH="203040" progId="Equation.3">
                    <p:embed/>
                  </p:oleObj>
                </mc:Choice>
                <mc:Fallback>
                  <p:oleObj name="Equation" r:id="rId1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025" y="17780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1749425" y="38100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977" name="Equation" r:id="rId13" imgW="190440" imgH="152280" progId="Equation.3">
                    <p:embed/>
                  </p:oleObj>
                </mc:Choice>
                <mc:Fallback>
                  <p:oleObj name="Equation" r:id="rId13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425" y="38100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3"/>
            <p:cNvSpPr/>
            <p:nvPr/>
          </p:nvSpPr>
          <p:spPr>
            <a:xfrm>
              <a:off x="1065934" y="2159000"/>
              <a:ext cx="685800" cy="1803400"/>
            </a:xfrm>
            <a:custGeom>
              <a:avLst/>
              <a:gdLst>
                <a:gd name="connsiteX0" fmla="*/ 0 w 685800"/>
                <a:gd name="connsiteY0" fmla="*/ 0 h 2078182"/>
                <a:gd name="connsiteX1" fmla="*/ 0 w 685800"/>
                <a:gd name="connsiteY1" fmla="*/ 2078182 h 2078182"/>
                <a:gd name="connsiteX2" fmla="*/ 685800 w 685800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2078182">
                  <a:moveTo>
                    <a:pt x="0" y="0"/>
                  </a:moveTo>
                  <a:lnTo>
                    <a:pt x="0" y="2078182"/>
                  </a:lnTo>
                  <a:lnTo>
                    <a:pt x="685800" y="207818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62600" y="2133600"/>
            <a:ext cx="3048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Proizvoljno promenljiv poprečni presek.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3429000"/>
            <a:ext cx="2743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Savojna krutost nije ista.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4724400"/>
            <a:ext cx="3048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Isti materijal i isti poprečni presek.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257800" y="2560320"/>
            <a:ext cx="304800" cy="0"/>
          </a:xfrm>
          <a:custGeom>
            <a:avLst/>
            <a:gdLst>
              <a:gd name="connsiteX0" fmla="*/ 0 w 304800"/>
              <a:gd name="connsiteY0" fmla="*/ 0 h 0"/>
              <a:gd name="connsiteX1" fmla="*/ 304800 w 304800"/>
              <a:gd name="connsiteY1" fmla="*/ 0 h 0"/>
              <a:gd name="connsiteX2" fmla="*/ 304800 w 3048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  <a:lnTo>
                  <a:pt x="3048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623560" y="3901440"/>
            <a:ext cx="243840" cy="0"/>
          </a:xfrm>
          <a:custGeom>
            <a:avLst/>
            <a:gdLst>
              <a:gd name="connsiteX0" fmla="*/ 0 w 243840"/>
              <a:gd name="connsiteY0" fmla="*/ 0 h 0"/>
              <a:gd name="connsiteX1" fmla="*/ 243840 w 2438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73040" y="5212080"/>
            <a:ext cx="289560" cy="0"/>
          </a:xfrm>
          <a:custGeom>
            <a:avLst/>
            <a:gdLst>
              <a:gd name="connsiteX0" fmla="*/ 0 w 289560"/>
              <a:gd name="connsiteY0" fmla="*/ 0 h 0"/>
              <a:gd name="connsiteX1" fmla="*/ 289560 w 2895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409603" name="Object 3"/>
          <p:cNvGraphicFramePr>
            <a:graphicFrameLocks noChangeAspect="1"/>
          </p:cNvGraphicFramePr>
          <p:nvPr/>
        </p:nvGraphicFramePr>
        <p:xfrm>
          <a:off x="533400" y="533400"/>
          <a:ext cx="314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80" name="Equation" r:id="rId3" imgW="1574640" imgH="495000" progId="Equation.3">
                  <p:embed/>
                </p:oleObj>
              </mc:Choice>
              <mc:Fallback>
                <p:oleObj name="Equation" r:id="rId3" imgW="15746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3149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854200"/>
            <a:ext cx="3276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opšti slučaj opterećenja može se napisati: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828800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 podrazumeva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da presečne sile zavise od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z.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74473" y="1309255"/>
            <a:ext cx="772390" cy="1620981"/>
          </a:xfrm>
          <a:custGeom>
            <a:avLst/>
            <a:gdLst>
              <a:gd name="connsiteX0" fmla="*/ 0 w 772390"/>
              <a:gd name="connsiteY0" fmla="*/ 0 h 1620981"/>
              <a:gd name="connsiteX1" fmla="*/ 644236 w 772390"/>
              <a:gd name="connsiteY1" fmla="*/ 581890 h 1620981"/>
              <a:gd name="connsiteX2" fmla="*/ 768927 w 772390"/>
              <a:gd name="connsiteY2" fmla="*/ 1620981 h 162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390" h="1620981">
                <a:moveTo>
                  <a:pt x="0" y="0"/>
                </a:moveTo>
                <a:cubicBezTo>
                  <a:pt x="258041" y="155863"/>
                  <a:pt x="516082" y="311727"/>
                  <a:pt x="644236" y="581890"/>
                </a:cubicBezTo>
                <a:cubicBezTo>
                  <a:pt x="772390" y="852053"/>
                  <a:pt x="770658" y="1236517"/>
                  <a:pt x="768927" y="16209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620000" y="2667000"/>
            <a:ext cx="457200" cy="944880"/>
          </a:xfrm>
          <a:custGeom>
            <a:avLst/>
            <a:gdLst>
              <a:gd name="connsiteX0" fmla="*/ 0 w 457200"/>
              <a:gd name="connsiteY0" fmla="*/ 944880 h 944880"/>
              <a:gd name="connsiteX1" fmla="*/ 457200 w 457200"/>
              <a:gd name="connsiteY1" fmla="*/ 944880 h 944880"/>
              <a:gd name="connsiteX2" fmla="*/ 457200 w 457200"/>
              <a:gd name="connsiteY2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944880">
                <a:moveTo>
                  <a:pt x="0" y="944880"/>
                </a:moveTo>
                <a:lnTo>
                  <a:pt x="457200" y="944880"/>
                </a:lnTo>
                <a:lnTo>
                  <a:pt x="4572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865507"/>
              </p:ext>
            </p:extLst>
          </p:nvPr>
        </p:nvGraphicFramePr>
        <p:xfrm>
          <a:off x="1981200" y="2794000"/>
          <a:ext cx="56388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81" name="Equation" r:id="rId5" imgW="2819160" imgH="1536480" progId="Equation.DSMT4">
                  <p:embed/>
                </p:oleObj>
              </mc:Choice>
              <mc:Fallback>
                <p:oleObj name="Equation" r:id="rId5" imgW="281916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94000"/>
                        <a:ext cx="5638800" cy="307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6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Zanemarene podužne i poprečne sile: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28900" y="1295400"/>
          <a:ext cx="5410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7" name="Equation" r:id="rId3" imgW="2705040" imgH="1015920" progId="Equation.3">
                  <p:embed/>
                </p:oleObj>
              </mc:Choice>
              <mc:Fallback>
                <p:oleObj name="Equation" r:id="rId3" imgW="270504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295400"/>
                        <a:ext cx="5410200" cy="203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10000"/>
            <a:ext cx="75438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metod jediničnih opterećenja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Maksvel-Morov metod.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5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8"/>
            <a:ext cx="8229600" cy="5303520"/>
          </a:xfrm>
        </p:spPr>
        <p:txBody>
          <a:bodyPr>
            <a:noAutofit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Redosled primene Maksvel-Morovog metoda:</a:t>
            </a:r>
          </a:p>
          <a:p>
            <a:pPr marL="834390" lvl="1" indent="-514350">
              <a:buFont typeface="+mj-lt"/>
              <a:buAutoNum type="arabicPeriod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Sa konstrukcije ukloniti opterećenja i u tački čije se pomeranje traži dodati jedinično opterećenje (silu ili moment),</a:t>
            </a:r>
          </a:p>
          <a:p>
            <a:pPr marL="834390" lvl="1" indent="-514350">
              <a:buFont typeface="+mj-lt"/>
              <a:buAutoNum type="arabicPeriod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Ustanoviti broj polja u kojima se menjaju vrednosti presečnih veličina (moment savijanja kod savijanja),</a:t>
            </a:r>
          </a:p>
          <a:p>
            <a:pPr marL="834390" lvl="1" indent="-514350">
              <a:buFont typeface="+mj-lt"/>
              <a:buAutoNum type="arabicPeriod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Odrediti reakcije u osloncima od zadatih opterećenja i dodatog jediničnog opterećenja,</a:t>
            </a:r>
          </a:p>
          <a:p>
            <a:pPr marL="834390" lvl="1" indent="-514350">
              <a:buFont typeface="+mj-lt"/>
              <a:buAutoNum type="arabicPeriod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U svim poljima ispisati izraze za presečne sile (momente savijanja kod savijanja) usled zadatih opterećenja,</a:t>
            </a:r>
          </a:p>
          <a:p>
            <a:pPr marL="834390" lvl="1" indent="-514350">
              <a:buFont typeface="+mj-lt"/>
              <a:buAutoNum type="arabicPeriod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U svim poljima ispisati izraze za presečne sile (momente savijanja kod savijanja) usled jediničnog opterećenja.</a:t>
            </a:r>
          </a:p>
          <a:p>
            <a:pPr marL="834390" lvl="1" indent="-514350">
              <a:buFont typeface="+mj-lt"/>
              <a:buAutoNum type="arabicPeriod"/>
            </a:pPr>
            <a:endParaRPr lang="sr-Latn-C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4495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PRIMER: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Primenom 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Maksvel-Morovog metoda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odrediti ugib kraja grede sa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prepustom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786"/>
            <a:ext cx="7187184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57899"/>
              </p:ext>
            </p:extLst>
          </p:nvPr>
        </p:nvGraphicFramePr>
        <p:xfrm>
          <a:off x="762000" y="4495800"/>
          <a:ext cx="7772400" cy="1828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09600"/>
                <a:gridCol w="914400"/>
                <a:gridCol w="1066800"/>
                <a:gridCol w="2819400"/>
                <a:gridCol w="2362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(EI)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M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 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r>
                        <a:rPr lang="sr-Latn-CS" sz="28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 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 a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r>
                        <a:rPr lang="sr-Latn-C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 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381000"/>
            <a:ext cx="7187184" cy="135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4312"/>
            <a:ext cx="7187184" cy="199948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57727"/>
              </p:ext>
            </p:extLst>
          </p:nvPr>
        </p:nvGraphicFramePr>
        <p:xfrm>
          <a:off x="2120900" y="3429000"/>
          <a:ext cx="215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4" name="Equation" r:id="rId5" imgW="1079280" imgH="393480" progId="Equation.DSMT4">
                  <p:embed/>
                </p:oleObj>
              </mc:Choice>
              <mc:Fallback>
                <p:oleObj name="Equation" r:id="rId5" imgW="1079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3429000"/>
                        <a:ext cx="2159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615881"/>
              </p:ext>
            </p:extLst>
          </p:nvPr>
        </p:nvGraphicFramePr>
        <p:xfrm>
          <a:off x="2222500" y="1447800"/>
          <a:ext cx="213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5"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447800"/>
                        <a:ext cx="2133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4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56933"/>
              </p:ext>
            </p:extLst>
          </p:nvPr>
        </p:nvGraphicFramePr>
        <p:xfrm>
          <a:off x="762000" y="533400"/>
          <a:ext cx="7772400" cy="1828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09600"/>
                <a:gridCol w="914400"/>
                <a:gridCol w="1066800"/>
                <a:gridCol w="2819400"/>
                <a:gridCol w="2362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(EI)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M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 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r>
                        <a:rPr lang="sr-Latn-CS" sz="28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sr-Latn-C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 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 a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r>
                        <a:rPr lang="sr-Latn-C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 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CS" sz="2800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sr-Latn-C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sr-Latn-CS" sz="2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03159"/>
              </p:ext>
            </p:extLst>
          </p:nvPr>
        </p:nvGraphicFramePr>
        <p:xfrm>
          <a:off x="762000" y="2667000"/>
          <a:ext cx="355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70" name="Equation" r:id="rId3" imgW="1777680" imgH="495000" progId="Equation.DSMT4">
                  <p:embed/>
                </p:oleObj>
              </mc:Choice>
              <mc:Fallback>
                <p:oleObj name="Equation" r:id="rId3" imgW="177768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35560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48192"/>
              </p:ext>
            </p:extLst>
          </p:nvPr>
        </p:nvGraphicFramePr>
        <p:xfrm>
          <a:off x="546100" y="4127500"/>
          <a:ext cx="4318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71" name="Equation" r:id="rId5" imgW="2158920" imgH="469800" progId="Equation.DSMT4">
                  <p:embed/>
                </p:oleObj>
              </mc:Choice>
              <mc:Fallback>
                <p:oleObj name="Equation" r:id="rId5" imgW="215892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127500"/>
                        <a:ext cx="4318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588181"/>
              </p:ext>
            </p:extLst>
          </p:nvPr>
        </p:nvGraphicFramePr>
        <p:xfrm>
          <a:off x="4949825" y="45085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72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5085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88263"/>
              </p:ext>
            </p:extLst>
          </p:nvPr>
        </p:nvGraphicFramePr>
        <p:xfrm>
          <a:off x="5410200" y="4203700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73" name="Equation" r:id="rId9" imgW="799753" imgH="393529" progId="Equation.3">
                  <p:embed/>
                </p:oleObj>
              </mc:Choice>
              <mc:Fallback>
                <p:oleObj name="Equation" r:id="rId9" imgW="799753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03700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36483"/>
              </p:ext>
            </p:extLst>
          </p:nvPr>
        </p:nvGraphicFramePr>
        <p:xfrm>
          <a:off x="1143000" y="3708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74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08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33800" y="1219200"/>
            <a:ext cx="4495800" cy="1295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0" idx="2"/>
            <a:endCxn id="5" idx="3"/>
          </p:cNvCxnSpPr>
          <p:nvPr/>
        </p:nvCxnSpPr>
        <p:spPr>
          <a:xfrm rot="5400000">
            <a:off x="4826000" y="2006600"/>
            <a:ext cx="647700" cy="16637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65213"/>
              </p:ext>
            </p:extLst>
          </p:nvPr>
        </p:nvGraphicFramePr>
        <p:xfrm>
          <a:off x="3630612" y="1295400"/>
          <a:ext cx="20081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01" name="Equation" r:id="rId3" imgW="1002960" imgH="482400" progId="Equation.3">
                  <p:embed/>
                </p:oleObj>
              </mc:Choice>
              <mc:Fallback>
                <p:oleObj name="Equation" r:id="rId3" imgW="1002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2" y="1295400"/>
                        <a:ext cx="2008188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69503"/>
              </p:ext>
            </p:extLst>
          </p:nvPr>
        </p:nvGraphicFramePr>
        <p:xfrm>
          <a:off x="3243263" y="16764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02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16764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73361"/>
              </p:ext>
            </p:extLst>
          </p:nvPr>
        </p:nvGraphicFramePr>
        <p:xfrm>
          <a:off x="6096000" y="1397000"/>
          <a:ext cx="144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03" name="Equation" r:id="rId7" imgW="723600" imgH="393480" progId="Equation.3">
                  <p:embed/>
                </p:oleObj>
              </mc:Choice>
              <mc:Fallback>
                <p:oleObj name="Equation" r:id="rId7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97000"/>
                        <a:ext cx="1447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812800"/>
            <a:ext cx="1981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811870"/>
              </p:ext>
            </p:extLst>
          </p:nvPr>
        </p:nvGraphicFramePr>
        <p:xfrm>
          <a:off x="1371600" y="1295400"/>
          <a:ext cx="18303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04" name="Equation" r:id="rId9" imgW="914400" imgH="482400" progId="Equation.3">
                  <p:embed/>
                </p:oleObj>
              </mc:Choice>
              <mc:Fallback>
                <p:oleObj name="Equation" r:id="rId9" imgW="91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1830388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04217"/>
              </p:ext>
            </p:extLst>
          </p:nvPr>
        </p:nvGraphicFramePr>
        <p:xfrm>
          <a:off x="5713413" y="16510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05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16510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Up Arrow 9"/>
          <p:cNvSpPr/>
          <p:nvPr/>
        </p:nvSpPr>
        <p:spPr>
          <a:xfrm rot="10800000" flipH="1" flipV="1">
            <a:off x="2369821" y="235204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016382"/>
              </p:ext>
            </p:extLst>
          </p:nvPr>
        </p:nvGraphicFramePr>
        <p:xfrm>
          <a:off x="1368425" y="2717800"/>
          <a:ext cx="2212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06" name="Equation" r:id="rId12" imgW="1104900" imgH="393700" progId="Equation.3">
                  <p:embed/>
                </p:oleObj>
              </mc:Choice>
              <mc:Fallback>
                <p:oleObj name="Equation" r:id="rId12" imgW="11049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717800"/>
                        <a:ext cx="221297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1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077200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NAPOMENA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Metod jediničnog opterećenja  može se primeniti i za tačke u kojima ne deluje kao i za tačke u kojima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deluje koncentrisano opterećenje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Primena energetskih metoda za rešavanje  statički neodređeni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</a:t>
            </a: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konstrukcija</a:t>
            </a:r>
            <a:endParaRPr lang="en-U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004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Najpre smo upoznali sa statički nodređenim štapovima opterećenim na zatezanje/pritisak i na uvijanje.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Posle toga smo se upoznali sa statički neodređenim grednim nosačima.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Ovoga puta ćemo se upoznati sa složenijim statički neodređenim konstrukcijama –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Okvirima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ramovima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 descr="OM11-P14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9" y="152400"/>
            <a:ext cx="7506081" cy="2571750"/>
          </a:xfrm>
          <a:prstGeom prst="rect">
            <a:avLst/>
          </a:prstGeom>
          <a:ln w="158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99719" y="2632055"/>
            <a:ext cx="75060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Ravanski okvir – 1. Slučaj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47368"/>
            <a:ext cx="51435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Stepen neodređenosti okvira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449876"/>
              </p:ext>
            </p:extLst>
          </p:nvPr>
        </p:nvGraphicFramePr>
        <p:xfrm>
          <a:off x="5918200" y="3200400"/>
          <a:ext cx="238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4" name="Equation" r:id="rId4" imgW="1193760" imgH="177480" progId="Equation.3">
                  <p:embed/>
                </p:oleObj>
              </mc:Choice>
              <mc:Fallback>
                <p:oleObj name="Equation" r:id="rId4" imgW="1193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200400"/>
                        <a:ext cx="2387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12192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19200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219200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(1.2)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(1.3)</a:t>
            </a:r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514671"/>
            <a:ext cx="3505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Pretvaranje 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 statički neodređenog okvira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(1)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statički određen okvir: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4282" y="3900606"/>
            <a:ext cx="3962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(1.1)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Desni zglobni nepomični oslonac pretvoren u pomični.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4282" y="5862935"/>
            <a:ext cx="2971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(1.3)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Umetnut zglob.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4267200" y="3733800"/>
            <a:ext cx="304800" cy="27432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34282" y="4879538"/>
            <a:ext cx="3962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(1.2)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Levi zglobni nepomični oslonac pretvoren u pomični.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7" name="Picture 16" descr="OM11-P14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" y="152400"/>
            <a:ext cx="7560945" cy="2191131"/>
          </a:xfrm>
          <a:prstGeom prst="rect">
            <a:avLst/>
          </a:prstGeom>
          <a:ln w="1587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44855" y="2209800"/>
            <a:ext cx="75609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Ravanski okvir – 2. Slučaj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4455" y="1047988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9455" y="104798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8255" y="104798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(2.2)</a:t>
            </a:r>
            <a:endParaRPr lang="en-US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3255" y="104798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(2.3)</a:t>
            </a:r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856" y="2743200"/>
            <a:ext cx="5029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Stepen neodređenosti okvira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66351"/>
              </p:ext>
            </p:extLst>
          </p:nvPr>
        </p:nvGraphicFramePr>
        <p:xfrm>
          <a:off x="5892800" y="2796232"/>
          <a:ext cx="241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75" name="Equation" r:id="rId4" imgW="1206360" imgH="177480" progId="Equation.3">
                  <p:embed/>
                </p:oleObj>
              </mc:Choice>
              <mc:Fallback>
                <p:oleObj name="Equation" r:id="rId4" imgW="1206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796232"/>
                        <a:ext cx="241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7200" y="4145340"/>
            <a:ext cx="2743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Pretvaranje 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 statički neodređenog okvira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(2)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statički određen okvir: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3352800"/>
            <a:ext cx="3962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(2.1)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Uklonjen desni zglobni nepomični oslonac.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5562600"/>
            <a:ext cx="5105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(2.3)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Ukleštenje pretvoreno u zglobni pomični oslonac.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3276600" y="3276600"/>
            <a:ext cx="304800" cy="3200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57600" y="4267200"/>
            <a:ext cx="5105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(2.2)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Ukleštenje pretvoreno u zglobni nepomični oslonac , a desni zglobni nepomični oslonac pretvoren u pomični.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1" name="Picture 20" descr="OM11-P14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8620506" cy="2571750"/>
          </a:xfrm>
          <a:prstGeom prst="rect">
            <a:avLst/>
          </a:prstGeom>
          <a:ln w="15875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304800" y="2555855"/>
            <a:ext cx="8620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Ravanski okvir – 3. Slučaj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1200388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120038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120038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(3.2)</a:t>
            </a:r>
            <a:endParaRPr lang="en-US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150518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(3.3)</a:t>
            </a:r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048000"/>
            <a:ext cx="5029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Stepen neodređenosti okvira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491078"/>
              </p:ext>
            </p:extLst>
          </p:nvPr>
        </p:nvGraphicFramePr>
        <p:xfrm>
          <a:off x="5562600" y="3101032"/>
          <a:ext cx="241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9" name="Equation" r:id="rId4" imgW="1206360" imgH="177480" progId="Equation.3">
                  <p:embed/>
                </p:oleObj>
              </mc:Choice>
              <mc:Fallback>
                <p:oleObj name="Equation" r:id="rId4" imgW="1206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01032"/>
                        <a:ext cx="241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7200" y="4297740"/>
            <a:ext cx="2743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Pretvaranje 3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 statički neodređenog okvira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(3)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statički određen okvir: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3733800"/>
            <a:ext cx="4343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(3.1)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Uklonjeno desno ukleštenje.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5562600"/>
            <a:ext cx="5105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(3.3)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Izvršeno presecanje i dobijena dva statički određena sklopa.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3276600" y="3657600"/>
            <a:ext cx="304800" cy="2819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657600" y="4267200"/>
            <a:ext cx="5105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(3.2)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Levo ukleštenje pretvoreno u zglobni nepomičnim oslonac, a desno zglobni pomični oslonac.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1" name="Picture 20" descr="OM11-P14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8600"/>
            <a:ext cx="6429375" cy="2571750"/>
          </a:xfrm>
          <a:prstGeom prst="rect">
            <a:avLst/>
          </a:prstGeom>
          <a:ln w="15875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371600" y="2738735"/>
            <a:ext cx="64293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Ravanski okvir – 4. Slučaj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1688068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184046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168806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(4.2)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352800"/>
            <a:ext cx="548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zatvorenoj konturi postoje tri nepoznate presečne veličine pa je okvir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spoljašnje statički određen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917449"/>
              </p:ext>
            </p:extLst>
          </p:nvPr>
        </p:nvGraphicFramePr>
        <p:xfrm>
          <a:off x="5283200" y="42672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2" name="Equation" r:id="rId4" imgW="444240" imgH="241200" progId="Equation.3">
                  <p:embed/>
                </p:oleObj>
              </mc:Choice>
              <mc:Fallback>
                <p:oleObj name="Equation" r:id="rId4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267200"/>
                        <a:ext cx="889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7200" y="4648200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 unutrašnje statički neodređen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1930"/>
              </p:ext>
            </p:extLst>
          </p:nvPr>
        </p:nvGraphicFramePr>
        <p:xfrm>
          <a:off x="3048000" y="5257800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3" name="Equation" r:id="rId6" imgW="444240" imgH="228600" progId="Equation.3">
                  <p:embed/>
                </p:oleObj>
              </mc:Choice>
              <mc:Fallback>
                <p:oleObj name="Equation" r:id="rId6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257800"/>
                        <a:ext cx="889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91000" y="5048071"/>
            <a:ext cx="4419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(4.1)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(4.2)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Okvir se presecanjem pretvara u unutrašnje statički određen okvir.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8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OM11-P14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429375" cy="2571750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1" y="2891135"/>
            <a:ext cx="64293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Ravanski okvir – 5. Slučaj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992868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229766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(5.1)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297668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(5.2)</a:t>
            </a:r>
            <a:endParaRPr lang="en-US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711476"/>
            <a:ext cx="27432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Pretvaranje 3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 spoljašnje i 3 unutrašnje statički neodređenog okvira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(5)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statički određen okvir: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3733800"/>
            <a:ext cx="4343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(5.1)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Uklonjeno desno ukleštenje i izvršeno presecanje zatvorene konture.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3429000" y="3657600"/>
            <a:ext cx="304800" cy="23622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5105400"/>
            <a:ext cx="4572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(5.2)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 dva presecanja dobili smo dva statički određena sklopa.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8"/>
            <a:ext cx="8229600" cy="530352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NAPOMENE: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Kod statički neodređenih grednih nosača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pri primeni metoda sila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dovoljno je bilo ukloniti suvišne veze i time se statički neodređeni gredni nosači pretvarali u statički određene (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dopunski uslovi su definisani preko pomeranja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Pomeranje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proizvoljne tačke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statički neodređene konstrukcije moguće je odrediti direktnom primenom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drugog Kastiljanovog teorema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Maksvel-Morovog metoda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Na primeru statički neodređene konstrukcije, proširićemo dosad stečena saznanja.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4800600"/>
            <a:ext cx="64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Primer statički neodređene konstrukcije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M11-P14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8001000" cy="2766060"/>
          </a:xfrm>
          <a:prstGeom prst="rect">
            <a:avLst/>
          </a:prstGeom>
          <a:ln w="158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057400" y="40386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114800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5000" y="3418344"/>
            <a:ext cx="46482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Broj spoljašnjih nepoznatih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="1" i="1" baseline="-25000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, broj unutrašnjih nepoznatih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="1" i="1" baseline="-25000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ukupan broj nepoznatih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broj uslova ravnoteže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stepen neodređenosti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jednak broju suvišnih nepoznatih, za konstrukciju 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835644"/>
              </p:ext>
            </p:extLst>
          </p:nvPr>
        </p:nvGraphicFramePr>
        <p:xfrm>
          <a:off x="5588000" y="3418344"/>
          <a:ext cx="3022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70" name="Equation" r:id="rId3" imgW="1511280" imgH="1143000" progId="Equation.3">
                  <p:embed/>
                </p:oleObj>
              </mc:Choice>
              <mc:Fallback>
                <p:oleObj name="Equation" r:id="rId3" imgW="1511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3418344"/>
                        <a:ext cx="3022600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OM11-P14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04800"/>
            <a:ext cx="8001000" cy="2766060"/>
          </a:xfrm>
          <a:prstGeom prst="rect">
            <a:avLst/>
          </a:prstGeom>
          <a:ln w="158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057400" y="24384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2514600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8" idx="0"/>
            <a:endCxn id="443394" idx="0"/>
          </p:cNvCxnSpPr>
          <p:nvPr/>
        </p:nvCxnSpPr>
        <p:spPr>
          <a:xfrm rot="5400000" flipH="1" flipV="1">
            <a:off x="5029200" y="1348244"/>
            <a:ext cx="12700" cy="41402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87074" name="Object 2"/>
          <p:cNvGraphicFramePr>
            <a:graphicFrameLocks noChangeAspect="1"/>
          </p:cNvGraphicFramePr>
          <p:nvPr/>
        </p:nvGraphicFramePr>
        <p:xfrm>
          <a:off x="2209800" y="1727200"/>
          <a:ext cx="144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2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27200"/>
                        <a:ext cx="1447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89074"/>
              </p:ext>
            </p:extLst>
          </p:nvPr>
        </p:nvGraphicFramePr>
        <p:xfrm>
          <a:off x="3732212" y="1963738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3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1963738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114800" y="1676400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4" name="Equation" r:id="rId7" imgW="799920" imgH="393480" progId="Equation.3">
                  <p:embed/>
                </p:oleObj>
              </mc:Choice>
              <mc:Fallback>
                <p:oleObj name="Equation" r:id="rId7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76400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533400"/>
            <a:ext cx="3657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Prvi Kastiljanov teorem: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4114800" y="762000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5" name="Equation" r:id="rId9" imgW="571320" imgH="393480" progId="Equation.3">
                  <p:embed/>
                </p:oleObj>
              </mc:Choice>
              <mc:Fallback>
                <p:oleObj name="Equation" r:id="rId9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1143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>
            <a:off x="5791200" y="762000"/>
            <a:ext cx="228600" cy="16916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6502400" y="12192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6" name="Equation" r:id="rId11" imgW="672840" imgH="393480" progId="Equation.3">
                  <p:embed/>
                </p:oleObj>
              </mc:Choice>
              <mc:Fallback>
                <p:oleObj name="Equation" r:id="rId11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219200"/>
                        <a:ext cx="1346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6094413" y="1470025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7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1470025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62000" y="2921000"/>
            <a:ext cx="2667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rad: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2743200" y="3073400"/>
          <a:ext cx="19065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8" name="Equation" r:id="rId14" imgW="952200" imgH="482400" progId="Equation.3">
                  <p:embed/>
                </p:oleObj>
              </mc:Choice>
              <mc:Fallback>
                <p:oleObj name="Equation" r:id="rId14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73400"/>
                        <a:ext cx="1906588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8310"/>
              </p:ext>
            </p:extLst>
          </p:nvPr>
        </p:nvGraphicFramePr>
        <p:xfrm>
          <a:off x="5076825" y="3073400"/>
          <a:ext cx="23145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69" name="Equation" r:id="rId16" imgW="1155600" imgH="444240" progId="Equation.3">
                  <p:embed/>
                </p:oleObj>
              </mc:Choice>
              <mc:Fallback>
                <p:oleObj name="Equation" r:id="rId16" imgW="1155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073400"/>
                        <a:ext cx="23145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Up Arrow 30"/>
          <p:cNvSpPr/>
          <p:nvPr/>
        </p:nvSpPr>
        <p:spPr>
          <a:xfrm rot="16200000" flipH="1">
            <a:off x="4792980" y="33858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38859"/>
              </p:ext>
            </p:extLst>
          </p:nvPr>
        </p:nvGraphicFramePr>
        <p:xfrm>
          <a:off x="5383212" y="4473575"/>
          <a:ext cx="1779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70" name="Equation" r:id="rId18" imgW="888840" imgH="457200" progId="Equation.3">
                  <p:embed/>
                </p:oleObj>
              </mc:Choice>
              <mc:Fallback>
                <p:oleObj name="Equation" r:id="rId18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2" y="4473575"/>
                        <a:ext cx="17795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2744788" y="4521200"/>
          <a:ext cx="21605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71" name="Equation" r:id="rId20" imgW="1079280" imgH="482400" progId="Equation.3">
                  <p:embed/>
                </p:oleObj>
              </mc:Choice>
              <mc:Fallback>
                <p:oleObj name="Equation" r:id="rId20" imgW="1079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4521200"/>
                        <a:ext cx="2160588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/>
        </p:nvGraphicFramePr>
        <p:xfrm>
          <a:off x="4953001" y="48260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72" name="Equation" r:id="rId22" imgW="190440" imgH="152280" progId="Equation.3">
                  <p:embed/>
                </p:oleObj>
              </mc:Choice>
              <mc:Fallback>
                <p:oleObj name="Equation" r:id="rId22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48260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9" name="Object 17"/>
          <p:cNvGraphicFramePr>
            <a:graphicFrameLocks noChangeAspect="1"/>
          </p:cNvGraphicFramePr>
          <p:nvPr/>
        </p:nvGraphicFramePr>
        <p:xfrm>
          <a:off x="3124200" y="4089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73" name="Equation" r:id="rId23" imgW="139680" imgH="203040" progId="Equation.3">
                  <p:embed/>
                </p:oleObj>
              </mc:Choice>
              <mc:Fallback>
                <p:oleObj name="Equation" r:id="rId2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89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9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8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9800" y="3657600"/>
            <a:ext cx="563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Deset suvišnih veza ovde je uklonjeno na način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(6.1)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saglasno ovom dopunski uslovi definisani preko pomeranja, glase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56953"/>
              </p:ext>
            </p:extLst>
          </p:nvPr>
        </p:nvGraphicFramePr>
        <p:xfrm>
          <a:off x="5283200" y="4495800"/>
          <a:ext cx="294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95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495800"/>
                        <a:ext cx="2946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OM11-P14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33400"/>
            <a:ext cx="8001000" cy="2766060"/>
          </a:xfrm>
          <a:prstGeom prst="rect">
            <a:avLst/>
          </a:prstGeom>
          <a:ln w="158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057400" y="26670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743200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2200" y="965200"/>
            <a:ext cx="5638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Uopšten zapis dopunskih uslova definisani preko pomeranja: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759200" y="1491397"/>
          <a:ext cx="4013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78" name="Equation" r:id="rId3" imgW="2006280" imgH="482400" progId="Equation.3">
                  <p:embed/>
                </p:oleObj>
              </mc:Choice>
              <mc:Fallback>
                <p:oleObj name="Equation" r:id="rId3" imgW="2006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491397"/>
                        <a:ext cx="4013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2200" y="1955800"/>
            <a:ext cx="2209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Broj elastičnih oslonaca 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6467" name="Object 2"/>
          <p:cNvGraphicFramePr>
            <a:graphicFrameLocks noChangeAspect="1"/>
          </p:cNvGraphicFramePr>
          <p:nvPr/>
        </p:nvGraphicFramePr>
        <p:xfrm>
          <a:off x="2844800" y="25654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79" name="Equation" r:id="rId5" imgW="355320" imgH="203040" progId="Equation.3">
                  <p:embed/>
                </p:oleObj>
              </mc:Choice>
              <mc:Fallback>
                <p:oleObj name="Equation" r:id="rId5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565400"/>
                        <a:ext cx="711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92200" y="3175000"/>
            <a:ext cx="2895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Drugi </a:t>
            </a:r>
            <a:r>
              <a:rPr lang="sr-Latn-CS" sz="2400" b="1" dirty="0" err="1" smtClean="0">
                <a:latin typeface="Times New Roman" pitchFamily="18" charset="0"/>
                <a:cs typeface="Times New Roman" pitchFamily="18" charset="0"/>
              </a:rPr>
              <a:t>Kastiljanov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teorem: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463800" y="3708400"/>
          <a:ext cx="294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80" name="Equation" r:id="rId7" imgW="1473120" imgH="431640" progId="Equation.3">
                  <p:embed/>
                </p:oleObj>
              </mc:Choice>
              <mc:Fallback>
                <p:oleObj name="Equation" r:id="rId7" imgW="147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708400"/>
                        <a:ext cx="2946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3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189587"/>
              </p:ext>
            </p:extLst>
          </p:nvPr>
        </p:nvGraphicFramePr>
        <p:xfrm>
          <a:off x="1447800" y="5207000"/>
          <a:ext cx="3759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1" name="Equation" r:id="rId3" imgW="1879560" imgH="482400" progId="Equation.3">
                  <p:embed/>
                </p:oleObj>
              </mc:Choice>
              <mc:Fallback>
                <p:oleObj name="Equation" r:id="rId3" imgW="1879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07000"/>
                        <a:ext cx="3759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70600" y="3733800"/>
            <a:ext cx="2362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Uopšteno, za sve nepomične oslonce imali bi: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7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10800"/>
              </p:ext>
            </p:extLst>
          </p:nvPr>
        </p:nvGraphicFramePr>
        <p:xfrm>
          <a:off x="5537200" y="5181600"/>
          <a:ext cx="292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2" name="Equation" r:id="rId5" imgW="1460160" imgH="431640" progId="Equation.DSMT4">
                  <p:embed/>
                </p:oleObj>
              </mc:Choice>
              <mc:Fallback>
                <p:oleObj name="Equation" r:id="rId5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5181600"/>
                        <a:ext cx="2921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OM11-P14-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81940"/>
            <a:ext cx="8001000" cy="2766060"/>
          </a:xfrm>
          <a:prstGeom prst="rect">
            <a:avLst/>
          </a:prstGeom>
          <a:ln w="1587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1905000" y="233934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2415540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(6.1)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40005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Drugi Kastiljanovog teorem za konstrukciju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prema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(6.1)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758012"/>
              </p:ext>
            </p:extLst>
          </p:nvPr>
        </p:nvGraphicFramePr>
        <p:xfrm>
          <a:off x="1447800" y="3860800"/>
          <a:ext cx="302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3" name="Equation" r:id="rId8" imgW="1511280" imgH="431640" progId="Equation.3">
                  <p:embed/>
                </p:oleObj>
              </mc:Choice>
              <mc:Fallback>
                <p:oleObj name="Equation" r:id="rId8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60800"/>
                        <a:ext cx="3022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31116"/>
              </p:ext>
            </p:extLst>
          </p:nvPr>
        </p:nvGraphicFramePr>
        <p:xfrm>
          <a:off x="1752600" y="4775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4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75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Elbow Connector 28"/>
          <p:cNvCxnSpPr>
            <a:stCxn id="17" idx="3"/>
            <a:endCxn id="447494" idx="3"/>
          </p:cNvCxnSpPr>
          <p:nvPr/>
        </p:nvCxnSpPr>
        <p:spPr>
          <a:xfrm>
            <a:off x="8432800" y="4333965"/>
            <a:ext cx="25400" cy="1279435"/>
          </a:xfrm>
          <a:prstGeom prst="bentConnector3">
            <a:avLst>
              <a:gd name="adj1" fmla="val 1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490" name="Elbow Connector 447489"/>
          <p:cNvCxnSpPr>
            <a:stCxn id="6" idx="3"/>
            <a:endCxn id="8" idx="3"/>
          </p:cNvCxnSpPr>
          <p:nvPr/>
        </p:nvCxnSpPr>
        <p:spPr>
          <a:xfrm>
            <a:off x="4457700" y="3234899"/>
            <a:ext cx="12700" cy="1057701"/>
          </a:xfrm>
          <a:prstGeom prst="bentConnector3">
            <a:avLst>
              <a:gd name="adj1" fmla="val 19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4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Princip minimuma potencijalne</a:t>
            </a:r>
            <a:b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energije deformacije</a:t>
            </a:r>
            <a:b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(deformacijskog rada)</a:t>
            </a:r>
            <a:endParaRPr lang="en-US" sz="32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184400"/>
            <a:ext cx="5029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Uopšteni dopunski uslovi definisani, za sve nepomične oslonce: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9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44764"/>
              </p:ext>
            </p:extLst>
          </p:nvPr>
        </p:nvGraphicFramePr>
        <p:xfrm>
          <a:off x="3810000" y="2641600"/>
          <a:ext cx="287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7" name="Equation" r:id="rId3" imgW="1434960" imgH="431640" progId="Equation.3">
                  <p:embed/>
                </p:oleObj>
              </mc:Choice>
              <mc:Fallback>
                <p:oleObj name="Equation" r:id="rId3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41600"/>
                        <a:ext cx="2870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600271"/>
            <a:ext cx="76200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predstavljaju i uslove potrebne da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potencijalna energija deformacije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(deformacijski rad) ima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stacionarnu vrednost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koja je minimalna kada se konstrukcija nalazi u stanju ravnoteže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341203"/>
            <a:ext cx="762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princip minimuma deformacijskog rada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4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princip Manabrea i Kastiljana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305800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principa minimuma deformacijskog rada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(principa Manabrea i Kastiljana), izvodi se zaključak:</a:t>
            </a:r>
          </a:p>
          <a:p>
            <a:endParaRPr lang="sr-Latn-CS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Ako su u posmatranoj konstrukciji sa </a:t>
            </a:r>
            <a:r>
              <a:rPr lang="sr-Latn-CS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linearnim ponašanjem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pomeranja koja odgovaraju suvišnim nepoznatim  veličinama jednaka nuli (0), onda suvišne nepoznate S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,S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,...,S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imaju vrednosti za koje je </a:t>
            </a:r>
            <a:r>
              <a:rPr lang="sr-Latn-CS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potencijalna energija deformacije minimalna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31165"/>
            <a:ext cx="83058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Princip minimuma deformacijskog rada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samo specijalan slučaj opštijeg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principa minimuma dopunskog rada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 kojeg se izvodi se zaključak:</a:t>
            </a:r>
          </a:p>
          <a:p>
            <a:endParaRPr lang="sr-Latn-CS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Ako su pomeranja koja odgovaraju suvišnim nepoznatim veličinama jednaka nuli (0), onda za konstrukciju sa </a:t>
            </a:r>
            <a:r>
              <a:rPr lang="sr-Latn-CS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proizvoljnim elastičnim ponašanjem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suvišne nepoznate S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,S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,...,S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imaju vrednosti za koje je </a:t>
            </a:r>
            <a:r>
              <a:rPr lang="sr-Latn-CS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dopunski rad minimalan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Kanonske jednačine metoda sila</a:t>
            </a:r>
            <a:endParaRPr lang="en-US" sz="32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074003"/>
            <a:ext cx="6553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Saglasno pomeranju proizvoljne tačke konstrukcije u funciji od uticajnih koeficijenata elastičnosti i koncentrisanih opterećenja, dopunske uslove napišimo u obliku: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2971800" y="2286000"/>
          <a:ext cx="5740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30" name="Equation" r:id="rId3" imgW="2869920" imgH="444240" progId="Equation.3">
                  <p:embed/>
                </p:oleObj>
              </mc:Choice>
              <mc:Fallback>
                <p:oleObj name="Equation" r:id="rId3" imgW="2869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57404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3" name="Object 2"/>
          <p:cNvGraphicFramePr>
            <a:graphicFrameLocks noChangeAspect="1"/>
          </p:cNvGraphicFramePr>
          <p:nvPr/>
        </p:nvGraphicFramePr>
        <p:xfrm>
          <a:off x="2819400" y="3606800"/>
          <a:ext cx="586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31" name="Equation" r:id="rId5" imgW="2933640" imgH="482400" progId="Equation.3">
                  <p:embed/>
                </p:oleObj>
              </mc:Choice>
              <mc:Fallback>
                <p:oleObj name="Equation" r:id="rId5" imgW="2933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06800"/>
                        <a:ext cx="5867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562600" y="3200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32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00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5562600" y="4724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33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724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3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451586" name="Object 2"/>
          <p:cNvGraphicFramePr>
            <a:graphicFrameLocks noChangeAspect="1"/>
          </p:cNvGraphicFramePr>
          <p:nvPr/>
        </p:nvGraphicFramePr>
        <p:xfrm>
          <a:off x="1193800" y="787400"/>
          <a:ext cx="6426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93" name="Equation" r:id="rId3" imgW="3213000" imgH="1447560" progId="Equation.3">
                  <p:embed/>
                </p:oleObj>
              </mc:Choice>
              <mc:Fallback>
                <p:oleObj name="Equation" r:id="rId3" imgW="321300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787400"/>
                        <a:ext cx="6426200" cy="289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4419600" y="381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94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3957935"/>
            <a:ext cx="6350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sistem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kanonskih jednačina metoda sila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43400" y="3683000"/>
            <a:ext cx="0" cy="274320"/>
          </a:xfrm>
          <a:custGeom>
            <a:avLst/>
            <a:gdLst>
              <a:gd name="connsiteX0" fmla="*/ 0 w 0"/>
              <a:gd name="connsiteY0" fmla="*/ 0 h 228600"/>
              <a:gd name="connsiteX1" fmla="*/ 0 w 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4590871"/>
            <a:ext cx="6477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sr-Latn-C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sr-Latn-C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(i=1,2,...,k), u navedenom sistemu, možemo odrediti primenom </a:t>
            </a:r>
            <a:r>
              <a:rPr lang="sr-Latn-CS" sz="24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Maksvel-Morovog metoda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(primenom Maksvel-Morovih integrala).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Primena </a:t>
            </a:r>
            <a:r>
              <a:rPr lang="sr-Latn-CS" sz="32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Maksvel</a:t>
            </a:r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sr-Latn-CS" sz="32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Morovog</a:t>
            </a:r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metoda</a:t>
            </a:r>
            <a:b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za određivanje uticajnih</a:t>
            </a:r>
            <a:b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koeficijenata elstičnosti</a:t>
            </a:r>
            <a:endParaRPr lang="en-US" sz="32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6781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osnovu, od ranije poznate uopštene formulacije Maksvel-Morovog metoda, za pomeranja od zadatih opterećenja možemo napisati da je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2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6368"/>
              </p:ext>
            </p:extLst>
          </p:nvPr>
        </p:nvGraphicFramePr>
        <p:xfrm>
          <a:off x="5105400" y="2743200"/>
          <a:ext cx="370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22" name="Equation" r:id="rId3" imgW="1854000" imgH="495000" progId="Equation.DSMT4">
                  <p:embed/>
                </p:oleObj>
              </mc:Choice>
              <mc:Fallback>
                <p:oleObj name="Equation" r:id="rId3" imgW="1854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708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3886200"/>
            <a:ext cx="52578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jednako pomeranju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i-te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tačke usled delovanja jedinične sile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 F</a:t>
            </a:r>
            <a:r>
              <a:rPr lang="sr-Latn-C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u ovom izrazu možemo zameniti presečnom veličinom usled jedinične sile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 dobiti: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2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90479"/>
              </p:ext>
            </p:extLst>
          </p:nvPr>
        </p:nvGraphicFramePr>
        <p:xfrm>
          <a:off x="3581400" y="548640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23" name="Equation" r:id="rId5" imgW="1904760" imgH="495000" progId="Equation.DSMT4">
                  <p:embed/>
                </p:oleObj>
              </mc:Choice>
              <mc:Fallback>
                <p:oleObj name="Equation" r:id="rId5" imgW="1904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38100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Elbow Connector 3"/>
          <p:cNvCxnSpPr>
            <a:stCxn id="12" idx="3"/>
            <a:endCxn id="452614" idx="2"/>
          </p:cNvCxnSpPr>
          <p:nvPr/>
        </p:nvCxnSpPr>
        <p:spPr>
          <a:xfrm flipV="1">
            <a:off x="5791200" y="3733800"/>
            <a:ext cx="1168400" cy="112189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6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Opšti slučaj opterećenja: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35003"/>
              </p:ext>
            </p:extLst>
          </p:nvPr>
        </p:nvGraphicFramePr>
        <p:xfrm>
          <a:off x="2146300" y="762000"/>
          <a:ext cx="66548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6" name="Equation" r:id="rId3" imgW="3327120" imgH="1612800" progId="Equation.DSMT4">
                  <p:embed/>
                </p:oleObj>
              </mc:Choice>
              <mc:Fallback>
                <p:oleObj name="Equation" r:id="rId3" imgW="332712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762000"/>
                        <a:ext cx="6654800" cy="322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4191000"/>
            <a:ext cx="487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Uopštene presečne sile zavise od </a:t>
            </a:r>
            <a:r>
              <a:rPr lang="sr-Latn-C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32004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Savijanje sa uvijanjem (zanemarene normalne i poprečne presečne veličine ):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5957"/>
              </p:ext>
            </p:extLst>
          </p:nvPr>
        </p:nvGraphicFramePr>
        <p:xfrm>
          <a:off x="2590800" y="1828800"/>
          <a:ext cx="5760720" cy="192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60" name="Equation" r:id="rId3" imgW="3200400" imgH="1066680" progId="Equation.DSMT4">
                  <p:embed/>
                </p:oleObj>
              </mc:Choice>
              <mc:Fallback>
                <p:oleObj name="Equation" r:id="rId3" imgW="3200400" imgH="1066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28800"/>
                        <a:ext cx="5760720" cy="1920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3962400"/>
            <a:ext cx="487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Uopštene presečne sile zavise od </a:t>
            </a:r>
            <a:r>
              <a:rPr lang="sr-Latn-C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89126" name="Object 6"/>
          <p:cNvGraphicFramePr>
            <a:graphicFrameLocks noChangeAspect="1"/>
          </p:cNvGraphicFramePr>
          <p:nvPr/>
        </p:nvGraphicFramePr>
        <p:xfrm>
          <a:off x="1497012" y="1828800"/>
          <a:ext cx="1779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13" name="Equation" r:id="rId3" imgW="888840" imgH="457200" progId="Equation.3">
                  <p:embed/>
                </p:oleObj>
              </mc:Choice>
              <mc:Fallback>
                <p:oleObj name="Equation" r:id="rId3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2" y="1828800"/>
                        <a:ext cx="17795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609600"/>
            <a:ext cx="35575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Groti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Engeserov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teorem</a:t>
            </a:r>
            <a:r>
              <a:rPr lang="sr-Latn-R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3733800" y="838200"/>
          <a:ext cx="1042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14" name="Equation" r:id="rId5" imgW="520560" imgH="419040" progId="Equation.3">
                  <p:embed/>
                </p:oleObj>
              </mc:Choice>
              <mc:Fallback>
                <p:oleObj name="Equation" r:id="rId5" imgW="520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0"/>
                        <a:ext cx="10429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3351212" y="2174875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15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174875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3733800" y="1828800"/>
          <a:ext cx="17033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16" name="Equation" r:id="rId9" imgW="850680" imgH="444240" progId="Equation.3">
                  <p:embed/>
                </p:oleObj>
              </mc:Choice>
              <mc:Fallback>
                <p:oleObj name="Equation" r:id="rId9" imgW="850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1703387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5562600" y="822960"/>
            <a:ext cx="228600" cy="1874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5865813" y="1617663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17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1617663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6248400" y="1295400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18" name="Equation" r:id="rId12" imgW="672840" imgH="444240" progId="Equation.3">
                  <p:embed/>
                </p:oleObj>
              </mc:Choice>
              <mc:Fallback>
                <p:oleObj name="Equation" r:id="rId12" imgW="672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346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200400"/>
            <a:ext cx="8001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Drugi Kastiljanov teorem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ovde se ne može primeniti jer je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međusobna veza sile i pomeranja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nelinearna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1981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Savijanje oko jedne ose x: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91760"/>
              </p:ext>
            </p:extLst>
          </p:nvPr>
        </p:nvGraphicFramePr>
        <p:xfrm>
          <a:off x="2146300" y="1130300"/>
          <a:ext cx="340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43" name="Equation" r:id="rId3" imgW="1701720" imgH="507960" progId="Equation.DSMT4">
                  <p:embed/>
                </p:oleObj>
              </mc:Choice>
              <mc:Fallback>
                <p:oleObj name="Equation" r:id="rId3" imgW="1701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1130300"/>
                        <a:ext cx="34036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86557"/>
              </p:ext>
            </p:extLst>
          </p:nvPr>
        </p:nvGraphicFramePr>
        <p:xfrm>
          <a:off x="1460500" y="2743200"/>
          <a:ext cx="408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44" name="Equation" r:id="rId5" imgW="2044440" imgH="495000" progId="Equation.DSMT4">
                  <p:embed/>
                </p:oleObj>
              </mc:Choice>
              <mc:Fallback>
                <p:oleObj name="Equation" r:id="rId5" imgW="2044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743200"/>
                        <a:ext cx="4089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729754"/>
              </p:ext>
            </p:extLst>
          </p:nvPr>
        </p:nvGraphicFramePr>
        <p:xfrm>
          <a:off x="1955800" y="4495800"/>
          <a:ext cx="360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45" name="Equation" r:id="rId7" imgW="1803240" imgH="495000" progId="Equation.DSMT4">
                  <p:embed/>
                </p:oleObj>
              </mc:Choice>
              <mc:Fallback>
                <p:oleObj name="Equation" r:id="rId7" imgW="18032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4495800"/>
                        <a:ext cx="3606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8800" y="1150203"/>
            <a:ext cx="3048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Proizvoljno promenljiv poprečni presek.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743200"/>
            <a:ext cx="2743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Isti materijal i isti poprečni presek u m-tom polju.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4495800"/>
            <a:ext cx="2514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Isti materijal i isti poprečni presek u svim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poljuma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06563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Specifični </a:t>
            </a:r>
            <a:r>
              <a:rPr lang="sr-Latn-CS" sz="32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deformacijski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rad</a:t>
            </a:r>
            <a:b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promene zapremine i promene</a:t>
            </a:r>
            <a:b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oblika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2039203"/>
            <a:ext cx="4165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Zapreminska deformacija u </a:t>
            </a:r>
            <a:r>
              <a:rPr lang="sr-Latn-CS" sz="2400" b="1" dirty="0" err="1" smtClean="0">
                <a:latin typeface="Times New Roman" pitchFamily="18" charset="0"/>
                <a:cs typeface="Times New Roman" pitchFamily="18" charset="0"/>
              </a:rPr>
              <a:t>xyz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koordinatnom sistemu: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59399"/>
              </p:ext>
            </p:extLst>
          </p:nvPr>
        </p:nvGraphicFramePr>
        <p:xfrm>
          <a:off x="2590800" y="3022600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67" name="Equation" r:id="rId3" imgW="1016000" imgH="241300" progId="Equation.3">
                  <p:embed/>
                </p:oleObj>
              </mc:Choice>
              <mc:Fallback>
                <p:oleObj name="Equation" r:id="rId3" imgW="1016000" imgH="241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22600"/>
                        <a:ext cx="2032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683000"/>
            <a:ext cx="4165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slučaju koordinatnog sistema kojem su ose pravci glavnih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dilatacija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vredi: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79010"/>
              </p:ext>
            </p:extLst>
          </p:nvPr>
        </p:nvGraphicFramePr>
        <p:xfrm>
          <a:off x="2590800" y="5029200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68" name="Equation" r:id="rId5" imgW="990360" imgH="228600" progId="Equation.3">
                  <p:embed/>
                </p:oleObj>
              </mc:Choice>
              <mc:Fallback>
                <p:oleObj name="Equation" r:id="rId5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1981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00916"/>
              </p:ext>
            </p:extLst>
          </p:nvPr>
        </p:nvGraphicFramePr>
        <p:xfrm>
          <a:off x="5486400" y="2037079"/>
          <a:ext cx="2971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69" name="Equation" r:id="rId7" imgW="1485720" imgH="1206360" progId="Equation.3">
                  <p:embed/>
                </p:oleObj>
              </mc:Choice>
              <mc:Fallback>
                <p:oleObj name="Equation" r:id="rId7" imgW="14857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37079"/>
                        <a:ext cx="2971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Arrow 9"/>
          <p:cNvSpPr/>
          <p:nvPr/>
        </p:nvSpPr>
        <p:spPr>
          <a:xfrm>
            <a:off x="4683760" y="518160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69690"/>
              </p:ext>
            </p:extLst>
          </p:nvPr>
        </p:nvGraphicFramePr>
        <p:xfrm>
          <a:off x="2919412" y="5537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0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2" y="5537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79183"/>
              </p:ext>
            </p:extLst>
          </p:nvPr>
        </p:nvGraphicFramePr>
        <p:xfrm>
          <a:off x="5392420" y="5689600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1" name="Equation" r:id="rId11" imgW="1548728" imgH="393529" progId="Equation.3">
                  <p:embed/>
                </p:oleObj>
              </mc:Choice>
              <mc:Fallback>
                <p:oleObj name="Equation" r:id="rId11" imgW="154872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420" y="5689600"/>
                        <a:ext cx="3098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Arrow 11"/>
          <p:cNvSpPr/>
          <p:nvPr/>
        </p:nvSpPr>
        <p:spPr>
          <a:xfrm rot="16200000">
            <a:off x="6804660" y="459486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2" idx="1"/>
            <a:endCxn id="10" idx="3"/>
          </p:cNvCxnSpPr>
          <p:nvPr/>
        </p:nvCxnSpPr>
        <p:spPr>
          <a:xfrm rot="5400000">
            <a:off x="5725160" y="4033520"/>
            <a:ext cx="449580" cy="19837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6528"/>
              </p:ext>
            </p:extLst>
          </p:nvPr>
        </p:nvGraphicFramePr>
        <p:xfrm>
          <a:off x="5027612" y="5943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5943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3" idx="2"/>
            <a:endCxn id="11" idx="1"/>
          </p:cNvCxnSpPr>
          <p:nvPr/>
        </p:nvCxnSpPr>
        <p:spPr>
          <a:xfrm rot="16200000" flipH="1">
            <a:off x="3967559" y="5035947"/>
            <a:ext cx="152400" cy="19677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5" idx="3"/>
            <a:endCxn id="7" idx="3"/>
          </p:cNvCxnSpPr>
          <p:nvPr/>
        </p:nvCxnSpPr>
        <p:spPr>
          <a:xfrm>
            <a:off x="4622800" y="2454702"/>
            <a:ext cx="12700" cy="80919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1"/>
            <a:endCxn id="8" idx="1"/>
          </p:cNvCxnSpPr>
          <p:nvPr/>
        </p:nvCxnSpPr>
        <p:spPr>
          <a:xfrm rot="10800000" flipH="1" flipV="1">
            <a:off x="457200" y="4283164"/>
            <a:ext cx="2133600" cy="974635"/>
          </a:xfrm>
          <a:prstGeom prst="bentConnector3">
            <a:avLst>
              <a:gd name="adj1" fmla="val -107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0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48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68460"/>
              </p:ext>
            </p:extLst>
          </p:nvPr>
        </p:nvGraphicFramePr>
        <p:xfrm>
          <a:off x="1905000" y="1346200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0" name="Equation" r:id="rId3" imgW="1549080" imgH="393480" progId="Equation.3">
                  <p:embed/>
                </p:oleObj>
              </mc:Choice>
              <mc:Fallback>
                <p:oleObj name="Equation" r:id="rId3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46200"/>
                        <a:ext cx="3098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6540" y="757535"/>
            <a:ext cx="23469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Srednji napon </a:t>
            </a:r>
            <a:r>
              <a:rPr lang="el-G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9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976664"/>
              </p:ext>
            </p:extLst>
          </p:nvPr>
        </p:nvGraphicFramePr>
        <p:xfrm>
          <a:off x="5473700" y="1346200"/>
          <a:ext cx="220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1" name="Equation" r:id="rId5" imgW="1104840" imgH="393480" progId="Equation.3">
                  <p:embed/>
                </p:oleObj>
              </mc:Choice>
              <mc:Fallback>
                <p:oleObj name="Equation" r:id="rId5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346200"/>
                        <a:ext cx="2209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Arrow 14"/>
          <p:cNvSpPr/>
          <p:nvPr/>
        </p:nvSpPr>
        <p:spPr>
          <a:xfrm>
            <a:off x="5059680" y="1691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9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98574"/>
              </p:ext>
            </p:extLst>
          </p:nvPr>
        </p:nvGraphicFramePr>
        <p:xfrm>
          <a:off x="1905000" y="2641600"/>
          <a:ext cx="205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2" name="Equation" r:id="rId7" imgW="1028520" imgH="393480" progId="Equation.3">
                  <p:embed/>
                </p:oleObj>
              </mc:Choice>
              <mc:Fallback>
                <p:oleObj name="Equation" r:id="rId7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41600"/>
                        <a:ext cx="205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62575"/>
              </p:ext>
            </p:extLst>
          </p:nvPr>
        </p:nvGraphicFramePr>
        <p:xfrm>
          <a:off x="2286000" y="2184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3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4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35966"/>
              </p:ext>
            </p:extLst>
          </p:nvPr>
        </p:nvGraphicFramePr>
        <p:xfrm>
          <a:off x="1447800" y="39624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4" name="Equation" r:id="rId11" imgW="634680" imgH="228600" progId="Equation.3">
                  <p:embed/>
                </p:oleObj>
              </mc:Choice>
              <mc:Fallback>
                <p:oleObj name="Equation" r:id="rId11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62400"/>
                        <a:ext cx="1270000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38960"/>
              </p:ext>
            </p:extLst>
          </p:nvPr>
        </p:nvGraphicFramePr>
        <p:xfrm>
          <a:off x="2286000" y="3479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5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79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82791"/>
              </p:ext>
            </p:extLst>
          </p:nvPr>
        </p:nvGraphicFramePr>
        <p:xfrm>
          <a:off x="3098800" y="3962400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6" name="Equation" r:id="rId14" imgW="850680" imgH="419040" progId="Equation.3">
                  <p:embed/>
                </p:oleObj>
              </mc:Choice>
              <mc:Fallback>
                <p:oleObj name="Equation" r:id="rId14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962400"/>
                        <a:ext cx="1701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53000" y="4819471"/>
            <a:ext cx="2743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Modul zapreminske deformacije ili </a:t>
            </a:r>
            <a:r>
              <a:rPr lang="sr-Latn-C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modul kompresije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4297681"/>
            <a:ext cx="228600" cy="4571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" name="Elbow Connector 4"/>
          <p:cNvCxnSpPr>
            <a:stCxn id="2" idx="2"/>
            <a:endCxn id="489484" idx="2"/>
          </p:cNvCxnSpPr>
          <p:nvPr/>
        </p:nvCxnSpPr>
        <p:spPr>
          <a:xfrm rot="16200000" flipH="1">
            <a:off x="2832100" y="3683000"/>
            <a:ext cx="457200" cy="1778000"/>
          </a:xfrm>
          <a:prstGeom prst="bentConnector3">
            <a:avLst>
              <a:gd name="adj1" fmla="val 1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5" idx="0"/>
            <a:endCxn id="489484" idx="3"/>
          </p:cNvCxnSpPr>
          <p:nvPr/>
        </p:nvCxnSpPr>
        <p:spPr>
          <a:xfrm rot="16200000" flipV="1">
            <a:off x="5343615" y="3838486"/>
            <a:ext cx="437971" cy="15240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3"/>
            <a:endCxn id="489479" idx="3"/>
          </p:cNvCxnSpPr>
          <p:nvPr/>
        </p:nvCxnSpPr>
        <p:spPr>
          <a:xfrm>
            <a:off x="7683500" y="988368"/>
            <a:ext cx="12700" cy="75153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494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1612"/>
              </p:ext>
            </p:extLst>
          </p:nvPr>
        </p:nvGraphicFramePr>
        <p:xfrm>
          <a:off x="6248400" y="4267200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31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1981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886200"/>
            <a:ext cx="3429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Srednja deformacija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087497"/>
              </p:ext>
            </p:extLst>
          </p:nvPr>
        </p:nvGraphicFramePr>
        <p:xfrm>
          <a:off x="3810000" y="4038600"/>
          <a:ext cx="200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32" name="Equation" r:id="rId5" imgW="1002960" imgH="393480" progId="Equation.3">
                  <p:embed/>
                </p:oleObj>
              </mc:Choice>
              <mc:Fallback>
                <p:oleObj name="Equation" r:id="rId5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38600"/>
                        <a:ext cx="2006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 flipH="1">
            <a:off x="5897880" y="441960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8195"/>
              </p:ext>
            </p:extLst>
          </p:nvPr>
        </p:nvGraphicFramePr>
        <p:xfrm>
          <a:off x="6248400" y="52578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33" name="Equation" r:id="rId7" imgW="533160" imgH="228600" progId="Equation.3">
                  <p:embed/>
                </p:oleObj>
              </mc:Choice>
              <mc:Fallback>
                <p:oleObj name="Equation" r:id="rId7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57800"/>
                        <a:ext cx="1066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92644"/>
              </p:ext>
            </p:extLst>
          </p:nvPr>
        </p:nvGraphicFramePr>
        <p:xfrm>
          <a:off x="6629400" y="4800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34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0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067085"/>
              </p:ext>
            </p:extLst>
          </p:nvPr>
        </p:nvGraphicFramePr>
        <p:xfrm>
          <a:off x="635000" y="762000"/>
          <a:ext cx="7594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35" name="Equation" r:id="rId11" imgW="3797280" imgH="711000" progId="Equation.3">
                  <p:embed/>
                </p:oleObj>
              </mc:Choice>
              <mc:Fallback>
                <p:oleObj name="Equation" r:id="rId11" imgW="3797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762000"/>
                        <a:ext cx="75946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2369403"/>
            <a:ext cx="1143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Tenzor napona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2286000" y="2667000"/>
            <a:ext cx="381000" cy="22860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23622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Sferni tenzor napona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3622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Devijatorski tenzor napona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4953000" y="2590800"/>
            <a:ext cx="304800" cy="3048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490500" name="Object 4"/>
          <p:cNvGraphicFramePr>
            <a:graphicFrameLocks noChangeAspect="1"/>
          </p:cNvGraphicFramePr>
          <p:nvPr/>
        </p:nvGraphicFramePr>
        <p:xfrm>
          <a:off x="990600" y="762000"/>
          <a:ext cx="7035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2" name="Equation" r:id="rId3" imgW="3517560" imgH="711000" progId="Equation.3">
                  <p:embed/>
                </p:oleObj>
              </mc:Choice>
              <mc:Fallback>
                <p:oleObj name="Equation" r:id="rId3" imgW="351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62000"/>
                        <a:ext cx="70358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2293203"/>
            <a:ext cx="1752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Tenzor deformacija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2590800" y="2590800"/>
            <a:ext cx="381000" cy="22860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2860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Sferni tenzor deformacija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2860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Devijatorski tenzor deformacija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5257800" y="2514600"/>
            <a:ext cx="304800" cy="3048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" y="3708400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Specifični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rad: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87336"/>
              </p:ext>
            </p:extLst>
          </p:nvPr>
        </p:nvGraphicFramePr>
        <p:xfrm>
          <a:off x="1371600" y="4191000"/>
          <a:ext cx="627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3" name="Equation" r:id="rId5" imgW="3136680" imgH="393480" progId="Equation.3">
                  <p:embed/>
                </p:oleObj>
              </mc:Choice>
              <mc:Fallback>
                <p:oleObj name="Equation" r:id="rId5" imgW="313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627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9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3886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Sa poznatim glavnim normalnim naponima i deformacijama izraz za specifični deformacijski rad glasi: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156727"/>
              </p:ext>
            </p:extLst>
          </p:nvPr>
        </p:nvGraphicFramePr>
        <p:xfrm>
          <a:off x="1905000" y="2362934"/>
          <a:ext cx="330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4" name="Equation" r:id="rId3" imgW="1650960" imgH="393480" progId="Equation.3">
                  <p:embed/>
                </p:oleObj>
              </mc:Choice>
              <mc:Fallback>
                <p:oleObj name="Equation" r:id="rId3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934"/>
                        <a:ext cx="3302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713742"/>
              </p:ext>
            </p:extLst>
          </p:nvPr>
        </p:nvGraphicFramePr>
        <p:xfrm>
          <a:off x="5638800" y="1600934"/>
          <a:ext cx="2971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5" name="Equation" r:id="rId5" imgW="1485720" imgH="1206360" progId="Equation.3">
                  <p:embed/>
                </p:oleObj>
              </mc:Choice>
              <mc:Fallback>
                <p:oleObj name="Equation" r:id="rId5" imgW="14857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00934"/>
                        <a:ext cx="2971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Arrow 9"/>
          <p:cNvSpPr/>
          <p:nvPr/>
        </p:nvSpPr>
        <p:spPr>
          <a:xfrm>
            <a:off x="5288280" y="2667734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1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184664"/>
              </p:ext>
            </p:extLst>
          </p:nvPr>
        </p:nvGraphicFramePr>
        <p:xfrm>
          <a:off x="1905000" y="4165600"/>
          <a:ext cx="591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6" name="Equation" r:id="rId7" imgW="2958840" imgH="393480" progId="Equation.3">
                  <p:embed/>
                </p:oleObj>
              </mc:Choice>
              <mc:Fallback>
                <p:oleObj name="Equation" r:id="rId7" imgW="295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65600"/>
                        <a:ext cx="5918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250589"/>
              </p:ext>
            </p:extLst>
          </p:nvPr>
        </p:nvGraphicFramePr>
        <p:xfrm>
          <a:off x="2286000" y="325193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7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5193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08408"/>
              </p:ext>
            </p:extLst>
          </p:nvPr>
        </p:nvGraphicFramePr>
        <p:xfrm>
          <a:off x="2286000" y="373453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8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453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3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492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169406"/>
              </p:ext>
            </p:extLst>
          </p:nvPr>
        </p:nvGraphicFramePr>
        <p:xfrm>
          <a:off x="1016000" y="685800"/>
          <a:ext cx="591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8" name="Equation" r:id="rId3" imgW="2958840" imgH="393480" progId="Equation.3">
                  <p:embed/>
                </p:oleObj>
              </mc:Choice>
              <mc:Fallback>
                <p:oleObj name="Equation" r:id="rId3" imgW="295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685800"/>
                        <a:ext cx="5918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63609"/>
              </p:ext>
            </p:extLst>
          </p:nvPr>
        </p:nvGraphicFramePr>
        <p:xfrm>
          <a:off x="990600" y="1892300"/>
          <a:ext cx="4038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9" name="Equation" r:id="rId5" imgW="2019240" imgH="1218960" progId="Equation.3">
                  <p:embed/>
                </p:oleObj>
              </mc:Choice>
              <mc:Fallback>
                <p:oleObj name="Equation" r:id="rId5" imgW="20192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92300"/>
                        <a:ext cx="4038600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/>
          <p:cNvSpPr/>
          <p:nvPr/>
        </p:nvSpPr>
        <p:spPr>
          <a:xfrm rot="5400000">
            <a:off x="3070860" y="162306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2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57218"/>
              </p:ext>
            </p:extLst>
          </p:nvPr>
        </p:nvGraphicFramePr>
        <p:xfrm>
          <a:off x="990600" y="4584700"/>
          <a:ext cx="736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0" name="Equation" r:id="rId7" imgW="3682800" imgH="431640" progId="Equation.3">
                  <p:embed/>
                </p:oleObj>
              </mc:Choice>
              <mc:Fallback>
                <p:oleObj name="Equation" r:id="rId7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84700"/>
                        <a:ext cx="7366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867400" y="1524000"/>
            <a:ext cx="280988" cy="3048000"/>
            <a:chOff x="5334000" y="1524000"/>
            <a:chExt cx="280988" cy="3048000"/>
          </a:xfrm>
        </p:grpSpPr>
        <p:graphicFrame>
          <p:nvGraphicFramePr>
            <p:cNvPr id="492549" name="Object 5"/>
            <p:cNvGraphicFramePr>
              <a:graphicFrameLocks noChangeAspect="1"/>
            </p:cNvGraphicFramePr>
            <p:nvPr/>
          </p:nvGraphicFramePr>
          <p:xfrm>
            <a:off x="5334000" y="15240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501" name="Equation" r:id="rId9" imgW="139680" imgH="203040" progId="Equation.3">
                    <p:embed/>
                  </p:oleObj>
                </mc:Choice>
                <mc:Fallback>
                  <p:oleObj name="Equation" r:id="rId9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15240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5334000" y="41656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502" name="Equation" r:id="rId11" imgW="139680" imgH="203040" progId="Equation.3">
                    <p:embed/>
                  </p:oleObj>
                </mc:Choice>
                <mc:Fallback>
                  <p:oleObj name="Equation" r:id="rId1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41656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Freeform 14"/>
            <p:cNvSpPr/>
            <p:nvPr/>
          </p:nvSpPr>
          <p:spPr>
            <a:xfrm>
              <a:off x="5455920" y="1905000"/>
              <a:ext cx="0" cy="2286000"/>
            </a:xfrm>
            <a:custGeom>
              <a:avLst/>
              <a:gdLst>
                <a:gd name="connsiteX0" fmla="*/ 0 w 0"/>
                <a:gd name="connsiteY0" fmla="*/ 0 h 2194560"/>
                <a:gd name="connsiteX1" fmla="*/ 0 w 0"/>
                <a:gd name="connsiteY1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194560">
                  <a:moveTo>
                    <a:pt x="0" y="0"/>
                  </a:moveTo>
                  <a:lnTo>
                    <a:pt x="0" y="219456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7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3505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Specifični deformacijski rad možemo predstaviti kao zbir dva dela 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971800" y="1600200"/>
          <a:ext cx="218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2" name="Equation" r:id="rId3" imgW="1091880" imgH="279360" progId="Equation.3">
                  <p:embed/>
                </p:oleObj>
              </mc:Choice>
              <mc:Fallback>
                <p:oleObj name="Equation" r:id="rId3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00200"/>
                        <a:ext cx="2184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2217003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Deo koji se utroši na promenu zapremine (V).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283803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Deo koji se utroši na promenu oblika (O).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25240" y="2087880"/>
            <a:ext cx="1737360" cy="579120"/>
          </a:xfrm>
          <a:custGeom>
            <a:avLst/>
            <a:gdLst>
              <a:gd name="connsiteX0" fmla="*/ 0 w 1737360"/>
              <a:gd name="connsiteY0" fmla="*/ 0 h 365760"/>
              <a:gd name="connsiteX1" fmla="*/ 0 w 1737360"/>
              <a:gd name="connsiteY1" fmla="*/ 365760 h 365760"/>
              <a:gd name="connsiteX2" fmla="*/ 1737360 w 173736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360" h="365760">
                <a:moveTo>
                  <a:pt x="0" y="0"/>
                </a:moveTo>
                <a:lnTo>
                  <a:pt x="0" y="365760"/>
                </a:lnTo>
                <a:lnTo>
                  <a:pt x="1737360" y="3657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39640" y="2057400"/>
            <a:ext cx="822960" cy="1676400"/>
          </a:xfrm>
          <a:custGeom>
            <a:avLst/>
            <a:gdLst>
              <a:gd name="connsiteX0" fmla="*/ 0 w 1737360"/>
              <a:gd name="connsiteY0" fmla="*/ 0 h 365760"/>
              <a:gd name="connsiteX1" fmla="*/ 0 w 1737360"/>
              <a:gd name="connsiteY1" fmla="*/ 365760 h 365760"/>
              <a:gd name="connsiteX2" fmla="*/ 1737360 w 173736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360" h="365760">
                <a:moveTo>
                  <a:pt x="0" y="0"/>
                </a:moveTo>
                <a:lnTo>
                  <a:pt x="0" y="365760"/>
                </a:lnTo>
                <a:lnTo>
                  <a:pt x="1737360" y="3657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4038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Koristeći srednji napon i zapreminsku deformaciju , rad utrošen na promenu zapremine možemo izarziti u obliku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3571" name="Object 3"/>
          <p:cNvGraphicFramePr>
            <a:graphicFrameLocks noChangeAspect="1"/>
          </p:cNvGraphicFramePr>
          <p:nvPr/>
        </p:nvGraphicFramePr>
        <p:xfrm>
          <a:off x="3886200" y="5061129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3" name="Equation" r:id="rId5" imgW="901440" imgH="393480" progId="Equation.3">
                  <p:embed/>
                </p:oleObj>
              </mc:Choice>
              <mc:Fallback>
                <p:oleObj name="Equation" r:id="rId5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061129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7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495618" name="Object 2"/>
          <p:cNvGraphicFramePr>
            <a:graphicFrameLocks noChangeAspect="1"/>
          </p:cNvGraphicFramePr>
          <p:nvPr/>
        </p:nvGraphicFramePr>
        <p:xfrm>
          <a:off x="4597400" y="1193800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7" name="Equation" r:id="rId3" imgW="901440" imgH="393480" progId="Equation.3">
                  <p:embed/>
                </p:oleObj>
              </mc:Choice>
              <mc:Fallback>
                <p:oleObj name="Equation" r:id="rId3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193800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19" name="Object 3"/>
          <p:cNvGraphicFramePr>
            <a:graphicFrameLocks noChangeAspect="1"/>
          </p:cNvGraphicFramePr>
          <p:nvPr/>
        </p:nvGraphicFramePr>
        <p:xfrm>
          <a:off x="1416050" y="685800"/>
          <a:ext cx="220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8" name="Equation" r:id="rId5" imgW="1104840" imgH="393480" progId="Equation.3">
                  <p:embed/>
                </p:oleObj>
              </mc:Choice>
              <mc:Fallback>
                <p:oleObj name="Equation" r:id="rId5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685800"/>
                        <a:ext cx="2209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0" name="Object 4"/>
          <p:cNvGraphicFramePr>
            <a:graphicFrameLocks noChangeAspect="1"/>
          </p:cNvGraphicFramePr>
          <p:nvPr/>
        </p:nvGraphicFramePr>
        <p:xfrm>
          <a:off x="533400" y="1600200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9" name="Equation" r:id="rId7" imgW="1549080" imgH="393480" progId="Equation.3">
                  <p:embed/>
                </p:oleObj>
              </mc:Choice>
              <mc:Fallback>
                <p:oleObj name="Equation" r:id="rId7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3098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>
            <a:off x="3581400" y="609600"/>
            <a:ext cx="457200" cy="1905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4191000" y="150876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5622" name="Object 6"/>
          <p:cNvGraphicFramePr>
            <a:graphicFrameLocks noChangeAspect="1"/>
          </p:cNvGraphicFramePr>
          <p:nvPr/>
        </p:nvGraphicFramePr>
        <p:xfrm>
          <a:off x="5257800" y="2057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0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3" name="Object 7"/>
          <p:cNvGraphicFramePr>
            <a:graphicFrameLocks noChangeAspect="1"/>
          </p:cNvGraphicFramePr>
          <p:nvPr/>
        </p:nvGraphicFramePr>
        <p:xfrm>
          <a:off x="4572000" y="2514600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1" name="Equation" r:id="rId11" imgW="1752480" imgH="393480" progId="Equation.3">
                  <p:embed/>
                </p:oleObj>
              </mc:Choice>
              <mc:Fallback>
                <p:oleObj name="Equation" r:id="rId11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14600"/>
                        <a:ext cx="350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130800" y="3759200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2" name="Equation" r:id="rId13" imgW="901440" imgH="393480" progId="Equation.3">
                  <p:embed/>
                </p:oleObj>
              </mc:Choice>
              <mc:Fallback>
                <p:oleObj name="Equation" r:id="rId13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3759200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84200" y="3733800"/>
          <a:ext cx="406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3" name="Equation" r:id="rId14" imgW="2031840" imgH="419040" progId="Equation.3">
                  <p:embed/>
                </p:oleObj>
              </mc:Choice>
              <mc:Fallback>
                <p:oleObj name="Equation" r:id="rId14" imgW="2031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733800"/>
                        <a:ext cx="40640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Arrow 16"/>
          <p:cNvSpPr/>
          <p:nvPr/>
        </p:nvSpPr>
        <p:spPr>
          <a:xfrm rot="10800000">
            <a:off x="4724400" y="407416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791200" y="4622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4" name="Equation" r:id="rId16" imgW="139680" imgH="203040" progId="Equation.3">
                  <p:embed/>
                </p:oleObj>
              </mc:Choice>
              <mc:Fallback>
                <p:oleObj name="Equation" r:id="rId1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22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5016500" y="5054600"/>
          <a:ext cx="368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5" name="Equation" r:id="rId17" imgW="1841400" imgH="419040" progId="Equation.3">
                  <p:embed/>
                </p:oleObj>
              </mc:Choice>
              <mc:Fallback>
                <p:oleObj name="Equation" r:id="rId17" imgW="1841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054600"/>
                        <a:ext cx="36830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7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496642" name="Object 2"/>
          <p:cNvGraphicFramePr>
            <a:graphicFrameLocks noChangeAspect="1"/>
          </p:cNvGraphicFramePr>
          <p:nvPr/>
        </p:nvGraphicFramePr>
        <p:xfrm>
          <a:off x="1356852" y="3098800"/>
          <a:ext cx="218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3" name="Equation" r:id="rId3" imgW="1091880" imgH="279360" progId="Equation.3">
                  <p:embed/>
                </p:oleObj>
              </mc:Choice>
              <mc:Fallback>
                <p:oleObj name="Equation" r:id="rId3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852" y="3098800"/>
                        <a:ext cx="2184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3" name="Object 3"/>
          <p:cNvGraphicFramePr>
            <a:graphicFrameLocks noChangeAspect="1"/>
          </p:cNvGraphicFramePr>
          <p:nvPr/>
        </p:nvGraphicFramePr>
        <p:xfrm>
          <a:off x="3625390" y="3251200"/>
          <a:ext cx="4746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4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390" y="3251200"/>
                        <a:ext cx="4746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4" name="Object 4"/>
          <p:cNvGraphicFramePr>
            <a:graphicFrameLocks noChangeAspect="1"/>
          </p:cNvGraphicFramePr>
          <p:nvPr/>
        </p:nvGraphicFramePr>
        <p:xfrm>
          <a:off x="4100052" y="3098800"/>
          <a:ext cx="218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5" name="Equation" r:id="rId7" imgW="1091880" imgH="279360" progId="Equation.3">
                  <p:embed/>
                </p:oleObj>
              </mc:Choice>
              <mc:Fallback>
                <p:oleObj name="Equation" r:id="rId7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052" y="3098800"/>
                        <a:ext cx="2184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5" name="Object 5"/>
          <p:cNvGraphicFramePr>
            <a:graphicFrameLocks noChangeAspect="1"/>
          </p:cNvGraphicFramePr>
          <p:nvPr/>
        </p:nvGraphicFramePr>
        <p:xfrm>
          <a:off x="914400" y="965200"/>
          <a:ext cx="591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6" name="Equation" r:id="rId9" imgW="2958840" imgH="393480" progId="Equation.3">
                  <p:embed/>
                </p:oleObj>
              </mc:Choice>
              <mc:Fallback>
                <p:oleObj name="Equation" r:id="rId9" imgW="295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65200"/>
                        <a:ext cx="5918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6" name="Object 6"/>
          <p:cNvGraphicFramePr>
            <a:graphicFrameLocks noChangeAspect="1"/>
          </p:cNvGraphicFramePr>
          <p:nvPr/>
        </p:nvGraphicFramePr>
        <p:xfrm>
          <a:off x="3338052" y="1879600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7" name="Equation" r:id="rId11" imgW="1752480" imgH="393480" progId="Equation.3">
                  <p:embed/>
                </p:oleObj>
              </mc:Choice>
              <mc:Fallback>
                <p:oleObj name="Equation" r:id="rId11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052" y="1879600"/>
                        <a:ext cx="350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7" name="Object 7"/>
          <p:cNvGraphicFramePr>
            <a:graphicFrameLocks noChangeAspect="1"/>
          </p:cNvGraphicFramePr>
          <p:nvPr/>
        </p:nvGraphicFramePr>
        <p:xfrm>
          <a:off x="1356852" y="4165600"/>
          <a:ext cx="584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8" name="Equation" r:id="rId13" imgW="2920680" imgH="393480" progId="Equation.3">
                  <p:embed/>
                </p:oleObj>
              </mc:Choice>
              <mc:Fallback>
                <p:oleObj name="Equation" r:id="rId13" imgW="292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852" y="4165600"/>
                        <a:ext cx="5842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8" name="Object 8"/>
          <p:cNvGraphicFramePr>
            <a:graphicFrameLocks noChangeAspect="1"/>
          </p:cNvGraphicFramePr>
          <p:nvPr/>
        </p:nvGraphicFramePr>
        <p:xfrm>
          <a:off x="4733464" y="3708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9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464" y="3708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340332" y="838200"/>
            <a:ext cx="1508268" cy="2626360"/>
            <a:chOff x="6340332" y="838200"/>
            <a:chExt cx="1508268" cy="2626360"/>
          </a:xfrm>
        </p:grpSpPr>
        <p:grpSp>
          <p:nvGrpSpPr>
            <p:cNvPr id="15" name="Group 14"/>
            <p:cNvGrpSpPr/>
            <p:nvPr/>
          </p:nvGrpSpPr>
          <p:grpSpPr>
            <a:xfrm>
              <a:off x="6340332" y="1745488"/>
              <a:ext cx="1508268" cy="1719072"/>
              <a:chOff x="5593080" y="1389888"/>
              <a:chExt cx="1508268" cy="1719072"/>
            </a:xfrm>
          </p:grpSpPr>
          <p:sp>
            <p:nvSpPr>
              <p:cNvPr id="11" name="Left Arrow 10"/>
              <p:cNvSpPr/>
              <p:nvPr/>
            </p:nvSpPr>
            <p:spPr>
              <a:xfrm rot="10800000">
                <a:off x="6598428" y="1389888"/>
                <a:ext cx="274320" cy="137160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eft Arrow 11"/>
              <p:cNvSpPr/>
              <p:nvPr/>
            </p:nvSpPr>
            <p:spPr>
              <a:xfrm rot="10800000" flipH="1">
                <a:off x="5593080" y="2971800"/>
                <a:ext cx="274320" cy="137160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884606" y="1460090"/>
                <a:ext cx="1216742" cy="1578078"/>
              </a:xfrm>
              <a:custGeom>
                <a:avLst/>
                <a:gdLst>
                  <a:gd name="connsiteX0" fmla="*/ 0 w 1445342"/>
                  <a:gd name="connsiteY0" fmla="*/ 1578078 h 1578078"/>
                  <a:gd name="connsiteX1" fmla="*/ 1445342 w 1445342"/>
                  <a:gd name="connsiteY1" fmla="*/ 1578078 h 1578078"/>
                  <a:gd name="connsiteX2" fmla="*/ 1445342 w 1445342"/>
                  <a:gd name="connsiteY2" fmla="*/ 0 h 1578078"/>
                  <a:gd name="connsiteX3" fmla="*/ 1238865 w 1445342"/>
                  <a:gd name="connsiteY3" fmla="*/ 0 h 157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342" h="1578078">
                    <a:moveTo>
                      <a:pt x="0" y="1578078"/>
                    </a:moveTo>
                    <a:lnTo>
                      <a:pt x="1445342" y="1578078"/>
                    </a:lnTo>
                    <a:lnTo>
                      <a:pt x="1445342" y="0"/>
                    </a:lnTo>
                    <a:lnTo>
                      <a:pt x="1238865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ight Brace 19"/>
            <p:cNvSpPr/>
            <p:nvPr/>
          </p:nvSpPr>
          <p:spPr>
            <a:xfrm>
              <a:off x="6781800" y="838200"/>
              <a:ext cx="457200" cy="19050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46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68697"/>
          </a:xfrm>
        </p:spPr>
        <p:txBody>
          <a:bodyPr>
            <a:normAutofit/>
          </a:bodyPr>
          <a:lstStyle/>
          <a:p>
            <a:pPr marL="0" indent="0"/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Uticajni k</a:t>
            </a:r>
            <a:r>
              <a:rPr lang="sr-Latn-CS" sz="32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oeficijenti</a:t>
            </a: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elastičnosti i krutosti. </a:t>
            </a:r>
            <a:r>
              <a:rPr lang="sr-Latn-CS" sz="32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Uopštavanje</a:t>
            </a:r>
            <a:endParaRPr lang="en-U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95735"/>
            <a:ext cx="228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Pomeranje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0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26069"/>
              </p:ext>
            </p:extLst>
          </p:nvPr>
        </p:nvGraphicFramePr>
        <p:xfrm>
          <a:off x="2298700" y="1828800"/>
          <a:ext cx="3517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1" name="Equation" r:id="rId3" imgW="1752480" imgH="444240" progId="Equation.3">
                  <p:embed/>
                </p:oleObj>
              </mc:Choice>
              <mc:Fallback>
                <p:oleObj name="Equation" r:id="rId3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1828800"/>
                        <a:ext cx="35179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9397"/>
              </p:ext>
            </p:extLst>
          </p:nvPr>
        </p:nvGraphicFramePr>
        <p:xfrm>
          <a:off x="4754880" y="3200400"/>
          <a:ext cx="321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2" name="Equation" r:id="rId5" imgW="1600200" imgH="444240" progId="Equation.3">
                  <p:embed/>
                </p:oleObj>
              </mc:Choice>
              <mc:Fallback>
                <p:oleObj name="Equation" r:id="rId5" imgW="1600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880" y="3200400"/>
                        <a:ext cx="32131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29964"/>
              </p:ext>
            </p:extLst>
          </p:nvPr>
        </p:nvGraphicFramePr>
        <p:xfrm>
          <a:off x="5867400" y="1828800"/>
          <a:ext cx="587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3" name="Equation" r:id="rId7" imgW="291960" imgH="444240" progId="Equation.DSMT4">
                  <p:embed/>
                </p:oleObj>
              </mc:Choice>
              <mc:Fallback>
                <p:oleObj name="Equation" r:id="rId7" imgW="29196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28800"/>
                        <a:ext cx="5873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00011"/>
              </p:ext>
            </p:extLst>
          </p:nvPr>
        </p:nvGraphicFramePr>
        <p:xfrm>
          <a:off x="5029200" y="2743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4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93126"/>
              </p:ext>
            </p:extLst>
          </p:nvPr>
        </p:nvGraphicFramePr>
        <p:xfrm>
          <a:off x="457200" y="3200400"/>
          <a:ext cx="2957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5" name="Equation" r:id="rId11" imgW="1473200" imgH="431800" progId="Equation.3">
                  <p:embed/>
                </p:oleObj>
              </mc:Choice>
              <mc:Fallback>
                <p:oleObj name="Equation" r:id="rId11" imgW="14732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29575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72839"/>
              </p:ext>
            </p:extLst>
          </p:nvPr>
        </p:nvGraphicFramePr>
        <p:xfrm>
          <a:off x="3505200" y="3200400"/>
          <a:ext cx="587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6" name="Equation" r:id="rId13" imgW="291960" imgH="444240" progId="Equation.DSMT4">
                  <p:embed/>
                </p:oleObj>
              </mc:Choice>
              <mc:Fallback>
                <p:oleObj name="Equation" r:id="rId13" imgW="29196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5873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40417"/>
              </p:ext>
            </p:extLst>
          </p:nvPr>
        </p:nvGraphicFramePr>
        <p:xfrm>
          <a:off x="4754880" y="4267200"/>
          <a:ext cx="39782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7" name="Equation" r:id="rId15" imgW="1981080" imgH="469800" progId="Equation.DSMT4">
                  <p:embed/>
                </p:oleObj>
              </mc:Choice>
              <mc:Fallback>
                <p:oleObj name="Equation" r:id="rId15" imgW="198108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880" y="4267200"/>
                        <a:ext cx="3978275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75828"/>
              </p:ext>
            </p:extLst>
          </p:nvPr>
        </p:nvGraphicFramePr>
        <p:xfrm>
          <a:off x="2286000" y="5461000"/>
          <a:ext cx="35956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8" name="Equation" r:id="rId17" imgW="1790700" imgH="469900" progId="Equation.3">
                  <p:embed/>
                </p:oleObj>
              </mc:Choice>
              <mc:Fallback>
                <p:oleObj name="Equation" r:id="rId17" imgW="17907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95687" cy="939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22467"/>
              </p:ext>
            </p:extLst>
          </p:nvPr>
        </p:nvGraphicFramePr>
        <p:xfrm>
          <a:off x="2057400" y="4114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9" name="Equation" r:id="rId19" imgW="139639" imgH="203112" progId="Equation.3">
                  <p:embed/>
                </p:oleObj>
              </mc:Choice>
              <mc:Fallback>
                <p:oleObj name="Equation" r:id="rId19" imgW="13963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496425"/>
              </p:ext>
            </p:extLst>
          </p:nvPr>
        </p:nvGraphicFramePr>
        <p:xfrm>
          <a:off x="4267200" y="45720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0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5" idx="2"/>
            <a:endCxn id="16" idx="1"/>
          </p:cNvCxnSpPr>
          <p:nvPr/>
        </p:nvCxnSpPr>
        <p:spPr>
          <a:xfrm rot="16200000" flipH="1">
            <a:off x="3130947" y="3588147"/>
            <a:ext cx="203200" cy="20693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48200" y="3124200"/>
            <a:ext cx="4191000" cy="220980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7" name="Elbow Connector 26"/>
          <p:cNvCxnSpPr>
            <a:stCxn id="25" idx="2"/>
            <a:endCxn id="12" idx="3"/>
          </p:cNvCxnSpPr>
          <p:nvPr/>
        </p:nvCxnSpPr>
        <p:spPr>
          <a:xfrm rot="5400000">
            <a:off x="6014244" y="5201444"/>
            <a:ext cx="596900" cy="8620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92200" y="914400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3-osno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8694" name="Object 6"/>
          <p:cNvGraphicFramePr>
            <a:graphicFrameLocks noChangeAspect="1"/>
          </p:cNvGraphicFramePr>
          <p:nvPr/>
        </p:nvGraphicFramePr>
        <p:xfrm>
          <a:off x="2159000" y="1447800"/>
          <a:ext cx="591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31" name="Equation" r:id="rId3" imgW="2958840" imgH="393480" progId="Equation.3">
                  <p:embed/>
                </p:oleObj>
              </mc:Choice>
              <mc:Fallback>
                <p:oleObj name="Equation" r:id="rId3" imgW="295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447800"/>
                        <a:ext cx="5918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92200" y="2369403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8695" name="Object 7"/>
          <p:cNvGraphicFramePr>
            <a:graphicFrameLocks noChangeAspect="1"/>
          </p:cNvGraphicFramePr>
          <p:nvPr/>
        </p:nvGraphicFramePr>
        <p:xfrm>
          <a:off x="2159000" y="28194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32" name="Equation" r:id="rId5" imgW="1739880" imgH="393480" progId="Equation.3">
                  <p:embed/>
                </p:oleObj>
              </mc:Choice>
              <mc:Fallback>
                <p:oleObj name="Equation" r:id="rId5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819400"/>
                        <a:ext cx="3479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92200" y="3715603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1-osno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2133600" y="419100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33" name="Equation" r:id="rId7" imgW="736560" imgH="393480" progId="Equation.3">
                  <p:embed/>
                </p:oleObj>
              </mc:Choice>
              <mc:Fallback>
                <p:oleObj name="Equation" r:id="rId7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91000"/>
                        <a:ext cx="1473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9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200" y="685800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3-osno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200" y="2140803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4200" y="3664803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1-osno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0741" name="Object 5"/>
          <p:cNvGraphicFramePr>
            <a:graphicFrameLocks noChangeAspect="1"/>
          </p:cNvGraphicFramePr>
          <p:nvPr/>
        </p:nvGraphicFramePr>
        <p:xfrm>
          <a:off x="3048000" y="1219200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55" name="Equation" r:id="rId3" imgW="1752480" imgH="393480" progId="Equation.3">
                  <p:embed/>
                </p:oleObj>
              </mc:Choice>
              <mc:Fallback>
                <p:oleObj name="Equation" r:id="rId3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350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2" name="Object 6"/>
          <p:cNvGraphicFramePr>
            <a:graphicFrameLocks noChangeAspect="1"/>
          </p:cNvGraphicFramePr>
          <p:nvPr/>
        </p:nvGraphicFramePr>
        <p:xfrm>
          <a:off x="3340100" y="2641600"/>
          <a:ext cx="292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56" name="Equation" r:id="rId5" imgW="1460160" imgH="393480" progId="Equation.3">
                  <p:embed/>
                </p:oleObj>
              </mc:Choice>
              <mc:Fallback>
                <p:oleObj name="Equation" r:id="rId5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641600"/>
                        <a:ext cx="292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3" name="Object 7"/>
          <p:cNvGraphicFramePr>
            <a:graphicFrameLocks noChangeAspect="1"/>
          </p:cNvGraphicFramePr>
          <p:nvPr/>
        </p:nvGraphicFramePr>
        <p:xfrm>
          <a:off x="2971800" y="4191000"/>
          <a:ext cx="205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57" name="Equation" r:id="rId7" imgW="1028520" imgH="393480" progId="Equation.3">
                  <p:embed/>
                </p:oleObj>
              </mc:Choice>
              <mc:Fallback>
                <p:oleObj name="Equation" r:id="rId7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205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7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3-osno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140803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72803"/>
            <a:ext cx="195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1-osno stanje napona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65" name="Object 5"/>
          <p:cNvGraphicFramePr>
            <a:graphicFrameLocks noChangeAspect="1"/>
          </p:cNvGraphicFramePr>
          <p:nvPr/>
        </p:nvGraphicFramePr>
        <p:xfrm>
          <a:off x="1498600" y="1143000"/>
          <a:ext cx="584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74" name="Equation" r:id="rId3" imgW="2920680" imgH="393480" progId="Equation.3">
                  <p:embed/>
                </p:oleObj>
              </mc:Choice>
              <mc:Fallback>
                <p:oleObj name="Equation" r:id="rId3" imgW="292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143000"/>
                        <a:ext cx="5842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66" name="Object 6"/>
          <p:cNvGraphicFramePr>
            <a:graphicFrameLocks noChangeAspect="1"/>
          </p:cNvGraphicFramePr>
          <p:nvPr/>
        </p:nvGraphicFramePr>
        <p:xfrm>
          <a:off x="1498600" y="2590800"/>
          <a:ext cx="353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75" name="Equation" r:id="rId5" imgW="1765080" imgH="393480" progId="Equation.3">
                  <p:embed/>
                </p:oleObj>
              </mc:Choice>
              <mc:Fallback>
                <p:oleObj name="Equation" r:id="rId5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590800"/>
                        <a:ext cx="3530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67" name="Object 7"/>
          <p:cNvGraphicFramePr>
            <a:graphicFrameLocks noChangeAspect="1"/>
          </p:cNvGraphicFramePr>
          <p:nvPr/>
        </p:nvGraphicFramePr>
        <p:xfrm>
          <a:off x="1651000" y="4699000"/>
          <a:ext cx="190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76" name="Equation" r:id="rId7" imgW="952200" imgH="393480" progId="Equation.3">
                  <p:embed/>
                </p:oleObj>
              </mc:Choice>
              <mc:Fallback>
                <p:oleObj name="Equation" r:id="rId7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699000"/>
                        <a:ext cx="1905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68" name="Object 8"/>
          <p:cNvGraphicFramePr>
            <a:graphicFrameLocks noChangeAspect="1"/>
          </p:cNvGraphicFramePr>
          <p:nvPr/>
        </p:nvGraphicFramePr>
        <p:xfrm>
          <a:off x="2616200" y="3886200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77" name="Equation" r:id="rId9" imgW="876240" imgH="215640" progId="Equation.3">
                  <p:embed/>
                </p:oleObj>
              </mc:Choice>
              <mc:Fallback>
                <p:oleObj name="Equation" r:id="rId9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886200"/>
                        <a:ext cx="17526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Arrow 15"/>
          <p:cNvSpPr/>
          <p:nvPr/>
        </p:nvSpPr>
        <p:spPr>
          <a:xfrm rot="16200000" flipH="1">
            <a:off x="2649220" y="357378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1770" name="Object 10"/>
          <p:cNvGraphicFramePr>
            <a:graphicFrameLocks noChangeAspect="1"/>
          </p:cNvGraphicFramePr>
          <p:nvPr/>
        </p:nvGraphicFramePr>
        <p:xfrm>
          <a:off x="4089400" y="4699000"/>
          <a:ext cx="175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78" name="Equation" r:id="rId11" imgW="876240" imgH="393480" progId="Equation.3">
                  <p:embed/>
                </p:oleObj>
              </mc:Choice>
              <mc:Fallback>
                <p:oleObj name="Equation" r:id="rId11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4699000"/>
                        <a:ext cx="1752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1" name="Object 11"/>
          <p:cNvGraphicFramePr>
            <a:graphicFrameLocks noChangeAspect="1"/>
          </p:cNvGraphicFramePr>
          <p:nvPr/>
        </p:nvGraphicFramePr>
        <p:xfrm>
          <a:off x="3614737" y="4957762"/>
          <a:ext cx="47466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79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7" y="4957762"/>
                        <a:ext cx="474663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2" name="Object 12"/>
          <p:cNvGraphicFramePr>
            <a:graphicFrameLocks noChangeAspect="1"/>
          </p:cNvGraphicFramePr>
          <p:nvPr/>
        </p:nvGraphicFramePr>
        <p:xfrm>
          <a:off x="5461000" y="2590800"/>
          <a:ext cx="337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80" name="Equation" r:id="rId15" imgW="1688760" imgH="393480" progId="Equation.3">
                  <p:embed/>
                </p:oleObj>
              </mc:Choice>
              <mc:Fallback>
                <p:oleObj name="Equation" r:id="rId15" imgW="1688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590800"/>
                        <a:ext cx="3378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3" name="Object 13"/>
          <p:cNvGraphicFramePr>
            <a:graphicFrameLocks noChangeAspect="1"/>
          </p:cNvGraphicFramePr>
          <p:nvPr/>
        </p:nvGraphicFramePr>
        <p:xfrm>
          <a:off x="5029200" y="2895600"/>
          <a:ext cx="47466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81" name="Equation" r:id="rId17" imgW="190440" imgH="152280" progId="Equation.3">
                  <p:embed/>
                </p:oleObj>
              </mc:Choice>
              <mc:Fallback>
                <p:oleObj name="Equation" r:id="rId1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47466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Arrow 22"/>
          <p:cNvSpPr/>
          <p:nvPr/>
        </p:nvSpPr>
        <p:spPr>
          <a:xfrm rot="5400000" flipH="1" flipV="1">
            <a:off x="2689860" y="444246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6" grpId="0" animBg="1"/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160" y="743803"/>
            <a:ext cx="275844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Hidrostatičko stanje napona: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143760" y="1270000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19" name="Equation" r:id="rId3" imgW="1091880" imgH="228600" progId="Equation.3">
                  <p:embed/>
                </p:oleObj>
              </mc:Choice>
              <mc:Fallback>
                <p:oleObj name="Equation" r:id="rId3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760" y="1270000"/>
                        <a:ext cx="2184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99160" y="2159000"/>
          <a:ext cx="591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20" name="Equation" r:id="rId5" imgW="2958840" imgH="393480" progId="Equation.3">
                  <p:embed/>
                </p:oleObj>
              </mc:Choice>
              <mc:Fallback>
                <p:oleObj name="Equation" r:id="rId5" imgW="295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" y="2159000"/>
                        <a:ext cx="5918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665220" y="4470400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21" name="Equation" r:id="rId7" imgW="1752480" imgH="393480" progId="Equation.3">
                  <p:embed/>
                </p:oleObj>
              </mc:Choice>
              <mc:Fallback>
                <p:oleObj name="Equation" r:id="rId7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220" y="4470400"/>
                        <a:ext cx="350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9717" name="Object 5"/>
          <p:cNvGraphicFramePr>
            <a:graphicFrameLocks noChangeAspect="1"/>
          </p:cNvGraphicFramePr>
          <p:nvPr/>
        </p:nvGraphicFramePr>
        <p:xfrm>
          <a:off x="899160" y="4470400"/>
          <a:ext cx="231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22" name="Equation" r:id="rId9" imgW="1155600" imgH="393480" progId="Equation.3">
                  <p:embed/>
                </p:oleObj>
              </mc:Choice>
              <mc:Fallback>
                <p:oleObj name="Equation" r:id="rId9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" y="4470400"/>
                        <a:ext cx="2311400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9719" name="Object 7"/>
          <p:cNvGraphicFramePr>
            <a:graphicFrameLocks noChangeAspect="1"/>
          </p:cNvGraphicFramePr>
          <p:nvPr/>
        </p:nvGraphicFramePr>
        <p:xfrm>
          <a:off x="899160" y="33782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23" name="Equation" r:id="rId11" imgW="1054080" imgH="393480" progId="Equation.3">
                  <p:embed/>
                </p:oleObj>
              </mc:Choice>
              <mc:Fallback>
                <p:oleObj name="Equation" r:id="rId11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" y="3378200"/>
                        <a:ext cx="2108200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Arrow 17"/>
          <p:cNvSpPr/>
          <p:nvPr/>
        </p:nvSpPr>
        <p:spPr>
          <a:xfrm rot="5400000" flipH="1" flipV="1">
            <a:off x="3192780" y="187198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9722" name="Object 10"/>
          <p:cNvGraphicFramePr>
            <a:graphicFrameLocks noChangeAspect="1"/>
          </p:cNvGraphicFramePr>
          <p:nvPr/>
        </p:nvGraphicFramePr>
        <p:xfrm>
          <a:off x="3261360" y="4779962"/>
          <a:ext cx="4746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24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360" y="4779962"/>
                        <a:ext cx="4746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9723" name="Object 11"/>
          <p:cNvGraphicFramePr>
            <a:graphicFrameLocks noChangeAspect="1"/>
          </p:cNvGraphicFramePr>
          <p:nvPr/>
        </p:nvGraphicFramePr>
        <p:xfrm>
          <a:off x="1356360" y="2997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25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997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4404360" y="1422400"/>
            <a:ext cx="3444240" cy="3505199"/>
            <a:chOff x="3886200" y="1447800"/>
            <a:chExt cx="3444240" cy="3505199"/>
          </a:xfrm>
        </p:grpSpPr>
        <p:sp>
          <p:nvSpPr>
            <p:cNvPr id="21" name="Left Arrow 20"/>
            <p:cNvSpPr/>
            <p:nvPr/>
          </p:nvSpPr>
          <p:spPr>
            <a:xfrm flipH="1" flipV="1">
              <a:off x="3886200" y="1447800"/>
              <a:ext cx="274320" cy="13716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 rot="10800000" flipH="1" flipV="1">
              <a:off x="6736080" y="4815839"/>
              <a:ext cx="274320" cy="13716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91000" y="1508760"/>
              <a:ext cx="3139440" cy="3368040"/>
            </a:xfrm>
            <a:custGeom>
              <a:avLst/>
              <a:gdLst>
                <a:gd name="connsiteX0" fmla="*/ 0 w 3139440"/>
                <a:gd name="connsiteY0" fmla="*/ 0 h 3368040"/>
                <a:gd name="connsiteX1" fmla="*/ 3139440 w 3139440"/>
                <a:gd name="connsiteY1" fmla="*/ 0 h 3368040"/>
                <a:gd name="connsiteX2" fmla="*/ 3139440 w 3139440"/>
                <a:gd name="connsiteY2" fmla="*/ 3368040 h 3368040"/>
                <a:gd name="connsiteX3" fmla="*/ 2849880 w 3139440"/>
                <a:gd name="connsiteY3" fmla="*/ 3368040 h 336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440" h="3368040">
                  <a:moveTo>
                    <a:pt x="0" y="0"/>
                  </a:moveTo>
                  <a:lnTo>
                    <a:pt x="3139440" y="0"/>
                  </a:lnTo>
                  <a:lnTo>
                    <a:pt x="3139440" y="3368040"/>
                  </a:lnTo>
                  <a:lnTo>
                    <a:pt x="2849880" y="336804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792480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ZAPAŽANJE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sr-Latn-C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1. Ukupan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specifični deformacijski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 je 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specifičnom</a:t>
            </a:r>
          </a:p>
          <a:p>
            <a:r>
              <a:rPr lang="sr-Latn-C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C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deformacijskom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radu utrošenom na promenu zapremine.</a:t>
            </a:r>
          </a:p>
          <a:p>
            <a:endParaRPr lang="sr-Latn-C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2. Pri hidrostatičkom stanju napona nema promene oblika.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OM11-P14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55203"/>
            <a:ext cx="2818638" cy="2287143"/>
          </a:xfrm>
          <a:prstGeom prst="rect">
            <a:avLst/>
          </a:prstGeom>
          <a:ln w="158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5265003"/>
            <a:ext cx="23488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Hidrostatičko stanje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M11-P14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323" y="3512403"/>
            <a:ext cx="1680210" cy="1669923"/>
          </a:xfrm>
          <a:prstGeom prst="rect">
            <a:avLst/>
          </a:prstGeom>
          <a:ln w="158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81401" y="5112603"/>
            <a:ext cx="195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Devijatorsko stanje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27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26710"/>
              </p:ext>
            </p:extLst>
          </p:nvPr>
        </p:nvGraphicFramePr>
        <p:xfrm>
          <a:off x="6096001" y="3080603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70" name="Equation" r:id="rId5" imgW="1054080" imgH="482400" progId="Equation.3">
                  <p:embed/>
                </p:oleObj>
              </mc:Choice>
              <mc:Fallback>
                <p:oleObj name="Equation" r:id="rId5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080603"/>
                        <a:ext cx="210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1200" y="4884003"/>
            <a:ext cx="2667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Promenu oblika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izaziva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devijatorski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tenzor napona.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>
            <a:stCxn id="502786" idx="2"/>
            <a:endCxn id="8" idx="3"/>
          </p:cNvCxnSpPr>
          <p:nvPr/>
        </p:nvCxnSpPr>
        <p:spPr>
          <a:xfrm rot="5400000">
            <a:off x="6156036" y="3353300"/>
            <a:ext cx="301562" cy="16865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524000" y="736600"/>
            <a:ext cx="1219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Sila: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33816"/>
              </p:ext>
            </p:extLst>
          </p:nvPr>
        </p:nvGraphicFramePr>
        <p:xfrm>
          <a:off x="5715000" y="969665"/>
          <a:ext cx="587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34" name="Equation" r:id="rId3" imgW="291960" imgH="444240" progId="Equation.DSMT4">
                  <p:embed/>
                </p:oleObj>
              </mc:Choice>
              <mc:Fallback>
                <p:oleObj name="Equation" r:id="rId3" imgW="291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969665"/>
                        <a:ext cx="5873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60592"/>
              </p:ext>
            </p:extLst>
          </p:nvPr>
        </p:nvGraphicFramePr>
        <p:xfrm>
          <a:off x="5029200" y="188406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35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8406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912054"/>
              </p:ext>
            </p:extLst>
          </p:nvPr>
        </p:nvGraphicFramePr>
        <p:xfrm>
          <a:off x="4741863" y="3408363"/>
          <a:ext cx="40036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36" name="Equation" r:id="rId7" imgW="1993680" imgH="469800" progId="Equation.DSMT4">
                  <p:embed/>
                </p:oleObj>
              </mc:Choice>
              <mc:Fallback>
                <p:oleObj name="Equation" r:id="rId7" imgW="1993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408363"/>
                        <a:ext cx="4003675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29750"/>
              </p:ext>
            </p:extLst>
          </p:nvPr>
        </p:nvGraphicFramePr>
        <p:xfrm>
          <a:off x="2057400" y="325566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37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5566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50908"/>
              </p:ext>
            </p:extLst>
          </p:nvPr>
        </p:nvGraphicFramePr>
        <p:xfrm>
          <a:off x="4267200" y="3712865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38" name="Equation" r:id="rId10" imgW="190417" imgH="152334" progId="Equation.3">
                  <p:embed/>
                </p:oleObj>
              </mc:Choice>
              <mc:Fallback>
                <p:oleObj name="Equation" r:id="rId10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12865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2" idx="2"/>
            <a:endCxn id="13" idx="1"/>
          </p:cNvCxnSpPr>
          <p:nvPr/>
        </p:nvCxnSpPr>
        <p:spPr>
          <a:xfrm rot="16200000" flipH="1">
            <a:off x="3130947" y="2729012"/>
            <a:ext cx="203200" cy="20693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48200" y="2265065"/>
            <a:ext cx="4191000" cy="220980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2"/>
            <a:endCxn id="21" idx="3"/>
          </p:cNvCxnSpPr>
          <p:nvPr/>
        </p:nvCxnSpPr>
        <p:spPr>
          <a:xfrm rot="5400000">
            <a:off x="5858521" y="4283720"/>
            <a:ext cx="694035" cy="10763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55523"/>
              </p:ext>
            </p:extLst>
          </p:nvPr>
        </p:nvGraphicFramePr>
        <p:xfrm>
          <a:off x="2286000" y="967432"/>
          <a:ext cx="3305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39" name="Equation" r:id="rId12" imgW="1651000" imgH="444500" progId="Equation.3">
                  <p:embed/>
                </p:oleObj>
              </mc:Choice>
              <mc:Fallback>
                <p:oleObj name="Equation" r:id="rId12" imgW="16510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67432"/>
                        <a:ext cx="33051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54703"/>
              </p:ext>
            </p:extLst>
          </p:nvPr>
        </p:nvGraphicFramePr>
        <p:xfrm>
          <a:off x="457200" y="2311400"/>
          <a:ext cx="2982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40" name="Equation" r:id="rId14" imgW="1485900" imgH="431800" progId="Equation.3">
                  <p:embed/>
                </p:oleObj>
              </mc:Choice>
              <mc:Fallback>
                <p:oleObj name="Equation" r:id="rId14" imgW="14859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11400"/>
                        <a:ext cx="29829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95334"/>
              </p:ext>
            </p:extLst>
          </p:nvPr>
        </p:nvGraphicFramePr>
        <p:xfrm>
          <a:off x="3527425" y="2336800"/>
          <a:ext cx="587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41" name="Equation" r:id="rId16" imgW="291960" imgH="444240" progId="Equation.DSMT4">
                  <p:embed/>
                </p:oleObj>
              </mc:Choice>
              <mc:Fallback>
                <p:oleObj name="Equation" r:id="rId16" imgW="29196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336800"/>
                        <a:ext cx="5873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28753"/>
              </p:ext>
            </p:extLst>
          </p:nvPr>
        </p:nvGraphicFramePr>
        <p:xfrm>
          <a:off x="4754880" y="2362200"/>
          <a:ext cx="31527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42" name="Equation" r:id="rId18" imgW="1574800" imgH="444500" progId="Equation.3">
                  <p:embed/>
                </p:oleObj>
              </mc:Choice>
              <mc:Fallback>
                <p:oleObj name="Equation" r:id="rId18" imgW="15748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880" y="2362200"/>
                        <a:ext cx="31527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72450"/>
              </p:ext>
            </p:extLst>
          </p:nvPr>
        </p:nvGraphicFramePr>
        <p:xfrm>
          <a:off x="1981200" y="4699000"/>
          <a:ext cx="37623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43" name="Equation" r:id="rId20" imgW="1879560" imgH="469800" progId="Equation.DSMT4">
                  <p:embed/>
                </p:oleObj>
              </mc:Choice>
              <mc:Fallback>
                <p:oleObj name="Equation" r:id="rId20" imgW="187956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99000"/>
                        <a:ext cx="3762375" cy="939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"/>
          </p:nvPr>
        </p:nvSpPr>
        <p:spPr>
          <a:xfrm>
            <a:off x="381000" y="381000"/>
            <a:ext cx="8305800" cy="3282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Fizičko značenje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uticajnih koeficijenata krutosti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Uticajni koeficijenti krutosti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predstavljaju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koncentrisana opterećenja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(silu ili momemt)  koja mora da deluje u tačkama  </a:t>
            </a:r>
            <a:r>
              <a:rPr lang="sr-Latn-C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da bi se ostvarilo odgovarajuće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jedinično pomeranje </a:t>
            </a:r>
            <a:r>
              <a:rPr lang="sr-Latn-C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sr-Latn-C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</a:t>
            </a:r>
            <a:r>
              <a:rPr lang="sr-Latn-C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(linijsko ili ugaono).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7424</TotalTime>
  <Words>1927</Words>
  <Application>Microsoft Office PowerPoint</Application>
  <PresentationFormat>On-screen Show (4:3)</PresentationFormat>
  <Paragraphs>321</Paragraphs>
  <Slides>74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Equity</vt:lpstr>
      <vt:lpstr>Equation</vt:lpstr>
      <vt:lpstr>OTPORNOST MATERIJALA</vt:lpstr>
      <vt:lpstr>Primer primene prvog Kastiljanovog teorema i Groti-Engeserovog teorema</vt:lpstr>
      <vt:lpstr>PowerPoint Presentation</vt:lpstr>
      <vt:lpstr>PowerPoint Presentation</vt:lpstr>
      <vt:lpstr>PowerPoint Presentation</vt:lpstr>
      <vt:lpstr>PowerPoint Presentation</vt:lpstr>
      <vt:lpstr>Uticajni koeficijenti elastičnosti i krutosti. Uopštavanje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Primena energetskih metoda za određivanje pomeranja kod Statički određenih konstrukcija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Određivanje pomeranja  Metod nultog opterećenja</vt:lpstr>
      <vt:lpstr>PowerPoint Presentation</vt:lpstr>
      <vt:lpstr>PowerPoint Presentation</vt:lpstr>
      <vt:lpstr>PowerPoint Presentation</vt:lpstr>
      <vt:lpstr>PowerPoint Presentation</vt:lpstr>
      <vt:lpstr>Metod jediničnih opterećenja  Maksvel-Morov metod, Maksvel-Morovi integrali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Primena energetskih metoda za rešavanje  statički neodređenih konstrukcija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 minimuma potencijalne energije deformacije (deformacijskog rada)</vt:lpstr>
      <vt:lpstr>PowerPoint Presentation</vt:lpstr>
      <vt:lpstr>Kanonske jednačine metoda sila</vt:lpstr>
      <vt:lpstr>PowerPoint Presentation</vt:lpstr>
      <vt:lpstr>Primena Maksvel-Morovog metoda za određivanje uticajnih koeficijenata elstičnosti</vt:lpstr>
      <vt:lpstr>PowerPoint Presentation</vt:lpstr>
      <vt:lpstr>PowerPoint Presentation</vt:lpstr>
      <vt:lpstr>PowerPoint Presentation</vt:lpstr>
      <vt:lpstr>Specifični deformacijski rad promene zapremine i promene oblika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1021</cp:revision>
  <dcterms:created xsi:type="dcterms:W3CDTF">2015-02-23T09:28:50Z</dcterms:created>
  <dcterms:modified xsi:type="dcterms:W3CDTF">2016-06-02T05:47:38Z</dcterms:modified>
</cp:coreProperties>
</file>