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69"/>
  </p:notesMasterIdLst>
  <p:sldIdLst>
    <p:sldId id="256" r:id="rId2"/>
    <p:sldId id="258" r:id="rId3"/>
    <p:sldId id="259" r:id="rId4"/>
    <p:sldId id="260" r:id="rId5"/>
    <p:sldId id="261" r:id="rId6"/>
    <p:sldId id="262" r:id="rId7"/>
    <p:sldId id="328" r:id="rId8"/>
    <p:sldId id="266" r:id="rId9"/>
    <p:sldId id="267" r:id="rId10"/>
    <p:sldId id="30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307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17" r:id="rId47"/>
    <p:sldId id="302" r:id="rId48"/>
    <p:sldId id="303" r:id="rId49"/>
    <p:sldId id="318" r:id="rId50"/>
    <p:sldId id="327" r:id="rId51"/>
    <p:sldId id="326" r:id="rId52"/>
    <p:sldId id="308" r:id="rId53"/>
    <p:sldId id="309" r:id="rId54"/>
    <p:sldId id="312" r:id="rId55"/>
    <p:sldId id="313" r:id="rId56"/>
    <p:sldId id="315" r:id="rId57"/>
    <p:sldId id="316" r:id="rId58"/>
    <p:sldId id="314" r:id="rId59"/>
    <p:sldId id="319" r:id="rId60"/>
    <p:sldId id="320" r:id="rId61"/>
    <p:sldId id="321" r:id="rId62"/>
    <p:sldId id="322" r:id="rId63"/>
    <p:sldId id="323" r:id="rId64"/>
    <p:sldId id="310" r:id="rId65"/>
    <p:sldId id="311" r:id="rId66"/>
    <p:sldId id="324" r:id="rId67"/>
    <p:sldId id="325" r:id="rId6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37.wmf"/><Relationship Id="rId1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37.wmf"/><Relationship Id="rId1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7" Type="http://schemas.openxmlformats.org/officeDocument/2006/relationships/image" Target="../media/image66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5.wmf"/><Relationship Id="rId5" Type="http://schemas.openxmlformats.org/officeDocument/2006/relationships/image" Target="../media/image37.wmf"/><Relationship Id="rId4" Type="http://schemas.openxmlformats.org/officeDocument/2006/relationships/image" Target="../media/image6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37.wmf"/><Relationship Id="rId1" Type="http://schemas.openxmlformats.org/officeDocument/2006/relationships/image" Target="../media/image69.wmf"/><Relationship Id="rId4" Type="http://schemas.openxmlformats.org/officeDocument/2006/relationships/image" Target="../media/image7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5" Type="http://schemas.openxmlformats.org/officeDocument/2006/relationships/image" Target="../media/image76.wmf"/><Relationship Id="rId4" Type="http://schemas.openxmlformats.org/officeDocument/2006/relationships/image" Target="../media/image3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5" Type="http://schemas.openxmlformats.org/officeDocument/2006/relationships/image" Target="../media/image37.wmf"/><Relationship Id="rId4" Type="http://schemas.openxmlformats.org/officeDocument/2006/relationships/image" Target="../media/image8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37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83.wmf"/><Relationship Id="rId1" Type="http://schemas.openxmlformats.org/officeDocument/2006/relationships/image" Target="../media/image87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83.wmf"/><Relationship Id="rId1" Type="http://schemas.openxmlformats.org/officeDocument/2006/relationships/image" Target="../media/image91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8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5.wmf"/><Relationship Id="rId7" Type="http://schemas.openxmlformats.org/officeDocument/2006/relationships/image" Target="../media/image96.wmf"/><Relationship Id="rId2" Type="http://schemas.openxmlformats.org/officeDocument/2006/relationships/image" Target="../media/image39.wmf"/><Relationship Id="rId1" Type="http://schemas.openxmlformats.org/officeDocument/2006/relationships/image" Target="../media/image94.wmf"/><Relationship Id="rId6" Type="http://schemas.openxmlformats.org/officeDocument/2006/relationships/image" Target="../media/image83.wmf"/><Relationship Id="rId11" Type="http://schemas.openxmlformats.org/officeDocument/2006/relationships/image" Target="../media/image99.wmf"/><Relationship Id="rId5" Type="http://schemas.openxmlformats.org/officeDocument/2006/relationships/image" Target="../media/image85.wmf"/><Relationship Id="rId10" Type="http://schemas.openxmlformats.org/officeDocument/2006/relationships/image" Target="../media/image98.wmf"/><Relationship Id="rId4" Type="http://schemas.openxmlformats.org/officeDocument/2006/relationships/image" Target="../media/image37.wmf"/><Relationship Id="rId9" Type="http://schemas.openxmlformats.org/officeDocument/2006/relationships/image" Target="../media/image41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image" Target="../media/image37.wmf"/><Relationship Id="rId7" Type="http://schemas.openxmlformats.org/officeDocument/2006/relationships/image" Target="../media/image102.wmf"/><Relationship Id="rId2" Type="http://schemas.openxmlformats.org/officeDocument/2006/relationships/image" Target="../media/image39.wmf"/><Relationship Id="rId1" Type="http://schemas.openxmlformats.org/officeDocument/2006/relationships/image" Target="../media/image100.wmf"/><Relationship Id="rId6" Type="http://schemas.openxmlformats.org/officeDocument/2006/relationships/image" Target="../media/image101.wmf"/><Relationship Id="rId5" Type="http://schemas.openxmlformats.org/officeDocument/2006/relationships/image" Target="../media/image83.wmf"/><Relationship Id="rId4" Type="http://schemas.openxmlformats.org/officeDocument/2006/relationships/image" Target="../media/image85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4" Type="http://schemas.openxmlformats.org/officeDocument/2006/relationships/image" Target="../media/image107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4" Type="http://schemas.openxmlformats.org/officeDocument/2006/relationships/image" Target="../media/image126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4" Type="http://schemas.openxmlformats.org/officeDocument/2006/relationships/image" Target="../media/image130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4" Type="http://schemas.openxmlformats.org/officeDocument/2006/relationships/image" Target="../media/image134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4" Type="http://schemas.openxmlformats.org/officeDocument/2006/relationships/image" Target="../media/image138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4" Type="http://schemas.openxmlformats.org/officeDocument/2006/relationships/image" Target="../media/image14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2.6.2016.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569E-A622-484A-B794-9A875C8C75C5}" type="datetime1">
              <a:rPr lang="en-US" smtClean="0"/>
              <a:t>6/2/2016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236F-08C7-41D7-9037-AAB96DE6D4CC}" type="datetime1">
              <a:rPr lang="en-US" smtClean="0"/>
              <a:t>6/2/2016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66A0-1AA3-4418-BD9C-AABBFF75633E}" type="datetime1">
              <a:rPr lang="en-US" smtClean="0"/>
              <a:t>6/2/2016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671F-D42D-40AE-ACC6-E0A950FE60D3}" type="datetime1">
              <a:rPr lang="en-US" smtClean="0"/>
              <a:t>6/2/2016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30AA-8897-4293-8653-5885BD48A9DE}" type="datetime1">
              <a:rPr lang="en-US" smtClean="0"/>
              <a:t>6/2/2016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9FAE-A915-4A90-AC48-CAADF028F4B9}" type="datetime1">
              <a:rPr lang="en-US" smtClean="0"/>
              <a:t>6/2/2016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4F98-BD29-4DAF-8425-316BBAB703C0}" type="datetime1">
              <a:rPr lang="en-US" smtClean="0"/>
              <a:t>6/2/2016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F8F6-50B8-4BDE-AEC2-77985AC840A4}" type="datetime1">
              <a:rPr lang="en-US" smtClean="0"/>
              <a:t>6/2/2016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9025-8BC2-4A4C-99EF-CD1E30F40F9A}" type="datetime1">
              <a:rPr lang="en-US" smtClean="0"/>
              <a:t>6/2/2016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BB72-878E-4946-B58D-625F7725CBEA}" type="datetime1">
              <a:rPr lang="en-US" smtClean="0"/>
              <a:t>6/2/2016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620C-0FEE-401A-9E61-66EEE2749F5D}" type="datetime1">
              <a:rPr lang="en-US" smtClean="0"/>
              <a:t>6/2/2016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FD20C4-1EEC-4D77-81A1-45E0CECC4300}" type="datetime1">
              <a:rPr lang="en-US" smtClean="0"/>
              <a:t>6/2/2016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9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image" Target="../media/image54.wmf"/><Relationship Id="rId10" Type="http://schemas.openxmlformats.org/officeDocument/2006/relationships/image" Target="../media/image37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46.bin"/><Relationship Id="rId14" Type="http://schemas.openxmlformats.org/officeDocument/2006/relationships/oleObject" Target="../embeddings/oleObject4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5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7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37.wmf"/><Relationship Id="rId18" Type="http://schemas.openxmlformats.org/officeDocument/2006/relationships/image" Target="../media/image66.wmf"/><Relationship Id="rId3" Type="http://schemas.openxmlformats.org/officeDocument/2006/relationships/image" Target="../media/image67.jpg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61.bin"/><Relationship Id="rId1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3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6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68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71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69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7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77.bin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37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76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81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81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0" Type="http://schemas.openxmlformats.org/officeDocument/2006/relationships/image" Target="../media/image37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86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95.bin"/><Relationship Id="rId18" Type="http://schemas.openxmlformats.org/officeDocument/2006/relationships/oleObject" Target="../embeddings/oleObject98.bin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6.bin"/><Relationship Id="rId10" Type="http://schemas.openxmlformats.org/officeDocument/2006/relationships/image" Target="../media/image85.wmf"/><Relationship Id="rId19" Type="http://schemas.openxmlformats.org/officeDocument/2006/relationships/image" Target="../media/image90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89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104.bin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0.bin"/><Relationship Id="rId10" Type="http://schemas.openxmlformats.org/officeDocument/2006/relationships/image" Target="../media/image85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93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oleObject" Target="../embeddings/oleObject110.bin"/><Relationship Id="rId18" Type="http://schemas.openxmlformats.org/officeDocument/2006/relationships/image" Target="../media/image97.wmf"/><Relationship Id="rId3" Type="http://schemas.openxmlformats.org/officeDocument/2006/relationships/oleObject" Target="../embeddings/oleObject105.bin"/><Relationship Id="rId21" Type="http://schemas.openxmlformats.org/officeDocument/2006/relationships/image" Target="../media/image41.wmf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85.wmf"/><Relationship Id="rId17" Type="http://schemas.openxmlformats.org/officeDocument/2006/relationships/oleObject" Target="../embeddings/oleObject112.bin"/><Relationship Id="rId25" Type="http://schemas.openxmlformats.org/officeDocument/2006/relationships/image" Target="../media/image9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6.wmf"/><Relationship Id="rId20" Type="http://schemas.openxmlformats.org/officeDocument/2006/relationships/oleObject" Target="../embeddings/oleObject114.bin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109.bin"/><Relationship Id="rId24" Type="http://schemas.openxmlformats.org/officeDocument/2006/relationships/oleObject" Target="../embeddings/oleObject116.bin"/><Relationship Id="rId5" Type="http://schemas.openxmlformats.org/officeDocument/2006/relationships/oleObject" Target="../embeddings/oleObject106.bin"/><Relationship Id="rId15" Type="http://schemas.openxmlformats.org/officeDocument/2006/relationships/oleObject" Target="../embeddings/oleObject111.bin"/><Relationship Id="rId23" Type="http://schemas.openxmlformats.org/officeDocument/2006/relationships/image" Target="../media/image98.wmf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113.bin"/><Relationship Id="rId4" Type="http://schemas.openxmlformats.org/officeDocument/2006/relationships/image" Target="../media/image94.wmf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83.wmf"/><Relationship Id="rId22" Type="http://schemas.openxmlformats.org/officeDocument/2006/relationships/oleObject" Target="../embeddings/oleObject115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122.bin"/><Relationship Id="rId18" Type="http://schemas.openxmlformats.org/officeDocument/2006/relationships/oleObject" Target="../embeddings/oleObject125.bin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12" Type="http://schemas.openxmlformats.org/officeDocument/2006/relationships/image" Target="../media/image83.wmf"/><Relationship Id="rId17" Type="http://schemas.openxmlformats.org/officeDocument/2006/relationships/image" Target="../media/image10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4.bin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121.bin"/><Relationship Id="rId5" Type="http://schemas.openxmlformats.org/officeDocument/2006/relationships/oleObject" Target="../embeddings/oleObject118.bin"/><Relationship Id="rId15" Type="http://schemas.openxmlformats.org/officeDocument/2006/relationships/oleObject" Target="../embeddings/oleObject123.bin"/><Relationship Id="rId10" Type="http://schemas.openxmlformats.org/officeDocument/2006/relationships/image" Target="../media/image85.wmf"/><Relationship Id="rId19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120.bin"/><Relationship Id="rId14" Type="http://schemas.openxmlformats.org/officeDocument/2006/relationships/image" Target="../media/image10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127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12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131.bin"/><Relationship Id="rId4" Type="http://schemas.openxmlformats.org/officeDocument/2006/relationships/image" Target="../media/image108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133.bin"/><Relationship Id="rId4" Type="http://schemas.openxmlformats.org/officeDocument/2006/relationships/image" Target="../media/image111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135.bin"/><Relationship Id="rId4" Type="http://schemas.openxmlformats.org/officeDocument/2006/relationships/image" Target="../media/image113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115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139.bin"/><Relationship Id="rId4" Type="http://schemas.openxmlformats.org/officeDocument/2006/relationships/image" Target="../media/image117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41.bin"/><Relationship Id="rId4" Type="http://schemas.openxmlformats.org/officeDocument/2006/relationships/image" Target="../media/image119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143.bin"/><Relationship Id="rId4" Type="http://schemas.openxmlformats.org/officeDocument/2006/relationships/image" Target="../media/image121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145.bin"/><Relationship Id="rId10" Type="http://schemas.openxmlformats.org/officeDocument/2006/relationships/image" Target="../media/image126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4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149.bin"/><Relationship Id="rId10" Type="http://schemas.openxmlformats.org/officeDocument/2006/relationships/image" Target="../media/image130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151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53.bin"/><Relationship Id="rId10" Type="http://schemas.openxmlformats.org/officeDocument/2006/relationships/image" Target="../media/image134.wmf"/><Relationship Id="rId4" Type="http://schemas.openxmlformats.org/officeDocument/2006/relationships/image" Target="../media/image131.wmf"/><Relationship Id="rId9" Type="http://schemas.openxmlformats.org/officeDocument/2006/relationships/oleObject" Target="../embeddings/oleObject155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oleObject" Target="../embeddings/oleObject156.bin"/><Relationship Id="rId7" Type="http://schemas.openxmlformats.org/officeDocument/2006/relationships/oleObject" Target="../embeddings/oleObject1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36.wmf"/><Relationship Id="rId5" Type="http://schemas.openxmlformats.org/officeDocument/2006/relationships/oleObject" Target="../embeddings/oleObject157.bin"/><Relationship Id="rId10" Type="http://schemas.openxmlformats.org/officeDocument/2006/relationships/image" Target="../media/image138.wmf"/><Relationship Id="rId4" Type="http://schemas.openxmlformats.org/officeDocument/2006/relationships/image" Target="../media/image135.wmf"/><Relationship Id="rId9" Type="http://schemas.openxmlformats.org/officeDocument/2006/relationships/oleObject" Target="../embeddings/oleObject159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40.wmf"/><Relationship Id="rId5" Type="http://schemas.openxmlformats.org/officeDocument/2006/relationships/oleObject" Target="../embeddings/oleObject161.bin"/><Relationship Id="rId4" Type="http://schemas.openxmlformats.org/officeDocument/2006/relationships/image" Target="../media/image139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143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45.wmf"/><Relationship Id="rId5" Type="http://schemas.openxmlformats.org/officeDocument/2006/relationships/oleObject" Target="../embeddings/oleObject165.bin"/><Relationship Id="rId4" Type="http://schemas.openxmlformats.org/officeDocument/2006/relationships/image" Target="../media/image144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oleObject" Target="../embeddings/oleObject166.bin"/><Relationship Id="rId7" Type="http://schemas.openxmlformats.org/officeDocument/2006/relationships/oleObject" Target="../embeddings/oleObject1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47.wmf"/><Relationship Id="rId5" Type="http://schemas.openxmlformats.org/officeDocument/2006/relationships/oleObject" Target="../embeddings/oleObject167.bin"/><Relationship Id="rId10" Type="http://schemas.openxmlformats.org/officeDocument/2006/relationships/image" Target="../media/image149.wmf"/><Relationship Id="rId4" Type="http://schemas.openxmlformats.org/officeDocument/2006/relationships/image" Target="../media/image146.wmf"/><Relationship Id="rId9" Type="http://schemas.openxmlformats.org/officeDocument/2006/relationships/oleObject" Target="../embeddings/oleObject16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OM1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6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15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839902"/>
              </p:ext>
            </p:extLst>
          </p:nvPr>
        </p:nvGraphicFramePr>
        <p:xfrm>
          <a:off x="3562350" y="1828800"/>
          <a:ext cx="23812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234" name="Equation" r:id="rId3" imgW="1180800" imgH="393480" progId="Equation.DSMT4">
                  <p:embed/>
                </p:oleObj>
              </mc:Choice>
              <mc:Fallback>
                <p:oleObj name="Equation" r:id="rId3" imgW="1180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1828800"/>
                        <a:ext cx="238125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493423"/>
              </p:ext>
            </p:extLst>
          </p:nvPr>
        </p:nvGraphicFramePr>
        <p:xfrm>
          <a:off x="3562350" y="2819400"/>
          <a:ext cx="23542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235" name="Equation" r:id="rId5" imgW="1168200" imgH="393480" progId="Equation.DSMT4">
                  <p:embed/>
                </p:oleObj>
              </mc:Choice>
              <mc:Fallback>
                <p:oleObj name="Equation" r:id="rId5" imgW="1168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2819400"/>
                        <a:ext cx="2354262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00150" y="685800"/>
            <a:ext cx="2667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Naponi smicanja: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253765"/>
              </p:ext>
            </p:extLst>
          </p:nvPr>
        </p:nvGraphicFramePr>
        <p:xfrm>
          <a:off x="3562350" y="3810000"/>
          <a:ext cx="1790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236" name="Equation" r:id="rId7" imgW="888840" imgH="393480" progId="Equation.DSMT4">
                  <p:embed/>
                </p:oleObj>
              </mc:Choice>
              <mc:Fallback>
                <p:oleObj name="Equation" r:id="rId7" imgW="88884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3810000"/>
                        <a:ext cx="17907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353298"/>
              </p:ext>
            </p:extLst>
          </p:nvPr>
        </p:nvGraphicFramePr>
        <p:xfrm>
          <a:off x="3562350" y="897941"/>
          <a:ext cx="23574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237" name="Equation" r:id="rId9" imgW="1168200" imgH="393480" progId="Equation.DSMT4">
                  <p:embed/>
                </p:oleObj>
              </mc:Choice>
              <mc:Fallback>
                <p:oleObj name="Equation" r:id="rId9" imgW="1168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897941"/>
                        <a:ext cx="235743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440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304800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slučaju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-osnog ili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-osnog stanja napona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problem određivanja graničnog stanja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sa kojim bi se poredili naponi je znatno složeniji.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Pri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-osnom i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-osnom stanju napona granično stanje definišu funkcije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391170" name="Object 2"/>
          <p:cNvGraphicFramePr>
            <a:graphicFrameLocks noChangeAspect="1"/>
          </p:cNvGraphicFramePr>
          <p:nvPr/>
        </p:nvGraphicFramePr>
        <p:xfrm>
          <a:off x="914400" y="3657600"/>
          <a:ext cx="16906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00" name="Equation" r:id="rId3" imgW="838080" imgH="215640" progId="Equation.3">
                  <p:embed/>
                </p:oleObj>
              </mc:Choice>
              <mc:Fallback>
                <p:oleObj name="Equation" r:id="rId3" imgW="838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57600"/>
                        <a:ext cx="1690687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1171" name="Object 3"/>
          <p:cNvGraphicFramePr>
            <a:graphicFrameLocks noChangeAspect="1"/>
          </p:cNvGraphicFramePr>
          <p:nvPr/>
        </p:nvGraphicFramePr>
        <p:xfrm>
          <a:off x="2751137" y="4343400"/>
          <a:ext cx="21256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01" name="Equation" r:id="rId5" imgW="1054080" imgH="228600" progId="Equation.3">
                  <p:embed/>
                </p:oleObj>
              </mc:Choice>
              <mc:Fallback>
                <p:oleObj name="Equation" r:id="rId5" imgW="105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7" y="4343400"/>
                        <a:ext cx="2125663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2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24812" y="4643735"/>
            <a:ext cx="675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Granično stanje kod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-osnog stanja napona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341203"/>
            <a:ext cx="7620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ZAPAŽANJE: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Dozvoljeno stanje napona je u slučaju kad se tačka nalazi unutar granične krive ili na graničnoj krivoj.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13" y="477774"/>
            <a:ext cx="6752387" cy="409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5417403"/>
            <a:ext cx="7924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ZAPAŽANJE: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Dozvoljeno stanje napona je u slučaju kad se tačka nalazi unutar granične površine ili na graničnoj površini.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4219956" cy="4069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23869" y="4038600"/>
            <a:ext cx="4934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Granično stanje kod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-osnog stanja napona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1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19"/>
            <a:ext cx="8229600" cy="539496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Da bi se odredio najpovoljniji odnos glavnih normalnih napona pri </a:t>
            </a:r>
            <a:r>
              <a:rPr lang="sr-Latn-CS" sz="32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2-osnom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sr-Latn-CS" sz="32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3-osnom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stanju napona,  </a:t>
            </a:r>
            <a:r>
              <a:rPr lang="sr-Latn-CS" sz="32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do zatezne čvrstoće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ili </a:t>
            </a:r>
            <a:r>
              <a:rPr lang="sr-Latn-CS" sz="32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do granice tečenja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trebalo bi izvesti mnogo eksperimenata.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Zbog ovog se postavilo pitanje korišćenja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rezultata standardnih ispitivanja materijala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na zatezanje, u svrhu procene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razaranja konstrukcija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7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92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Latn-CS" sz="3200" b="1" dirty="0" smtClean="0">
                <a:latin typeface="Arial Black" panose="020B0A04020102020204" pitchFamily="34" charset="0"/>
                <a:cs typeface="Times New Roman" pitchFamily="18" charset="0"/>
              </a:rPr>
              <a:t>Neki od mogućih vidova razaranja</a:t>
            </a:r>
          </a:p>
          <a:p>
            <a:pPr algn="just">
              <a:buNone/>
            </a:pPr>
            <a:endParaRPr lang="sr-Latn-CS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Razaranje materijala ili konstrukcije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usled loma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(pojave novih ili proširenja postojećih naprslina).</a:t>
            </a:r>
          </a:p>
          <a:p>
            <a:pPr lvl="1"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Razaranje materijala ili konstrukcije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usled tečenja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materijala (tečenje može da izazove brzo iscrpljivanje konstrukcije nekad praćeno i promenom oblika preko prihvatljivih granica).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3079"/>
          </a:xfrm>
        </p:spPr>
        <p:txBody>
          <a:bodyPr>
            <a:normAutofit/>
          </a:bodyPr>
          <a:lstStyle/>
          <a:p>
            <a:pPr marL="548640" lvl="2" indent="-274320" algn="just">
              <a:spcBef>
                <a:spcPts val="580"/>
              </a:spcBef>
              <a:buClr>
                <a:schemeClr val="accent1"/>
              </a:buClr>
            </a:pP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Razaranje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usled izvijanja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(gubitak stabilnosti delova može da izazove povećanje elastičnih i plastičnih deformacija iznad prihvatljivih granica).</a:t>
            </a:r>
          </a:p>
          <a:p>
            <a:pPr marL="548640" lvl="2" indent="-274320" algn="just">
              <a:spcBef>
                <a:spcPts val="580"/>
              </a:spcBef>
              <a:buClr>
                <a:schemeClr val="accent1"/>
              </a:buClr>
            </a:pP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Razaranje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usled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prekoračenja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dozvoljenih napona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deformacija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48640" lvl="2" indent="-274320" algn="just">
              <a:spcBef>
                <a:spcPts val="580"/>
              </a:spcBef>
              <a:buClr>
                <a:schemeClr val="accent1"/>
              </a:buClr>
            </a:pP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Za nas je </a:t>
            </a:r>
            <a:r>
              <a:rPr lang="sr-Latn-CS" sz="3200" b="1" dirty="0">
                <a:latin typeface="Times New Roman" pitchFamily="18" charset="0"/>
                <a:cs typeface="Times New Roman" pitchFamily="18" charset="0"/>
              </a:rPr>
              <a:t>interesantno razaranje</a:t>
            </a:r>
            <a:r>
              <a:rPr lang="sr-Latn-C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usled prekoračenja dozvoljenih napona 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C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deformacija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48640" lvl="2" indent="-274320" algn="just">
              <a:spcBef>
                <a:spcPts val="580"/>
              </a:spcBef>
              <a:buClr>
                <a:schemeClr val="accent1"/>
              </a:buClr>
            </a:pPr>
            <a:endParaRPr lang="sr-Latn-C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5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2285999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Kod složenih opterećenja treba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odrediti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ekvivalentni napon </a:t>
            </a:r>
            <a:r>
              <a:rPr lang="sr-Latn-C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320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ekv</a:t>
            </a:r>
            <a:r>
              <a:rPr lang="sr-Latn-C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koji bi se upoređivao sa </a:t>
            </a:r>
            <a:r>
              <a:rPr lang="sr-Latn-CS" sz="32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dozvoljenim naponom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pri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aksijalnom opterećenju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96640"/>
            <a:ext cx="2017776" cy="1965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971800"/>
            <a:ext cx="21336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Stanje napona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2152" y="2971800"/>
            <a:ext cx="21366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zameniti sa </a:t>
            </a:r>
            <a:r>
              <a:rPr lang="sr-Latn-CS" sz="2400" dirty="0">
                <a:latin typeface="Symbol" panose="05050102010706020507" pitchFamily="18" charset="2"/>
                <a:cs typeface="Times New Roman" pitchFamily="18" charset="0"/>
                <a:sym typeface="Symbol"/>
              </a:rPr>
              <a:t>s</a:t>
            </a:r>
            <a:r>
              <a:rPr lang="sr-Latn-CS" sz="2400" baseline="-25000" dirty="0">
                <a:latin typeface="Times New Roman" pitchFamily="18" charset="0"/>
                <a:cs typeface="Times New Roman" pitchFamily="18" charset="0"/>
                <a:sym typeface="Symbol"/>
              </a:rPr>
              <a:t>ekv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52" y="4087368"/>
            <a:ext cx="2136648" cy="1475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904" y="4087368"/>
            <a:ext cx="2520696" cy="14752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89904" y="2971800"/>
            <a:ext cx="252069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i </a:t>
            </a:r>
            <a:r>
              <a:rPr lang="sr-Latn-CS" sz="2400" dirty="0" smtClean="0">
                <a:latin typeface="Symbol" panose="05050102010706020507" pitchFamily="18" charset="2"/>
                <a:cs typeface="Times New Roman" pitchFamily="18" charset="0"/>
                <a:sym typeface="Symbol"/>
              </a:rPr>
              <a:t>s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ekv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uporediti sa </a:t>
            </a:r>
            <a:r>
              <a:rPr lang="sr-Latn-CS" sz="2400" dirty="0" err="1" smtClean="0">
                <a:latin typeface="Symbol" panose="05050102010706020507" pitchFamily="18" charset="2"/>
                <a:cs typeface="Times New Roman" pitchFamily="18" charset="0"/>
                <a:sym typeface="Symbol"/>
              </a:rPr>
              <a:t>s</a:t>
            </a:r>
            <a:r>
              <a:rPr lang="sr-Latn-CS" sz="2400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gr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= </a:t>
            </a:r>
            <a:r>
              <a:rPr lang="sr-Latn-CS" sz="2400" dirty="0" smtClean="0">
                <a:latin typeface="Symbol" panose="05050102010706020507" pitchFamily="18" charset="2"/>
                <a:cs typeface="Times New Roman" pitchFamily="18" charset="0"/>
                <a:sym typeface="Symbol"/>
              </a:rPr>
              <a:t>s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6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92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CS" sz="3500" b="1" dirty="0" smtClean="0">
                <a:latin typeface="Arial Black" panose="020B0A04020102020204" pitchFamily="34" charset="0"/>
                <a:cs typeface="Times New Roman" pitchFamily="18" charset="0"/>
              </a:rPr>
              <a:t>ODREĐIVANJE EKVIVALENTNIH NAPONA</a:t>
            </a:r>
          </a:p>
          <a:p>
            <a:pPr marL="0" indent="0" algn="just">
              <a:buNone/>
            </a:pPr>
            <a:endParaRPr lang="sr-Latn-CS" sz="1200" b="1" dirty="0" smtClean="0">
              <a:latin typeface="Arial Black" panose="020B0A04020102020204" pitchFamily="34" charset="0"/>
              <a:cs typeface="Times New Roman" pitchFamily="18" charset="0"/>
            </a:endParaRPr>
          </a:p>
          <a:p>
            <a:pPr lvl="1" algn="just"/>
            <a:r>
              <a:rPr lang="sr-Latn-CS" sz="3300" dirty="0" smtClean="0">
                <a:latin typeface="Times New Roman" pitchFamily="18" charset="0"/>
                <a:cs typeface="Times New Roman" pitchFamily="18" charset="0"/>
              </a:rPr>
              <a:t>Problem određivanja </a:t>
            </a:r>
            <a:r>
              <a:rPr lang="sr-Latn-C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36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ekv</a:t>
            </a:r>
            <a:r>
              <a:rPr lang="sr-Latn-C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3300" dirty="0" smtClean="0">
                <a:latin typeface="Times New Roman" pitchFamily="18" charset="0"/>
                <a:cs typeface="Times New Roman" pitchFamily="18" charset="0"/>
              </a:rPr>
              <a:t>rešava se </a:t>
            </a:r>
            <a:r>
              <a:rPr lang="sr-Latn-CS" sz="3300" b="1" dirty="0" smtClean="0">
                <a:latin typeface="Times New Roman" pitchFamily="18" charset="0"/>
                <a:cs typeface="Times New Roman" pitchFamily="18" charset="0"/>
              </a:rPr>
              <a:t>primenom</a:t>
            </a:r>
            <a:r>
              <a:rPr lang="sr-Latn-C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hipoteza o razaranju materijala </a:t>
            </a:r>
            <a:r>
              <a:rPr lang="sr-Latn-CS" sz="3300" dirty="0" smtClean="0">
                <a:latin typeface="Times New Roman" pitchFamily="18" charset="0"/>
                <a:cs typeface="Times New Roman" pitchFamily="18" charset="0"/>
              </a:rPr>
              <a:t>(teorija čvrstoće) među kojima su:</a:t>
            </a:r>
          </a:p>
          <a:p>
            <a:pPr lvl="2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Hipoteza </a:t>
            </a:r>
            <a:r>
              <a:rPr lang="sr-Latn-CS" sz="2800" i="1" dirty="0" smtClean="0">
                <a:latin typeface="Times New Roman" pitchFamily="18" charset="0"/>
                <a:cs typeface="Times New Roman" pitchFamily="18" charset="0"/>
              </a:rPr>
              <a:t>najvećeg normalnog napona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2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Hipoteza </a:t>
            </a:r>
            <a:r>
              <a:rPr lang="sr-Latn-CS" sz="2800" i="1" dirty="0" smtClean="0">
                <a:latin typeface="Times New Roman" pitchFamily="18" charset="0"/>
                <a:cs typeface="Times New Roman" pitchFamily="18" charset="0"/>
              </a:rPr>
              <a:t>najveće deformacije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2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Hipoteza </a:t>
            </a:r>
            <a:r>
              <a:rPr lang="sr-Latn-CS" sz="2800" i="1" dirty="0" smtClean="0">
                <a:latin typeface="Times New Roman" pitchFamily="18" charset="0"/>
                <a:cs typeface="Times New Roman" pitchFamily="18" charset="0"/>
              </a:rPr>
              <a:t>najvećeg napona smicanja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2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Hipoteza </a:t>
            </a:r>
            <a:r>
              <a:rPr lang="sr-Latn-CS" sz="2800" i="1" dirty="0" smtClean="0">
                <a:latin typeface="Times New Roman" pitchFamily="18" charset="0"/>
                <a:cs typeface="Times New Roman" pitchFamily="18" charset="0"/>
              </a:rPr>
              <a:t>graničnog elastičnog stanja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– Morova hipoteza,</a:t>
            </a:r>
          </a:p>
          <a:p>
            <a:pPr lvl="2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Hipoteza </a:t>
            </a:r>
            <a:r>
              <a:rPr lang="sr-Latn-CS" sz="2800" i="1" dirty="0" smtClean="0">
                <a:latin typeface="Times New Roman" pitchFamily="18" charset="0"/>
                <a:cs typeface="Times New Roman" pitchFamily="18" charset="0"/>
              </a:rPr>
              <a:t>najvećeg specifičnog deformacijskog rada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2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Hipoteza </a:t>
            </a:r>
            <a:r>
              <a:rPr lang="sr-Latn-CS" sz="2800" i="1" dirty="0" smtClean="0">
                <a:latin typeface="Times New Roman" pitchFamily="18" charset="0"/>
                <a:cs typeface="Times New Roman" pitchFamily="18" charset="0"/>
              </a:rPr>
              <a:t>najvećeg specifičnog deformacijskog rada utrošenog na promenu oblika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8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Hipoteza najvećeg normalnog napona</a:t>
            </a:r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(Prva hipoteza)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1104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Ova hipoteza smatra se najstarijom i retko se primenjuje (potiče od Galileja, a dpunili su je Lame, Navije i Rankin).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Prema hipotezi najvećeg normalnog napona, </a:t>
            </a:r>
            <a:r>
              <a:rPr lang="sr-Latn-C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granično stanje u materijalu pri složenom opterećenju nastupa, kada najveći glavni normalni napon dostigne vrednost dozvoljenog napona pri </a:t>
            </a:r>
            <a:r>
              <a:rPr lang="sr-Latn-C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aksijanom</a:t>
            </a:r>
            <a:r>
              <a:rPr lang="sr-Latn-C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opterećenju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2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marL="0" indent="0"/>
            <a:r>
              <a:rPr lang="sr-Latn-C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SLOŽENA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OPTERE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Ć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ENJA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8463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Pod složenim opterećenjem podrazumevamo kombinaciju od dva i više prostih opterećenja.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Ono sa čim smo se do sada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upoznali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odnosi se na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savijanje praćeno sa </a:t>
            </a:r>
            <a:r>
              <a:rPr lang="sr-Latn-CS" sz="3200" b="1" dirty="0" err="1" smtClean="0">
                <a:latin typeface="Times New Roman" pitchFamily="18" charset="0"/>
                <a:cs typeface="Times New Roman" pitchFamily="18" charset="0"/>
              </a:rPr>
              <a:t>aksijalnim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 opterećenjem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Na početku kursa OM usvojili smo pojam napona i pojam deformacija.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Napone i deformacije proučavali smo kod:</a:t>
            </a:r>
          </a:p>
          <a:p>
            <a:pPr lvl="1" algn="just"/>
            <a:r>
              <a:rPr lang="sr-Latn-CS" sz="3200" dirty="0" err="1" smtClean="0">
                <a:latin typeface="Times New Roman" pitchFamily="18" charset="0"/>
                <a:cs typeface="Times New Roman" pitchFamily="18" charset="0"/>
              </a:rPr>
              <a:t>Aksijalnog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opterećenja,</a:t>
            </a:r>
          </a:p>
          <a:p>
            <a:pPr lvl="1"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Smicanja,</a:t>
            </a:r>
          </a:p>
          <a:p>
            <a:pPr lvl="1"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Uvijanja,</a:t>
            </a:r>
          </a:p>
          <a:p>
            <a:pPr lvl="1"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Savijanja i</a:t>
            </a:r>
          </a:p>
          <a:p>
            <a:pPr lvl="1"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Izvijanja.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4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838200"/>
            <a:ext cx="4038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Za napone zatezanja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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&gt;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&gt;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koristimo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136633"/>
              </p:ext>
            </p:extLst>
          </p:nvPr>
        </p:nvGraphicFramePr>
        <p:xfrm>
          <a:off x="2324100" y="1422400"/>
          <a:ext cx="28162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648" name="Equation" r:id="rId3" imgW="1396800" imgH="241200" progId="Equation.DSMT4">
                  <p:embed/>
                </p:oleObj>
              </mc:Choice>
              <mc:Fallback>
                <p:oleObj name="Equation" r:id="rId3" imgW="1396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1422400"/>
                        <a:ext cx="2816225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2362200"/>
            <a:ext cx="3810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Za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napone pritiska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&lt;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&lt;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k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oristimo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476544"/>
              </p:ext>
            </p:extLst>
          </p:nvPr>
        </p:nvGraphicFramePr>
        <p:xfrm>
          <a:off x="2286000" y="2971800"/>
          <a:ext cx="29178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649" name="Equation" r:id="rId5" imgW="1447560" imgH="241200" progId="Equation.DSMT4">
                  <p:embed/>
                </p:oleObj>
              </mc:Choice>
              <mc:Fallback>
                <p:oleObj name="Equation" r:id="rId5" imgW="1447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971800"/>
                        <a:ext cx="2917825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3962400"/>
            <a:ext cx="4495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Za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napon zatezanja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&gt;0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i napon pritiska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&lt;0 k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oristimo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888611"/>
              </p:ext>
            </p:extLst>
          </p:nvPr>
        </p:nvGraphicFramePr>
        <p:xfrm>
          <a:off x="3733800" y="4445000"/>
          <a:ext cx="2921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650" name="Equation" r:id="rId7" imgW="1447560" imgH="482400" progId="Equation.DSMT4">
                  <p:embed/>
                </p:oleObj>
              </mc:Choice>
              <mc:Fallback>
                <p:oleObj name="Equation" r:id="rId7" imgW="1447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445000"/>
                        <a:ext cx="29210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86400" y="2252008"/>
            <a:ext cx="32766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NAPOMENA: </a:t>
            </a:r>
          </a:p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Indeks </a:t>
            </a:r>
            <a:r>
              <a:rPr lang="sr-Latn-C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odnosi se na ekstenziju (zatezanje), a indeks </a:t>
            </a:r>
            <a:r>
              <a:rPr lang="sr-Latn-C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 kompresiju (pritisak).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3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85800"/>
            <a:ext cx="289560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3200" b="1" dirty="0" smtClean="0"/>
              <a:t>ZAPAŽANJA: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523999"/>
            <a:ext cx="7620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Kod </a:t>
            </a:r>
            <a:r>
              <a:rPr lang="sr-Latn-CS" sz="2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hipoteze najvećeg glavnog normalnog napona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koriste se samo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dva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glavna napona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treći se ne koristi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066871"/>
            <a:ext cx="7620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Eksperimentima je dokazano da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stanje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materijala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zavisi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od svih napona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209871"/>
            <a:ext cx="7620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Ova hipoteza daje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dobre rezultate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kod </a:t>
            </a:r>
            <a:r>
              <a:rPr lang="sr-Latn-CS" sz="2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krtih materijala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 to kad je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jedan glavni napon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apsolutnoj vrednosti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znatno veći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druga dva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0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6750" y="605135"/>
            <a:ext cx="718185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U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slučaju poprečnog savijanja koristimo sljedeće izraze: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3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021989"/>
              </p:ext>
            </p:extLst>
          </p:nvPr>
        </p:nvGraphicFramePr>
        <p:xfrm>
          <a:off x="723900" y="1295400"/>
          <a:ext cx="56070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50" name="Equation" r:id="rId3" imgW="2781000" imgH="838080" progId="Equation.DSMT4">
                  <p:embed/>
                </p:oleObj>
              </mc:Choice>
              <mc:Fallback>
                <p:oleObj name="Equation" r:id="rId3" imgW="278100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1295400"/>
                        <a:ext cx="5607050" cy="167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66750" y="3505200"/>
            <a:ext cx="405765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Kod čistog smicanja koristimo: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3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621254"/>
              </p:ext>
            </p:extLst>
          </p:nvPr>
        </p:nvGraphicFramePr>
        <p:xfrm>
          <a:off x="693738" y="4216400"/>
          <a:ext cx="36861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51" name="Equation" r:id="rId5" imgW="1828800" imgH="482400" progId="Equation.DSMT4">
                  <p:embed/>
                </p:oleObj>
              </mc:Choice>
              <mc:Fallback>
                <p:oleObj name="Equation" r:id="rId5" imgW="18288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4216400"/>
                        <a:ext cx="3686175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22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Hipoteza najveće linearne deformacije (Druga hipoteza)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8724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Hipotezu je postavio Mariot, a dopunili su je Sen-Venan, Ponsle i Grashof.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Hipoteza glasi: </a:t>
            </a:r>
            <a:r>
              <a:rPr lang="sr-Latn-C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Granično stanje materijala, pri složenom opterećenju nastupa, kada linijska deformacija dostigne vrednost granične deformacije pri aksijalnom opterećenju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0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58838" y="685800"/>
            <a:ext cx="295116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3-osno stanje napona: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7888" y="3429000"/>
            <a:ext cx="293211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2-osno stanje napona: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584524"/>
              </p:ext>
            </p:extLst>
          </p:nvPr>
        </p:nvGraphicFramePr>
        <p:xfrm>
          <a:off x="877888" y="4114800"/>
          <a:ext cx="660558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574" name="Equation" r:id="rId3" imgW="3276360" imgH="838080" progId="Equation.DSMT4">
                  <p:embed/>
                </p:oleObj>
              </mc:Choice>
              <mc:Fallback>
                <p:oleObj name="Equation" r:id="rId3" imgW="327636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4114800"/>
                        <a:ext cx="6605588" cy="167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053784"/>
              </p:ext>
            </p:extLst>
          </p:nvPr>
        </p:nvGraphicFramePr>
        <p:xfrm>
          <a:off x="954088" y="1397000"/>
          <a:ext cx="735012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575" name="Equation" r:id="rId5" imgW="3644640" imgH="863280" progId="Equation.DSMT4">
                  <p:embed/>
                </p:oleObj>
              </mc:Choice>
              <mc:Fallback>
                <p:oleObj name="Equation" r:id="rId5" imgW="364464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1397000"/>
                        <a:ext cx="7350125" cy="172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03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4423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705677"/>
              </p:ext>
            </p:extLst>
          </p:nvPr>
        </p:nvGraphicFramePr>
        <p:xfrm>
          <a:off x="1487488" y="2185987"/>
          <a:ext cx="652938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842" name="Equation" r:id="rId3" imgW="3238200" imgH="838080" progId="Equation.DSMT4">
                  <p:embed/>
                </p:oleObj>
              </mc:Choice>
              <mc:Fallback>
                <p:oleObj name="Equation" r:id="rId3" imgW="323820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2185987"/>
                        <a:ext cx="6529387" cy="167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500464"/>
              </p:ext>
            </p:extLst>
          </p:nvPr>
        </p:nvGraphicFramePr>
        <p:xfrm>
          <a:off x="4519612" y="39624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843" name="Equation" r:id="rId5" imgW="139680" imgH="203040" progId="Equation.3">
                  <p:embed/>
                </p:oleObj>
              </mc:Choice>
              <mc:Fallback>
                <p:oleObj name="Equation" r:id="rId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612" y="39624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Arrow 7"/>
          <p:cNvSpPr/>
          <p:nvPr/>
        </p:nvSpPr>
        <p:spPr>
          <a:xfrm rot="16200000">
            <a:off x="5498782" y="1873567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2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770741"/>
              </p:ext>
            </p:extLst>
          </p:nvPr>
        </p:nvGraphicFramePr>
        <p:xfrm>
          <a:off x="2668588" y="4448175"/>
          <a:ext cx="4268787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844" name="Equation" r:id="rId7" imgW="2374560" imgH="838080" progId="Equation.DSMT4">
                  <p:embed/>
                </p:oleObj>
              </mc:Choice>
              <mc:Fallback>
                <p:oleObj name="Equation" r:id="rId7" imgW="237456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4448175"/>
                        <a:ext cx="4268787" cy="1495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59038" y="433387"/>
            <a:ext cx="325596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Za poprečno savijenu gredu: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2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500984"/>
              </p:ext>
            </p:extLst>
          </p:nvPr>
        </p:nvGraphicFramePr>
        <p:xfrm>
          <a:off x="4217987" y="890587"/>
          <a:ext cx="30210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845" name="Equation" r:id="rId9" imgW="1498320" imgH="393480" progId="Equation.3">
                  <p:embed/>
                </p:oleObj>
              </mc:Choice>
              <mc:Fallback>
                <p:oleObj name="Equation" r:id="rId9" imgW="1498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987" y="890587"/>
                        <a:ext cx="30210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934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402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740990"/>
              </p:ext>
            </p:extLst>
          </p:nvPr>
        </p:nvGraphicFramePr>
        <p:xfrm>
          <a:off x="1612900" y="1654175"/>
          <a:ext cx="4265613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88" name="Equation" r:id="rId3" imgW="2374560" imgH="838080" progId="Equation.DSMT4">
                  <p:embed/>
                </p:oleObj>
              </mc:Choice>
              <mc:Fallback>
                <p:oleObj name="Equation" r:id="rId3" imgW="237456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1654175"/>
                        <a:ext cx="4265613" cy="1495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238768"/>
              </p:ext>
            </p:extLst>
          </p:nvPr>
        </p:nvGraphicFramePr>
        <p:xfrm>
          <a:off x="6316662" y="2133600"/>
          <a:ext cx="9223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89" name="Equation" r:id="rId5" imgW="457200" imgH="203040" progId="Equation.3">
                  <p:embed/>
                </p:oleObj>
              </mc:Choice>
              <mc:Fallback>
                <p:oleObj name="Equation" r:id="rId5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6662" y="2133600"/>
                        <a:ext cx="922338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605556"/>
              </p:ext>
            </p:extLst>
          </p:nvPr>
        </p:nvGraphicFramePr>
        <p:xfrm>
          <a:off x="1633538" y="3330575"/>
          <a:ext cx="436086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90" name="Equation" r:id="rId7" imgW="2425680" imgH="660240" progId="Equation.DSMT4">
                  <p:embed/>
                </p:oleObj>
              </mc:Choice>
              <mc:Fallback>
                <p:oleObj name="Equation" r:id="rId7" imgW="242568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3330575"/>
                        <a:ext cx="4360862" cy="1177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48400" y="3360003"/>
            <a:ext cx="1981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Sen-Venanovi izrazi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5946371" y="228600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838200" y="2209800"/>
            <a:ext cx="715097" cy="1905000"/>
            <a:chOff x="838200" y="3429000"/>
            <a:chExt cx="715097" cy="1905000"/>
          </a:xfrm>
        </p:grpSpPr>
        <p:graphicFrame>
          <p:nvGraphicFramePr>
            <p:cNvPr id="9" name="Object 4"/>
            <p:cNvGraphicFramePr>
              <a:graphicFrameLocks noChangeAspect="1"/>
            </p:cNvGraphicFramePr>
            <p:nvPr/>
          </p:nvGraphicFramePr>
          <p:xfrm>
            <a:off x="1169122" y="3429000"/>
            <a:ext cx="38417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991" name="Equation" r:id="rId9" imgW="190440" imgH="152280" progId="Equation.3">
                    <p:embed/>
                  </p:oleObj>
                </mc:Choice>
                <mc:Fallback>
                  <p:oleObj name="Equation" r:id="rId9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9122" y="3429000"/>
                          <a:ext cx="384175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2441" name="Object 9"/>
            <p:cNvGraphicFramePr>
              <a:graphicFrameLocks noChangeAspect="1"/>
            </p:cNvGraphicFramePr>
            <p:nvPr/>
          </p:nvGraphicFramePr>
          <p:xfrm>
            <a:off x="1169122" y="5029200"/>
            <a:ext cx="38417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992" name="Equation" r:id="rId11" imgW="190440" imgH="152280" progId="Equation.3">
                    <p:embed/>
                  </p:oleObj>
                </mc:Choice>
                <mc:Fallback>
                  <p:oleObj name="Equation" r:id="rId11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9122" y="5029200"/>
                          <a:ext cx="384175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Freeform 14"/>
            <p:cNvSpPr/>
            <p:nvPr/>
          </p:nvSpPr>
          <p:spPr>
            <a:xfrm>
              <a:off x="838200" y="3553691"/>
              <a:ext cx="332509" cy="1600200"/>
            </a:xfrm>
            <a:custGeom>
              <a:avLst/>
              <a:gdLst>
                <a:gd name="connsiteX0" fmla="*/ 332509 w 332509"/>
                <a:gd name="connsiteY0" fmla="*/ 0 h 1600200"/>
                <a:gd name="connsiteX1" fmla="*/ 0 w 332509"/>
                <a:gd name="connsiteY1" fmla="*/ 0 h 1600200"/>
                <a:gd name="connsiteX2" fmla="*/ 0 w 332509"/>
                <a:gd name="connsiteY2" fmla="*/ 1600200 h 1600200"/>
                <a:gd name="connsiteX3" fmla="*/ 332509 w 332509"/>
                <a:gd name="connsiteY3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509" h="1600200">
                  <a:moveTo>
                    <a:pt x="332509" y="0"/>
                  </a:moveTo>
                  <a:lnTo>
                    <a:pt x="0" y="0"/>
                  </a:lnTo>
                  <a:lnTo>
                    <a:pt x="0" y="1600200"/>
                  </a:lnTo>
                  <a:lnTo>
                    <a:pt x="332509" y="160020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824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5800"/>
            <a:ext cx="2438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slučaj čistog smicanja izrazi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33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964688"/>
              </p:ext>
            </p:extLst>
          </p:nvPr>
        </p:nvGraphicFramePr>
        <p:xfrm>
          <a:off x="2479675" y="1219200"/>
          <a:ext cx="4176713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90" name="Equation" r:id="rId3" imgW="2323800" imgH="812520" progId="Equation.DSMT4">
                  <p:embed/>
                </p:oleObj>
              </mc:Choice>
              <mc:Fallback>
                <p:oleObj name="Equation" r:id="rId3" imgW="23238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1219200"/>
                        <a:ext cx="4176713" cy="1449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2902803"/>
            <a:ext cx="2438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=0,3 p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relaze u oblik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33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048356"/>
              </p:ext>
            </p:extLst>
          </p:nvPr>
        </p:nvGraphicFramePr>
        <p:xfrm>
          <a:off x="1812925" y="3438525"/>
          <a:ext cx="360997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91" name="Equation" r:id="rId5" imgW="2006280" imgH="533160" progId="Equation.DSMT4">
                  <p:embed/>
                </p:oleObj>
              </mc:Choice>
              <mc:Fallback>
                <p:oleObj name="Equation" r:id="rId5" imgW="20062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3438525"/>
                        <a:ext cx="3609975" cy="950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9"/>
          <p:cNvSpPr/>
          <p:nvPr/>
        </p:nvSpPr>
        <p:spPr>
          <a:xfrm>
            <a:off x="5166360" y="2545080"/>
            <a:ext cx="850900" cy="1158240"/>
          </a:xfrm>
          <a:custGeom>
            <a:avLst/>
            <a:gdLst>
              <a:gd name="connsiteX0" fmla="*/ 807720 w 850900"/>
              <a:gd name="connsiteY0" fmla="*/ 0 h 1158240"/>
              <a:gd name="connsiteX1" fmla="*/ 716280 w 850900"/>
              <a:gd name="connsiteY1" fmla="*/ 594360 h 1158240"/>
              <a:gd name="connsiteX2" fmla="*/ 0 w 850900"/>
              <a:gd name="connsiteY2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900" h="1158240">
                <a:moveTo>
                  <a:pt x="807720" y="0"/>
                </a:moveTo>
                <a:cubicBezTo>
                  <a:pt x="829310" y="200660"/>
                  <a:pt x="850900" y="401320"/>
                  <a:pt x="716280" y="594360"/>
                </a:cubicBezTo>
                <a:cubicBezTo>
                  <a:pt x="581660" y="787400"/>
                  <a:pt x="290830" y="972820"/>
                  <a:pt x="0" y="115824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33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433468"/>
              </p:ext>
            </p:extLst>
          </p:nvPr>
        </p:nvGraphicFramePr>
        <p:xfrm>
          <a:off x="5984875" y="3146425"/>
          <a:ext cx="1233488" cy="153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92" name="Equation" r:id="rId7" imgW="685800" imgH="863280" progId="Equation.DSMT4">
                  <p:embed/>
                </p:oleObj>
              </mc:Choice>
              <mc:Fallback>
                <p:oleObj name="Equation" r:id="rId7" imgW="68580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3146425"/>
                        <a:ext cx="1233488" cy="15382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7" name="Object 5"/>
          <p:cNvGraphicFramePr>
            <a:graphicFrameLocks noChangeAspect="1"/>
          </p:cNvGraphicFramePr>
          <p:nvPr/>
        </p:nvGraphicFramePr>
        <p:xfrm>
          <a:off x="5486400" y="3810000"/>
          <a:ext cx="3810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93" name="Equation" r:id="rId9" imgW="190440" imgH="152280" progId="Equation.3">
                  <p:embed/>
                </p:oleObj>
              </mc:Choice>
              <mc:Fallback>
                <p:oleObj name="Equation" r:id="rId9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10000"/>
                        <a:ext cx="38100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193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Hipoteza najvećeg napona smicanja (Treća hipoteza)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289560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Hipotezu je definisao Kulon i ista glasi: </a:t>
            </a:r>
            <a:r>
              <a:rPr lang="sr-Latn-C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Granično stanje materijala pri složenom opterećenju nastupa kada najveći napon smicanja dostigne vrednost najvećeg napona smicanja pri aksijalnom opterećenju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506850"/>
              </p:ext>
            </p:extLst>
          </p:nvPr>
        </p:nvGraphicFramePr>
        <p:xfrm>
          <a:off x="838200" y="4800600"/>
          <a:ext cx="19970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48" name="Equation" r:id="rId3" imgW="990360" imgH="241200" progId="Equation.DSMT4">
                  <p:embed/>
                </p:oleObj>
              </mc:Choice>
              <mc:Fallback>
                <p:oleObj name="Equation" r:id="rId3" imgW="990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00600"/>
                        <a:ext cx="1997075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823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0700" y="609600"/>
            <a:ext cx="215265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-osno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stanje napona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590573"/>
              </p:ext>
            </p:extLst>
          </p:nvPr>
        </p:nvGraphicFramePr>
        <p:xfrm>
          <a:off x="2184400" y="927100"/>
          <a:ext cx="21256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304" name="Equation" r:id="rId3" imgW="1054080" imgH="393480" progId="Equation.DSMT4">
                  <p:embed/>
                </p:oleObj>
              </mc:Choice>
              <mc:Fallback>
                <p:oleObj name="Equation" r:id="rId3" imgW="1054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927100"/>
                        <a:ext cx="21256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53844"/>
              </p:ext>
            </p:extLst>
          </p:nvPr>
        </p:nvGraphicFramePr>
        <p:xfrm>
          <a:off x="2170113" y="3365500"/>
          <a:ext cx="4965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305" name="Equation" r:id="rId5" imgW="2463480" imgH="393480" progId="Equation.DSMT4">
                  <p:embed/>
                </p:oleObj>
              </mc:Choice>
              <mc:Fallback>
                <p:oleObj name="Equation" r:id="rId5" imgW="246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13" y="3365500"/>
                        <a:ext cx="49657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161103"/>
              </p:ext>
            </p:extLst>
          </p:nvPr>
        </p:nvGraphicFramePr>
        <p:xfrm>
          <a:off x="3505200" y="2286000"/>
          <a:ext cx="21510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306" name="Equation" r:id="rId7" imgW="1066680" imgH="241200" progId="Equation.DSMT4">
                  <p:embed/>
                </p:oleObj>
              </mc:Choice>
              <mc:Fallback>
                <p:oleObj name="Equation" r:id="rId7" imgW="1066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286000"/>
                        <a:ext cx="2151063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/>
        </p:nvGraphicFramePr>
        <p:xfrm>
          <a:off x="4495800" y="28956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307" name="Equation" r:id="rId9" imgW="139680" imgH="203040" progId="Equation.3">
                  <p:embed/>
                </p:oleObj>
              </mc:Choice>
              <mc:Fallback>
                <p:oleObj name="Equation" r:id="rId9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8956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265507"/>
              </p:ext>
            </p:extLst>
          </p:nvPr>
        </p:nvGraphicFramePr>
        <p:xfrm>
          <a:off x="2743200" y="4699000"/>
          <a:ext cx="30956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308" name="Equation" r:id="rId11" imgW="1536480" imgH="507960" progId="Equation.DSMT4">
                  <p:embed/>
                </p:oleObj>
              </mc:Choice>
              <mc:Fallback>
                <p:oleObj name="Equation" r:id="rId11" imgW="15364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699000"/>
                        <a:ext cx="3095625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25013"/>
              </p:ext>
            </p:extLst>
          </p:nvPr>
        </p:nvGraphicFramePr>
        <p:xfrm>
          <a:off x="4152899" y="42672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309" name="Equation" r:id="rId13" imgW="139680" imgH="203040" progId="Equation.3">
                  <p:embed/>
                </p:oleObj>
              </mc:Choice>
              <mc:Fallback>
                <p:oleObj name="Equation" r:id="rId13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899" y="42672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648200" y="609600"/>
            <a:ext cx="1905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3-osno stanje napona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844" name="Object 4"/>
          <p:cNvGraphicFramePr>
            <a:graphicFrameLocks noChangeAspect="1"/>
          </p:cNvGraphicFramePr>
          <p:nvPr/>
        </p:nvGraphicFramePr>
        <p:xfrm>
          <a:off x="5867400" y="1117600"/>
          <a:ext cx="18176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310" name="Equation" r:id="rId14" imgW="901440" imgH="393480" progId="Equation.3">
                  <p:embed/>
                </p:oleObj>
              </mc:Choice>
              <mc:Fallback>
                <p:oleObj name="Equation" r:id="rId14" imgW="901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117600"/>
                        <a:ext cx="181768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eft Arrow 17"/>
          <p:cNvSpPr/>
          <p:nvPr/>
        </p:nvSpPr>
        <p:spPr>
          <a:xfrm rot="16200000">
            <a:off x="3924300" y="1958340"/>
            <a:ext cx="36576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745480" y="2011680"/>
            <a:ext cx="868680" cy="556260"/>
            <a:chOff x="5745480" y="2011680"/>
            <a:chExt cx="868680" cy="556260"/>
          </a:xfrm>
        </p:grpSpPr>
        <p:sp>
          <p:nvSpPr>
            <p:cNvPr id="19" name="Left Arrow 18"/>
            <p:cNvSpPr/>
            <p:nvPr/>
          </p:nvSpPr>
          <p:spPr>
            <a:xfrm rot="16200000">
              <a:off x="6408420" y="2080260"/>
              <a:ext cx="274320" cy="137160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5745480" y="2430780"/>
              <a:ext cx="274320" cy="137160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068291" y="2306782"/>
              <a:ext cx="477982" cy="187036"/>
            </a:xfrm>
            <a:custGeom>
              <a:avLst/>
              <a:gdLst>
                <a:gd name="connsiteX0" fmla="*/ 0 w 477982"/>
                <a:gd name="connsiteY0" fmla="*/ 187036 h 187036"/>
                <a:gd name="connsiteX1" fmla="*/ 477982 w 477982"/>
                <a:gd name="connsiteY1" fmla="*/ 187036 h 187036"/>
                <a:gd name="connsiteX2" fmla="*/ 477982 w 477982"/>
                <a:gd name="connsiteY2" fmla="*/ 0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7982" h="187036">
                  <a:moveTo>
                    <a:pt x="0" y="187036"/>
                  </a:moveTo>
                  <a:lnTo>
                    <a:pt x="477982" y="187036"/>
                  </a:lnTo>
                  <a:lnTo>
                    <a:pt x="477982" y="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118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9278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svakom od slučajeva nabrojanih opterećenja postavljalo se pitanje nosivosti konstrukcija.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C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Kod </a:t>
            </a:r>
            <a:r>
              <a:rPr lang="sr-Latn-CS" sz="3200" dirty="0" err="1" smtClean="0">
                <a:latin typeface="Times New Roman" pitchFamily="18" charset="0"/>
                <a:cs typeface="Times New Roman" pitchFamily="18" charset="0"/>
              </a:rPr>
              <a:t>aksijalno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opterećenih štapova dovoljno jebilo uporediti stv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rni napona sa nekom graničnom vrednošću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Tražilo se da stv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rni napon bude manji ili jednak graničnoj vrednost (da je ne prekorači).</a:t>
            </a:r>
          </a:p>
          <a:p>
            <a:pPr algn="just"/>
            <a:r>
              <a:rPr lang="sr-Latn-CS" sz="3200" u="sng" dirty="0" smtClean="0">
                <a:latin typeface="Times New Roman" pitchFamily="18" charset="0"/>
                <a:cs typeface="Times New Roman" pitchFamily="18" charset="0"/>
              </a:rPr>
              <a:t>Zavisno od toga šta uzimamo za graničnu vrednost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kod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aksijalno napregnutih štapova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moguće je definisati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nekoliko kriterijuma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9300" y="685800"/>
            <a:ext cx="19177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Ravno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stanje napona: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864069"/>
              </p:ext>
            </p:extLst>
          </p:nvPr>
        </p:nvGraphicFramePr>
        <p:xfrm>
          <a:off x="742950" y="1676400"/>
          <a:ext cx="7734300" cy="153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840" name="Equation" r:id="rId3" imgW="4305240" imgH="863280" progId="Equation.DSMT4">
                  <p:embed/>
                </p:oleObj>
              </mc:Choice>
              <mc:Fallback>
                <p:oleObj name="Equation" r:id="rId3" imgW="430524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1676400"/>
                        <a:ext cx="7734300" cy="15382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67" name="Object 3"/>
          <p:cNvGraphicFramePr>
            <a:graphicFrameLocks noChangeAspect="1"/>
          </p:cNvGraphicFramePr>
          <p:nvPr/>
        </p:nvGraphicFramePr>
        <p:xfrm>
          <a:off x="4419600" y="3352800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841" name="Equation" r:id="rId5" imgW="139680" imgH="203040" progId="Equation.3">
                  <p:embed/>
                </p:oleObj>
              </mc:Choice>
              <mc:Fallback>
                <p:oleObj name="Equation" r:id="rId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352800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580704"/>
              </p:ext>
            </p:extLst>
          </p:nvPr>
        </p:nvGraphicFramePr>
        <p:xfrm>
          <a:off x="1371600" y="3751262"/>
          <a:ext cx="585787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842" name="Equation" r:id="rId7" imgW="2933640" imgH="799920" progId="Equation.DSMT4">
                  <p:embed/>
                </p:oleObj>
              </mc:Choice>
              <mc:Fallback>
                <p:oleObj name="Equation" r:id="rId7" imgW="293364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51262"/>
                        <a:ext cx="5857875" cy="1582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553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142419"/>
              </p:ext>
            </p:extLst>
          </p:nvPr>
        </p:nvGraphicFramePr>
        <p:xfrm>
          <a:off x="2373313" y="762000"/>
          <a:ext cx="5856287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65" name="Equation" r:id="rId3" imgW="2933640" imgH="799920" progId="Equation.DSMT4">
                  <p:embed/>
                </p:oleObj>
              </mc:Choice>
              <mc:Fallback>
                <p:oleObj name="Equation" r:id="rId3" imgW="293364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313" y="762000"/>
                        <a:ext cx="5856287" cy="1582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2800" y="2933700"/>
            <a:ext cx="2362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Savijanje silama (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 , </a:t>
            </a:r>
            <a:r>
              <a:rPr lang="sr-Latn-C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y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 0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):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21897" name="Object 9"/>
          <p:cNvGraphicFramePr>
            <a:graphicFrameLocks noChangeAspect="1"/>
          </p:cNvGraphicFramePr>
          <p:nvPr/>
        </p:nvGraphicFramePr>
        <p:xfrm>
          <a:off x="5002212" y="2447925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66" name="Equation" r:id="rId5" imgW="139680" imgH="203040" progId="Equation.3">
                  <p:embed/>
                </p:oleObj>
              </mc:Choice>
              <mc:Fallback>
                <p:oleObj name="Equation" r:id="rId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212" y="2447925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993316"/>
              </p:ext>
            </p:extLst>
          </p:nvPr>
        </p:nvGraphicFramePr>
        <p:xfrm>
          <a:off x="3286125" y="2905125"/>
          <a:ext cx="491807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67" name="Equation" r:id="rId7" imgW="2463480" imgH="634680" progId="Equation.DSMT4">
                  <p:embed/>
                </p:oleObj>
              </mc:Choice>
              <mc:Fallback>
                <p:oleObj name="Equation" r:id="rId7" imgW="246348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905125"/>
                        <a:ext cx="4918075" cy="1257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95400" y="4438471"/>
            <a:ext cx="685800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800" b="1" dirty="0" smtClean="0">
                <a:latin typeface="Times New Roman" pitchFamily="18" charset="0"/>
                <a:cs typeface="Times New Roman" pitchFamily="18" charset="0"/>
              </a:rPr>
              <a:t>ZAPAŽANJE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Latn-CS" sz="2800" i="1" dirty="0" smtClean="0">
                <a:latin typeface="Times New Roman" pitchFamily="18" charset="0"/>
                <a:cs typeface="Times New Roman" pitchFamily="18" charset="0"/>
              </a:rPr>
              <a:t>Hipoteza najvećeg napona smicanja kod plastičnih materijala ima dobru saglasnost sa eksperimentima.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7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r>
              <a:rPr lang="sr-Latn-CS" sz="3200" dirty="0" err="1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Morova</a:t>
            </a:r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 hipoteza (Četvrta hipoteza)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188720"/>
            <a:ext cx="8229600" cy="4831080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orova hipoteza glasi: </a:t>
            </a:r>
            <a:r>
              <a:rPr lang="sr-Latn-C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Granično stanje materijala pri složenom opterećenju nastupa onda kada Morov krug napona, koji odgovara konkretnom tenzoru napona, dodirne graničnu krivu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Pri složenom stanju napona napon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32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malo utiče na granične vrednosti napona pri kojima dolazi do razaranja.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2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19"/>
            <a:ext cx="8229600" cy="5394960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Sa dovoljnom tačnošću smatramo da granicu razaranja određuju naponi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32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i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32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Ovim se se određivanje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graničnog stanja kod troosnog stanja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napona svodi na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ravansko stanje napona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Morov krug, pri kojem za određenu kombinaciju napona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32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i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32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 nastupa granično stanje u materijalu, zovemo </a:t>
            </a:r>
            <a:r>
              <a:rPr lang="sr-Latn-C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granični Morov krug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Familija ovih krugova je između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dveju envelopa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 koje predstavljaju granične krive.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5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95628" y="4674215"/>
            <a:ext cx="595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orova hipoteza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Granično stanje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28" y="609600"/>
            <a:ext cx="5952744" cy="3916680"/>
          </a:xfrm>
          <a:prstGeom prst="rect">
            <a:avLst/>
          </a:prstGeom>
        </p:spPr>
      </p:pic>
      <p:graphicFrame>
        <p:nvGraphicFramePr>
          <p:cNvPr id="433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888491"/>
              </p:ext>
            </p:extLst>
          </p:nvPr>
        </p:nvGraphicFramePr>
        <p:xfrm>
          <a:off x="6629400" y="3581401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47" name="Equation" r:id="rId4" imgW="799920" imgH="228600" progId="Equation.3">
                  <p:embed/>
                </p:oleObj>
              </mc:Choice>
              <mc:Fallback>
                <p:oleObj name="Equation" r:id="rId4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581401"/>
                        <a:ext cx="16129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rot="16200000" flipV="1">
            <a:off x="6667500" y="2781301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94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5952744" cy="424891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638767"/>
              </p:ext>
            </p:extLst>
          </p:nvPr>
        </p:nvGraphicFramePr>
        <p:xfrm>
          <a:off x="7086600" y="999858"/>
          <a:ext cx="1123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593" name="Equation" r:id="rId4" imgW="558720" imgH="228600" progId="Equation.DSMT4">
                  <p:embed/>
                </p:oleObj>
              </mc:Choice>
              <mc:Fallback>
                <p:oleObj name="Equation" r:id="rId4" imgW="55872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999858"/>
                        <a:ext cx="11239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80886"/>
              </p:ext>
            </p:extLst>
          </p:nvPr>
        </p:nvGraphicFramePr>
        <p:xfrm>
          <a:off x="7086600" y="1533258"/>
          <a:ext cx="1149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594" name="Equation" r:id="rId6" imgW="571320" imgH="228600" progId="Equation.DSMT4">
                  <p:embed/>
                </p:oleObj>
              </mc:Choice>
              <mc:Fallback>
                <p:oleObj name="Equation" r:id="rId6" imgW="57132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533258"/>
                        <a:ext cx="11493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86600" y="466458"/>
            <a:ext cx="13716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Trouglovi:</a:t>
            </a:r>
            <a:endParaRPr lang="sr-Latn-R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521815"/>
            <a:ext cx="595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orova hipoteza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Granično stanje (pojednostavljenje)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318285"/>
              </p:ext>
            </p:extLst>
          </p:nvPr>
        </p:nvGraphicFramePr>
        <p:xfrm>
          <a:off x="7239000" y="4191000"/>
          <a:ext cx="1340928" cy="77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595" name="Equation" r:id="rId8" imgW="838080" imgH="482400" progId="Equation.DSMT4">
                  <p:embed/>
                </p:oleObj>
              </mc:Choice>
              <mc:Fallback>
                <p:oleObj name="Equation" r:id="rId8" imgW="83808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191000"/>
                        <a:ext cx="1340928" cy="7718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620246"/>
              </p:ext>
            </p:extLst>
          </p:nvPr>
        </p:nvGraphicFramePr>
        <p:xfrm>
          <a:off x="5410202" y="2362200"/>
          <a:ext cx="3371760" cy="1333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596" name="Equation" r:id="rId10" imgW="2247840" imgH="888840" progId="Equation.DSMT4">
                  <p:embed/>
                </p:oleObj>
              </mc:Choice>
              <mc:Fallback>
                <p:oleObj name="Equation" r:id="rId10" imgW="2247840" imgH="8888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2" y="2362200"/>
                        <a:ext cx="3371760" cy="13332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760926"/>
              </p:ext>
            </p:extLst>
          </p:nvPr>
        </p:nvGraphicFramePr>
        <p:xfrm>
          <a:off x="7772400" y="5029200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597" name="Equation" r:id="rId12" imgW="139639" imgH="203112" progId="Equation.3">
                  <p:embed/>
                </p:oleObj>
              </mc:Choice>
              <mc:Fallback>
                <p:oleObj name="Equation" r:id="rId12" imgW="139639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029200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722399"/>
              </p:ext>
            </p:extLst>
          </p:nvPr>
        </p:nvGraphicFramePr>
        <p:xfrm>
          <a:off x="5749925" y="5486400"/>
          <a:ext cx="29368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598" name="Equation" r:id="rId14" imgW="1460160" imgH="457200" progId="Equation.DSMT4">
                  <p:embed/>
                </p:oleObj>
              </mc:Choice>
              <mc:Fallback>
                <p:oleObj name="Equation" r:id="rId14" imgW="146016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5486400"/>
                        <a:ext cx="2936875" cy="9144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85240"/>
              </p:ext>
            </p:extLst>
          </p:nvPr>
        </p:nvGraphicFramePr>
        <p:xfrm>
          <a:off x="7796212" y="37846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599" name="Equation" r:id="rId16" imgW="139639" imgH="203112" progId="Equation.3">
                  <p:embed/>
                </p:oleObj>
              </mc:Choice>
              <mc:Fallback>
                <p:oleObj name="Equation" r:id="rId16" imgW="139639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6212" y="37846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eft Brace 2"/>
          <p:cNvSpPr/>
          <p:nvPr/>
        </p:nvSpPr>
        <p:spPr>
          <a:xfrm>
            <a:off x="5492750" y="5352812"/>
            <a:ext cx="304800" cy="1200388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425669"/>
              </p:ext>
            </p:extLst>
          </p:nvPr>
        </p:nvGraphicFramePr>
        <p:xfrm>
          <a:off x="4184650" y="5511800"/>
          <a:ext cx="12255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600" name="Equation" r:id="rId17" imgW="609480" imgH="482400" progId="Equation.DSMT4">
                  <p:embed/>
                </p:oleObj>
              </mc:Choice>
              <mc:Fallback>
                <p:oleObj name="Equation" r:id="rId17" imgW="609480" imgH="482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5511800"/>
                        <a:ext cx="122555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389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pPr marL="0" indent="0"/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Hipoteza najvećeg specifičnog deformacijskog rada</a:t>
            </a:r>
            <a:b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(Peta hipoteza)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2895600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Ovu hipotezu je postavio Beltrami i ista glasi: </a:t>
            </a:r>
            <a:r>
              <a:rPr lang="sr-Latn-C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Granično stanje materijala pri složenom opterećenju nastupa kada specifični deformacijski rad dostigne vrednost specifičnog </a:t>
            </a:r>
            <a:r>
              <a:rPr lang="sr-Latn-R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deformacijskog </a:t>
            </a:r>
            <a:r>
              <a:rPr lang="sr-Latn-C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rada pri aksijalnom opterećenju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21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835512"/>
              </p:ext>
            </p:extLst>
          </p:nvPr>
        </p:nvGraphicFramePr>
        <p:xfrm>
          <a:off x="838200" y="4953000"/>
          <a:ext cx="11699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69" name="Equation" r:id="rId3" imgW="583920" imgH="253800" progId="Equation.3">
                  <p:embed/>
                </p:oleObj>
              </mc:Choice>
              <mc:Fallback>
                <p:oleObj name="Equation" r:id="rId3" imgW="583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953000"/>
                        <a:ext cx="1169988" cy="504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7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2487" y="685801"/>
            <a:ext cx="299085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3-osno stanje napona: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011100"/>
              </p:ext>
            </p:extLst>
          </p:nvPr>
        </p:nvGraphicFramePr>
        <p:xfrm>
          <a:off x="838200" y="1371600"/>
          <a:ext cx="77628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058" name="Equation" r:id="rId3" imgW="3848040" imgH="419040" progId="Equation.DSMT4">
                  <p:embed/>
                </p:oleObj>
              </mc:Choice>
              <mc:Fallback>
                <p:oleObj name="Equation" r:id="rId3" imgW="3848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71600"/>
                        <a:ext cx="7762875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465419"/>
              </p:ext>
            </p:extLst>
          </p:nvPr>
        </p:nvGraphicFramePr>
        <p:xfrm>
          <a:off x="2095499" y="22860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059" name="Equation" r:id="rId5" imgW="139680" imgH="203040" progId="Equation.3">
                  <p:embed/>
                </p:oleObj>
              </mc:Choice>
              <mc:Fallback>
                <p:oleObj name="Equation" r:id="rId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499" y="22860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959342"/>
              </p:ext>
            </p:extLst>
          </p:nvPr>
        </p:nvGraphicFramePr>
        <p:xfrm>
          <a:off x="852487" y="2717800"/>
          <a:ext cx="6945313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060" name="Equation" r:id="rId7" imgW="3441600" imgH="660240" progId="Equation.DSMT4">
                  <p:embed/>
                </p:oleObj>
              </mc:Choice>
              <mc:Fallback>
                <p:oleObj name="Equation" r:id="rId7" imgW="34416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7" y="2717800"/>
                        <a:ext cx="6945313" cy="1320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2487" y="4445000"/>
            <a:ext cx="1981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2-osno stanje napona: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808703"/>
              </p:ext>
            </p:extLst>
          </p:nvPr>
        </p:nvGraphicFramePr>
        <p:xfrm>
          <a:off x="2973387" y="4445000"/>
          <a:ext cx="430688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061" name="Equation" r:id="rId9" imgW="2133360" imgH="634680" progId="Equation.DSMT4">
                  <p:embed/>
                </p:oleObj>
              </mc:Choice>
              <mc:Fallback>
                <p:oleObj name="Equation" r:id="rId9" imgW="213336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7" y="4445000"/>
                        <a:ext cx="4306888" cy="127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358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609600"/>
            <a:ext cx="792480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800" b="1" dirty="0" smtClean="0">
                <a:latin typeface="Times New Roman" pitchFamily="18" charset="0"/>
                <a:cs typeface="Times New Roman" pitchFamily="18" charset="0"/>
              </a:rPr>
              <a:t>ZAPAŽANJE: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Hipoteza najvećeg specifičnog deformacijskog rada </a:t>
            </a:r>
            <a:r>
              <a:rPr lang="sr-Latn-CS" sz="2800" b="1" dirty="0" smtClean="0">
                <a:latin typeface="Times New Roman" pitchFamily="18" charset="0"/>
                <a:cs typeface="Times New Roman" pitchFamily="18" charset="0"/>
              </a:rPr>
              <a:t>nije potvrđena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eksperimentima pa se skoro i ne primenjuje.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2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pPr marL="0" indent="0"/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Hipoteza najvećeg specifičnog deformacijskog rada utrošenog na promenu oblika (Šesta hipoteza)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365760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Ovu hipotezu je postavio Huber, a razradili su je fon Mizes i Henki i ista glasi: </a:t>
            </a:r>
            <a:r>
              <a:rPr lang="sr-Latn-C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Granično stanje materijala pri složenom opterećenju nastupa kada specifični deformacijski rad utrošen na promenu oblika, dostigne vrednost specifičnog deformacijskog rada utrošenog na promenu oblika pri aksijalnom opterećenju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25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607335"/>
              </p:ext>
            </p:extLst>
          </p:nvPr>
        </p:nvGraphicFramePr>
        <p:xfrm>
          <a:off x="838200" y="5638800"/>
          <a:ext cx="14589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17" name="Equation" r:id="rId3" imgW="723600" imgH="253800" progId="Equation.3">
                  <p:embed/>
                </p:oleObj>
              </mc:Choice>
              <mc:Fallback>
                <p:oleObj name="Equation" r:id="rId3" imgW="723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638800"/>
                        <a:ext cx="1458912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666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7075" y="990600"/>
            <a:ext cx="5334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Granična vrednost je zatezna ćvrstoća R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Kriterijum zatezne čvrstoće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1474" name="Object 2"/>
          <p:cNvGraphicFramePr>
            <a:graphicFrameLocks noChangeAspect="1"/>
          </p:cNvGraphicFramePr>
          <p:nvPr/>
        </p:nvGraphicFramePr>
        <p:xfrm>
          <a:off x="5375275" y="1600200"/>
          <a:ext cx="12795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53" name="Equation" r:id="rId3" imgW="634680" imgH="228600" progId="Equation.3">
                  <p:embed/>
                </p:oleObj>
              </mc:Choice>
              <mc:Fallback>
                <p:oleObj name="Equation" r:id="rId3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1600200"/>
                        <a:ext cx="12795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27075" y="2362200"/>
            <a:ext cx="534987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Granična vrednost je granica tečenja  R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eH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ili konvencionalna granica tečenja R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p0.2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 –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Kriterijum tečenja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5340350" y="3276600"/>
          <a:ext cx="14827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54" name="Equation" r:id="rId5" imgW="736560" imgH="457200" progId="Equation.3">
                  <p:embed/>
                </p:oleObj>
              </mc:Choice>
              <mc:Fallback>
                <p:oleObj name="Equation" r:id="rId5" imgW="736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0" y="3276600"/>
                        <a:ext cx="1482725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27076" y="4419600"/>
            <a:ext cx="7010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Granična vrednost je dozvoljeni napon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definisan na osnovu zatezne čvrstoće ili granice tečenja i stepena sigurnosti -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Kriterijum dozvoljenog napona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1477" name="Object 5"/>
          <p:cNvGraphicFramePr>
            <a:graphicFrameLocks noChangeAspect="1"/>
          </p:cNvGraphicFramePr>
          <p:nvPr/>
        </p:nvGraphicFramePr>
        <p:xfrm>
          <a:off x="6975475" y="5410200"/>
          <a:ext cx="12541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55" name="Equation" r:id="rId7" imgW="622080" imgH="228600" progId="Equation.3">
                  <p:embed/>
                </p:oleObj>
              </mc:Choice>
              <mc:Fallback>
                <p:oleObj name="Equation" r:id="rId7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5475" y="5410200"/>
                        <a:ext cx="12541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879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914400"/>
            <a:ext cx="1981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3-osno stanje napona: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2434" name="Object 2"/>
          <p:cNvGraphicFramePr>
            <a:graphicFrameLocks noChangeAspect="1"/>
          </p:cNvGraphicFramePr>
          <p:nvPr/>
        </p:nvGraphicFramePr>
        <p:xfrm>
          <a:off x="2076450" y="1447800"/>
          <a:ext cx="5835651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473" name="Equation" r:id="rId3" imgW="2895480" imgH="393480" progId="Equation.3">
                  <p:embed/>
                </p:oleObj>
              </mc:Choice>
              <mc:Fallback>
                <p:oleObj name="Equation" r:id="rId3" imgW="2895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1447800"/>
                        <a:ext cx="5835651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4850" y="2565400"/>
            <a:ext cx="215265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1-osno stanje napona: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2435" name="Object 3"/>
          <p:cNvGraphicFramePr>
            <a:graphicFrameLocks noChangeAspect="1"/>
          </p:cNvGraphicFramePr>
          <p:nvPr/>
        </p:nvGraphicFramePr>
        <p:xfrm>
          <a:off x="2076450" y="3022600"/>
          <a:ext cx="31511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474" name="Equation" r:id="rId5" imgW="1562040" imgH="393480" progId="Equation.3">
                  <p:embed/>
                </p:oleObj>
              </mc:Choice>
              <mc:Fallback>
                <p:oleObj name="Equation" r:id="rId5" imgW="1562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3022600"/>
                        <a:ext cx="315118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832087"/>
              </p:ext>
            </p:extLst>
          </p:nvPr>
        </p:nvGraphicFramePr>
        <p:xfrm>
          <a:off x="525463" y="4343400"/>
          <a:ext cx="78835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475" name="Equation" r:id="rId7" imgW="3911400" imgH="393480" progId="Equation.DSMT4">
                  <p:embed/>
                </p:oleObj>
              </mc:Choice>
              <mc:Fallback>
                <p:oleObj name="Equation" r:id="rId7" imgW="3911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4343400"/>
                        <a:ext cx="788352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37" name="Object 5"/>
          <p:cNvGraphicFramePr>
            <a:graphicFrameLocks noChangeAspect="1"/>
          </p:cNvGraphicFramePr>
          <p:nvPr/>
        </p:nvGraphicFramePr>
        <p:xfrm>
          <a:off x="4819650" y="39370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476" name="Equation" r:id="rId9" imgW="139680" imgH="203040" progId="Equation.3">
                  <p:embed/>
                </p:oleObj>
              </mc:Choice>
              <mc:Fallback>
                <p:oleObj name="Equation" r:id="rId9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9370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5810250" y="2362200"/>
            <a:ext cx="280988" cy="1981200"/>
            <a:chOff x="5810250" y="2362200"/>
            <a:chExt cx="280988" cy="1981200"/>
          </a:xfrm>
        </p:grpSpPr>
        <p:graphicFrame>
          <p:nvGraphicFramePr>
            <p:cNvPr id="402438" name="Object 6"/>
            <p:cNvGraphicFramePr>
              <a:graphicFrameLocks noChangeAspect="1"/>
            </p:cNvGraphicFramePr>
            <p:nvPr/>
          </p:nvGraphicFramePr>
          <p:xfrm>
            <a:off x="5810250" y="2362200"/>
            <a:ext cx="28098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477" name="Equation" r:id="rId11" imgW="139680" imgH="203040" progId="Equation.3">
                    <p:embed/>
                  </p:oleObj>
                </mc:Choice>
                <mc:Fallback>
                  <p:oleObj name="Equation" r:id="rId11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0250" y="2362200"/>
                          <a:ext cx="28098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2441" name="Object 9"/>
            <p:cNvGraphicFramePr>
              <a:graphicFrameLocks noChangeAspect="1"/>
            </p:cNvGraphicFramePr>
            <p:nvPr/>
          </p:nvGraphicFramePr>
          <p:xfrm>
            <a:off x="5810250" y="3937000"/>
            <a:ext cx="28098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478" name="Equation" r:id="rId12" imgW="139680" imgH="203040" progId="Equation.3">
                    <p:embed/>
                  </p:oleObj>
                </mc:Choice>
                <mc:Fallback>
                  <p:oleObj name="Equation" r:id="rId12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0250" y="3937000"/>
                          <a:ext cx="28098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Freeform 17"/>
            <p:cNvSpPr/>
            <p:nvPr/>
          </p:nvSpPr>
          <p:spPr>
            <a:xfrm>
              <a:off x="5914159" y="2722418"/>
              <a:ext cx="0" cy="1184564"/>
            </a:xfrm>
            <a:custGeom>
              <a:avLst/>
              <a:gdLst>
                <a:gd name="connsiteX0" fmla="*/ 0 w 0"/>
                <a:gd name="connsiteY0" fmla="*/ 0 h 1184564"/>
                <a:gd name="connsiteX1" fmla="*/ 0 w 0"/>
                <a:gd name="connsiteY1" fmla="*/ 1184564 h 11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84564">
                  <a:moveTo>
                    <a:pt x="0" y="0"/>
                  </a:moveTo>
                  <a:lnTo>
                    <a:pt x="0" y="1184564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270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80460"/>
              </p:ext>
            </p:extLst>
          </p:nvPr>
        </p:nvGraphicFramePr>
        <p:xfrm>
          <a:off x="8532812" y="46228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479" name="Equation" r:id="rId13" imgW="190440" imgH="152280" progId="Equation.3">
                  <p:embed/>
                </p:oleObj>
              </mc:Choice>
              <mc:Fallback>
                <p:oleObj name="Equation" r:id="rId13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2812" y="46228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701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403459" name="Object 3"/>
          <p:cNvGraphicFramePr>
            <a:graphicFrameLocks noChangeAspect="1"/>
          </p:cNvGraphicFramePr>
          <p:nvPr/>
        </p:nvGraphicFramePr>
        <p:xfrm>
          <a:off x="762000" y="13970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57" name="Equation" r:id="rId3" imgW="190440" imgH="152280" progId="Equation.3">
                  <p:embed/>
                </p:oleObj>
              </mc:Choice>
              <mc:Fallback>
                <p:oleObj name="Equation" r:id="rId3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970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298348"/>
              </p:ext>
            </p:extLst>
          </p:nvPr>
        </p:nvGraphicFramePr>
        <p:xfrm>
          <a:off x="1228725" y="609600"/>
          <a:ext cx="6961188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58" name="Equation" r:id="rId5" imgW="3454200" imgH="939600" progId="Equation.DSMT4">
                  <p:embed/>
                </p:oleObj>
              </mc:Choice>
              <mc:Fallback>
                <p:oleObj name="Equation" r:id="rId5" imgW="345420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609600"/>
                        <a:ext cx="6961188" cy="187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67130" y="2743200"/>
            <a:ext cx="249047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2-osno stanje napona: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7130" y="4394200"/>
            <a:ext cx="386207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Čisto smicanje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σ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= 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σ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1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=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856753"/>
              </p:ext>
            </p:extLst>
          </p:nvPr>
        </p:nvGraphicFramePr>
        <p:xfrm>
          <a:off x="4914900" y="4648200"/>
          <a:ext cx="248285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59" name="Equation" r:id="rId7" imgW="1231560" imgH="583920" progId="Equation.DSMT4">
                  <p:embed/>
                </p:oleObj>
              </mc:Choice>
              <mc:Fallback>
                <p:oleObj name="Equation" r:id="rId7" imgW="123156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4648200"/>
                        <a:ext cx="2482850" cy="1168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33440"/>
              </p:ext>
            </p:extLst>
          </p:nvPr>
        </p:nvGraphicFramePr>
        <p:xfrm>
          <a:off x="3181350" y="2862263"/>
          <a:ext cx="3992563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60" name="Equation" r:id="rId9" imgW="1981080" imgH="634680" progId="Equation.DSMT4">
                  <p:embed/>
                </p:oleObj>
              </mc:Choice>
              <mc:Fallback>
                <p:oleObj name="Equation" r:id="rId9" imgW="198108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2862263"/>
                        <a:ext cx="3992563" cy="127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660436"/>
              </p:ext>
            </p:extLst>
          </p:nvPr>
        </p:nvGraphicFramePr>
        <p:xfrm>
          <a:off x="5738812" y="4241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61" name="Equation" r:id="rId11" imgW="139680" imgH="203040" progId="Equation.3">
                  <p:embed/>
                </p:oleObj>
              </mc:Choice>
              <mc:Fallback>
                <p:oleObj name="Equation" r:id="rId11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2" y="4241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846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609600"/>
            <a:ext cx="8153400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800" b="1" dirty="0" smtClean="0">
                <a:latin typeface="Times New Roman" pitchFamily="18" charset="0"/>
                <a:cs typeface="Times New Roman" pitchFamily="18" charset="0"/>
              </a:rPr>
              <a:t>ZAPAŽANJE: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Hipoteza najvećeg specifičnog deformacijskog rada </a:t>
            </a:r>
            <a:r>
              <a:rPr lang="sr-Latn-CS" sz="2800" b="1" dirty="0" smtClean="0">
                <a:latin typeface="Times New Roman" pitchFamily="18" charset="0"/>
                <a:cs typeface="Times New Roman" pitchFamily="18" charset="0"/>
              </a:rPr>
              <a:t>utrošenog na promenu oblika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ima </a:t>
            </a:r>
            <a:r>
              <a:rPr lang="sr-Latn-CS" sz="2800" b="1" dirty="0" smtClean="0">
                <a:latin typeface="Times New Roman" pitchFamily="18" charset="0"/>
                <a:cs typeface="Times New Roman" pitchFamily="18" charset="0"/>
              </a:rPr>
              <a:t>dobru saglasnost sa eksperimentima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i praktično je potisnula hipotezu najvećeg specifičnog rada (</a:t>
            </a:r>
            <a:r>
              <a:rPr lang="sr-Latn-CS" sz="2800" i="1" dirty="0" smtClean="0">
                <a:latin typeface="Times New Roman" pitchFamily="18" charset="0"/>
                <a:cs typeface="Times New Roman" pitchFamily="18" charset="0"/>
              </a:rPr>
              <a:t>uključena su sva tri glavna normalna napona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1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marL="0" indent="0"/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SAVIJANJE SA UVIJANJEM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64820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Problem savijanja sa uvijanjem je tipičan za vratila.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Međutim, savijanje sa uvijanjem, kod vratila je često praćeno i </a:t>
            </a:r>
            <a:r>
              <a:rPr lang="sr-Latn-CS" sz="3200" dirty="0" err="1" smtClean="0">
                <a:latin typeface="Times New Roman" pitchFamily="18" charset="0"/>
                <a:cs typeface="Times New Roman" pitchFamily="18" charset="0"/>
              </a:rPr>
              <a:t>aksijalnim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opterećenjem.</a:t>
            </a:r>
          </a:p>
          <a:p>
            <a:pPr marL="0" indent="0" algn="just">
              <a:buNone/>
            </a:pPr>
            <a:endParaRPr lang="sr-Latn-C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NAPOMENA: Ovde mislimo samo na vratila kružnog i kružno-</a:t>
            </a:r>
            <a:r>
              <a:rPr lang="sr-Latn-CS" sz="3200" dirty="0" err="1" smtClean="0">
                <a:latin typeface="Times New Roman" pitchFamily="18" charset="0"/>
                <a:cs typeface="Times New Roman" pitchFamily="18" charset="0"/>
              </a:rPr>
              <a:t>prstenastog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poprečnog preseka.</a:t>
            </a:r>
          </a:p>
        </p:txBody>
      </p:sp>
    </p:spTree>
    <p:extLst>
      <p:ext uri="{BB962C8B-B14F-4D97-AF65-F5344CB8AC3E}">
        <p14:creationId xmlns:p14="http://schemas.microsoft.com/office/powerpoint/2010/main" val="14936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1295399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proizvoljnom preseku vratila opterećenog na svijanje i uvijanje imamo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3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762683"/>
              </p:ext>
            </p:extLst>
          </p:nvPr>
        </p:nvGraphicFramePr>
        <p:xfrm>
          <a:off x="803275" y="1828800"/>
          <a:ext cx="276542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90" name="Equation" r:id="rId3" imgW="1371600" imgH="888840" progId="Equation.DSMT4">
                  <p:embed/>
                </p:oleObj>
              </mc:Choice>
              <mc:Fallback>
                <p:oleObj name="Equation" r:id="rId3" imgW="137160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1828800"/>
                        <a:ext cx="2765425" cy="177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779519"/>
            <a:ext cx="8229600" cy="208788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 bi odredili ekvivalentni</a:t>
            </a:r>
            <a:r>
              <a:rPr kumimoji="0" lang="sr-Latn-C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napon za proizvoljni poprečni, treba primeniti neku od izloženih hipoteza o razaranju materijala.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3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304800"/>
            <a:ext cx="8305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u="sng" dirty="0" smtClean="0">
                <a:latin typeface="Arial Black" panose="020B0A04020102020204" pitchFamily="34" charset="0"/>
                <a:cs typeface="Times New Roman" pitchFamily="18" charset="0"/>
              </a:rPr>
              <a:t>Hipoteza najvećeg normalnog napona</a:t>
            </a:r>
            <a:endParaRPr lang="en-US" sz="2400" u="sng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414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031209"/>
              </p:ext>
            </p:extLst>
          </p:nvPr>
        </p:nvGraphicFramePr>
        <p:xfrm>
          <a:off x="533400" y="1473200"/>
          <a:ext cx="37909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82" name="Equation" r:id="rId3" imgW="1879560" imgH="393480" progId="Equation.DSMT4">
                  <p:embed/>
                </p:oleObj>
              </mc:Choice>
              <mc:Fallback>
                <p:oleObj name="Equation" r:id="rId3" imgW="1879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73200"/>
                        <a:ext cx="379095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364980"/>
              </p:ext>
            </p:extLst>
          </p:nvPr>
        </p:nvGraphicFramePr>
        <p:xfrm>
          <a:off x="4856162" y="965200"/>
          <a:ext cx="261143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83" name="Equation" r:id="rId5" imgW="1295280" imgH="888840" progId="Equation.DSMT4">
                  <p:embed/>
                </p:oleObj>
              </mc:Choice>
              <mc:Fallback>
                <p:oleObj name="Equation" r:id="rId5" imgW="129528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6162" y="965200"/>
                        <a:ext cx="2611438" cy="177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946317"/>
              </p:ext>
            </p:extLst>
          </p:nvPr>
        </p:nvGraphicFramePr>
        <p:xfrm>
          <a:off x="2779713" y="3022600"/>
          <a:ext cx="50704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84" name="Equation" r:id="rId7" imgW="2514600" imgH="609480" progId="Equation.DSMT4">
                  <p:embed/>
                </p:oleObj>
              </mc:Choice>
              <mc:Fallback>
                <p:oleObj name="Equation" r:id="rId7" imgW="25146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3022600"/>
                        <a:ext cx="5070475" cy="1219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33400" y="4470400"/>
            <a:ext cx="330104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Ekvivalentni</a:t>
            </a:r>
            <a:r>
              <a:rPr lang="sr-Latn-C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moment pri savijanju sa uvijanjem:</a:t>
            </a:r>
            <a:endParaRPr lang="en-US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eft Arrow 16"/>
          <p:cNvSpPr/>
          <p:nvPr/>
        </p:nvSpPr>
        <p:spPr>
          <a:xfrm flipV="1">
            <a:off x="4450080" y="181864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548792"/>
              </p:ext>
            </p:extLst>
          </p:nvPr>
        </p:nvGraphicFramePr>
        <p:xfrm>
          <a:off x="1066800" y="2336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85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36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126690"/>
              </p:ext>
            </p:extLst>
          </p:nvPr>
        </p:nvGraphicFramePr>
        <p:xfrm>
          <a:off x="2360612" y="36322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86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2" y="36322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Elbow Connector 5"/>
          <p:cNvCxnSpPr>
            <a:stCxn id="2" idx="2"/>
            <a:endCxn id="3" idx="1"/>
          </p:cNvCxnSpPr>
          <p:nvPr/>
        </p:nvCxnSpPr>
        <p:spPr>
          <a:xfrm rot="16200000" flipH="1">
            <a:off x="1263253" y="2687241"/>
            <a:ext cx="1041400" cy="115331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341502"/>
              </p:ext>
            </p:extLst>
          </p:nvPr>
        </p:nvGraphicFramePr>
        <p:xfrm>
          <a:off x="3529641" y="5003800"/>
          <a:ext cx="35337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87" name="Equation" r:id="rId13" imgW="1752480" imgH="393480" progId="Equation.DSMT4">
                  <p:embed/>
                </p:oleObj>
              </mc:Choice>
              <mc:Fallback>
                <p:oleObj name="Equation" r:id="rId13" imgW="17524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641" y="5003800"/>
                        <a:ext cx="3533775" cy="787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10" idx="3"/>
            <a:endCxn id="23" idx="3"/>
          </p:cNvCxnSpPr>
          <p:nvPr/>
        </p:nvCxnSpPr>
        <p:spPr>
          <a:xfrm flipH="1" flipV="1">
            <a:off x="6819900" y="3375660"/>
            <a:ext cx="243516" cy="2021840"/>
          </a:xfrm>
          <a:prstGeom prst="bentConnector3">
            <a:avLst>
              <a:gd name="adj1" fmla="val -4445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560658" y="3352800"/>
            <a:ext cx="259242" cy="4572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279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803176"/>
              </p:ext>
            </p:extLst>
          </p:nvPr>
        </p:nvGraphicFramePr>
        <p:xfrm>
          <a:off x="510309" y="1524000"/>
          <a:ext cx="40640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522" name="Equation" r:id="rId3" imgW="2260440" imgH="393480" progId="Equation.DSMT4">
                  <p:embed/>
                </p:oleObj>
              </mc:Choice>
              <mc:Fallback>
                <p:oleObj name="Equation" r:id="rId3" imgW="2260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09" y="1524000"/>
                        <a:ext cx="4064000" cy="701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304800"/>
            <a:ext cx="8305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u="sng" dirty="0" smtClean="0">
                <a:latin typeface="Arial Black" panose="020B0A04020102020204" pitchFamily="34" charset="0"/>
                <a:cs typeface="Times New Roman" pitchFamily="18" charset="0"/>
              </a:rPr>
              <a:t>Hipoteza najveće linearne deformacije</a:t>
            </a:r>
            <a:endParaRPr lang="en-US" sz="2400" u="sng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522149"/>
              </p:ext>
            </p:extLst>
          </p:nvPr>
        </p:nvGraphicFramePr>
        <p:xfrm>
          <a:off x="5054282" y="965200"/>
          <a:ext cx="261143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523" name="Equation" r:id="rId5" imgW="1295280" imgH="888840" progId="Equation.DSMT4">
                  <p:embed/>
                </p:oleObj>
              </mc:Choice>
              <mc:Fallback>
                <p:oleObj name="Equation" r:id="rId5" imgW="129528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282" y="965200"/>
                        <a:ext cx="2611438" cy="177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 Arrow 5"/>
          <p:cNvSpPr/>
          <p:nvPr/>
        </p:nvSpPr>
        <p:spPr>
          <a:xfrm flipV="1">
            <a:off x="4648200" y="181864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369854"/>
              </p:ext>
            </p:extLst>
          </p:nvPr>
        </p:nvGraphicFramePr>
        <p:xfrm>
          <a:off x="990600" y="2336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524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36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240060"/>
              </p:ext>
            </p:extLst>
          </p:nvPr>
        </p:nvGraphicFramePr>
        <p:xfrm>
          <a:off x="2284412" y="36322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525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2" y="36322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7" idx="2"/>
            <a:endCxn id="8" idx="1"/>
          </p:cNvCxnSpPr>
          <p:nvPr/>
        </p:nvCxnSpPr>
        <p:spPr>
          <a:xfrm rot="16200000" flipH="1">
            <a:off x="1187053" y="2687241"/>
            <a:ext cx="1041400" cy="115331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315770"/>
              </p:ext>
            </p:extLst>
          </p:nvPr>
        </p:nvGraphicFramePr>
        <p:xfrm>
          <a:off x="2720975" y="3048000"/>
          <a:ext cx="58134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526" name="Equation" r:id="rId11" imgW="2882880" imgH="609480" progId="Equation.DSMT4">
                  <p:embed/>
                </p:oleObj>
              </mc:Choice>
              <mc:Fallback>
                <p:oleObj name="Equation" r:id="rId11" imgW="2882880" imgH="609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3048000"/>
                        <a:ext cx="5813425" cy="1219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Elbow Connector 19"/>
          <p:cNvCxnSpPr>
            <a:stCxn id="22" idx="3"/>
            <a:endCxn id="30" idx="3"/>
          </p:cNvCxnSpPr>
          <p:nvPr/>
        </p:nvCxnSpPr>
        <p:spPr>
          <a:xfrm flipV="1">
            <a:off x="7019925" y="3375660"/>
            <a:ext cx="523875" cy="1472565"/>
          </a:xfrm>
          <a:prstGeom prst="bentConnector3">
            <a:avLst>
              <a:gd name="adj1" fmla="val 32476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736700"/>
              </p:ext>
            </p:extLst>
          </p:nvPr>
        </p:nvGraphicFramePr>
        <p:xfrm>
          <a:off x="2743200" y="4454525"/>
          <a:ext cx="42767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527" name="Equation" r:id="rId13" imgW="2120760" imgH="393480" progId="Equation.DSMT4">
                  <p:embed/>
                </p:oleObj>
              </mc:Choice>
              <mc:Fallback>
                <p:oleObj name="Equation" r:id="rId13" imgW="212076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454525"/>
                        <a:ext cx="4276725" cy="787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280729"/>
              </p:ext>
            </p:extLst>
          </p:nvPr>
        </p:nvGraphicFramePr>
        <p:xfrm>
          <a:off x="1363662" y="4648200"/>
          <a:ext cx="9223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528" name="Equation" r:id="rId15" imgW="457200" imgH="203040" progId="Equation.3">
                  <p:embed/>
                </p:oleObj>
              </mc:Choice>
              <mc:Fallback>
                <p:oleObj name="Equation" r:id="rId15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2" y="4648200"/>
                        <a:ext cx="922337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Left Arrow 26"/>
          <p:cNvSpPr/>
          <p:nvPr/>
        </p:nvSpPr>
        <p:spPr>
          <a:xfrm rot="10800000" flipV="1">
            <a:off x="2362200" y="4779645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318452"/>
              </p:ext>
            </p:extLst>
          </p:nvPr>
        </p:nvGraphicFramePr>
        <p:xfrm>
          <a:off x="3376612" y="53086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529" name="Equation" r:id="rId17" imgW="139639" imgH="203112" progId="Equation.3">
                  <p:embed/>
                </p:oleObj>
              </mc:Choice>
              <mc:Fallback>
                <p:oleObj name="Equation" r:id="rId17" imgW="139639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612" y="53086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30680"/>
              </p:ext>
            </p:extLst>
          </p:nvPr>
        </p:nvGraphicFramePr>
        <p:xfrm>
          <a:off x="2743200" y="5715000"/>
          <a:ext cx="41767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530" name="Equation" r:id="rId18" imgW="2070000" imgH="291960" progId="Equation.DSMT4">
                  <p:embed/>
                </p:oleObj>
              </mc:Choice>
              <mc:Fallback>
                <p:oleObj name="Equation" r:id="rId18" imgW="2070000" imgH="29196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715000"/>
                        <a:ext cx="4176712" cy="584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7284558" y="3352800"/>
            <a:ext cx="259242" cy="4572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8312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3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1000" y="304800"/>
            <a:ext cx="8305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u="sng" dirty="0" smtClean="0">
                <a:latin typeface="Arial Black" panose="020B0A04020102020204" pitchFamily="34" charset="0"/>
                <a:cs typeface="Times New Roman" pitchFamily="18" charset="0"/>
              </a:rPr>
              <a:t>Hipoteza najvećeg napona smicanja</a:t>
            </a:r>
            <a:endParaRPr lang="en-US" sz="2400" u="sng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664874"/>
              </p:ext>
            </p:extLst>
          </p:nvPr>
        </p:nvGraphicFramePr>
        <p:xfrm>
          <a:off x="533400" y="1579563"/>
          <a:ext cx="2789237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686" name="Equation" r:id="rId3" imgW="1396800" imgH="279360" progId="Equation.DSMT4">
                  <p:embed/>
                </p:oleObj>
              </mc:Choice>
              <mc:Fallback>
                <p:oleObj name="Equation" r:id="rId3" imgW="139680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79563"/>
                        <a:ext cx="2789237" cy="554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12059"/>
              </p:ext>
            </p:extLst>
          </p:nvPr>
        </p:nvGraphicFramePr>
        <p:xfrm>
          <a:off x="3835082" y="965200"/>
          <a:ext cx="261143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687" name="Equation" r:id="rId5" imgW="1295280" imgH="888840" progId="Equation.DSMT4">
                  <p:embed/>
                </p:oleObj>
              </mc:Choice>
              <mc:Fallback>
                <p:oleObj name="Equation" r:id="rId5" imgW="129528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082" y="965200"/>
                        <a:ext cx="2611438" cy="177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Left Arrow 35"/>
          <p:cNvSpPr/>
          <p:nvPr/>
        </p:nvSpPr>
        <p:spPr>
          <a:xfrm flipV="1">
            <a:off x="3429000" y="181864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986953"/>
              </p:ext>
            </p:extLst>
          </p:nvPr>
        </p:nvGraphicFramePr>
        <p:xfrm>
          <a:off x="1066800" y="2209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688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09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742893"/>
              </p:ext>
            </p:extLst>
          </p:nvPr>
        </p:nvGraphicFramePr>
        <p:xfrm>
          <a:off x="2360612" y="35052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689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2" y="35052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Elbow Connector 38"/>
          <p:cNvCxnSpPr>
            <a:stCxn id="37" idx="2"/>
            <a:endCxn id="38" idx="1"/>
          </p:cNvCxnSpPr>
          <p:nvPr/>
        </p:nvCxnSpPr>
        <p:spPr>
          <a:xfrm rot="16200000" flipH="1">
            <a:off x="1263253" y="2560241"/>
            <a:ext cx="1041400" cy="115331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726670"/>
              </p:ext>
            </p:extLst>
          </p:nvPr>
        </p:nvGraphicFramePr>
        <p:xfrm>
          <a:off x="2800350" y="3124200"/>
          <a:ext cx="360045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690" name="Equation" r:id="rId11" imgW="1803240" imgH="495000" progId="Equation.DSMT4">
                  <p:embed/>
                </p:oleObj>
              </mc:Choice>
              <mc:Fallback>
                <p:oleObj name="Equation" r:id="rId11" imgW="180324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3124200"/>
                        <a:ext cx="3600450" cy="979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30703"/>
              </p:ext>
            </p:extLst>
          </p:nvPr>
        </p:nvGraphicFramePr>
        <p:xfrm>
          <a:off x="2819400" y="4451350"/>
          <a:ext cx="233203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691" name="Equation" r:id="rId13" imgW="1167893" imgH="291973" progId="Equation.DSMT4">
                  <p:embed/>
                </p:oleObj>
              </mc:Choice>
              <mc:Fallback>
                <p:oleObj name="Equation" r:id="rId13" imgW="1167893" imgH="29197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451350"/>
                        <a:ext cx="2332038" cy="57785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Elbow Connector 40"/>
          <p:cNvCxnSpPr>
            <a:stCxn id="6" idx="3"/>
            <a:endCxn id="43" idx="3"/>
          </p:cNvCxnSpPr>
          <p:nvPr/>
        </p:nvCxnSpPr>
        <p:spPr>
          <a:xfrm flipV="1">
            <a:off x="5151438" y="3253740"/>
            <a:ext cx="258762" cy="1486535"/>
          </a:xfrm>
          <a:prstGeom prst="bentConnector3">
            <a:avLst>
              <a:gd name="adj1" fmla="val 6183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150958" y="3230880"/>
            <a:ext cx="259242" cy="4572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0703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" y="304800"/>
            <a:ext cx="830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u="sng" dirty="0" smtClean="0">
                <a:latin typeface="Arial Black" panose="020B0A04020102020204" pitchFamily="34" charset="0"/>
                <a:cs typeface="Times New Roman" pitchFamily="18" charset="0"/>
              </a:rPr>
              <a:t>Hipoteza najvećeg specifičnog deformacijskog rada</a:t>
            </a:r>
            <a:endParaRPr lang="en-US" sz="2400" u="sng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553717"/>
              </p:ext>
            </p:extLst>
          </p:nvPr>
        </p:nvGraphicFramePr>
        <p:xfrm>
          <a:off x="463550" y="1371600"/>
          <a:ext cx="38941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38" name="Equation" r:id="rId3" imgW="1930320" imgH="291960" progId="Equation.DSMT4">
                  <p:embed/>
                </p:oleObj>
              </mc:Choice>
              <mc:Fallback>
                <p:oleObj name="Equation" r:id="rId3" imgW="1930320" imgH="291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371600"/>
                        <a:ext cx="3894137" cy="584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eft Arrow 14"/>
          <p:cNvSpPr/>
          <p:nvPr/>
        </p:nvSpPr>
        <p:spPr>
          <a:xfrm flipV="1">
            <a:off x="4532630" y="161544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850253"/>
              </p:ext>
            </p:extLst>
          </p:nvPr>
        </p:nvGraphicFramePr>
        <p:xfrm>
          <a:off x="4959350" y="1295400"/>
          <a:ext cx="30210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39" name="Equation" r:id="rId5" imgW="1497950" imgH="393529" progId="Equation.3">
                  <p:embed/>
                </p:oleObj>
              </mc:Choice>
              <mc:Fallback>
                <p:oleObj name="Equation" r:id="rId5" imgW="1497950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0" y="1295400"/>
                        <a:ext cx="30210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737923"/>
              </p:ext>
            </p:extLst>
          </p:nvPr>
        </p:nvGraphicFramePr>
        <p:xfrm>
          <a:off x="1905000" y="2895600"/>
          <a:ext cx="36639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40" name="Equation" r:id="rId7" imgW="1815840" imgH="304560" progId="Equation.DSMT4">
                  <p:embed/>
                </p:oleObj>
              </mc:Choice>
              <mc:Fallback>
                <p:oleObj name="Equation" r:id="rId7" imgW="1815840" imgH="3045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95600"/>
                        <a:ext cx="366395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830061"/>
              </p:ext>
            </p:extLst>
          </p:nvPr>
        </p:nvGraphicFramePr>
        <p:xfrm>
          <a:off x="990600" y="20574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41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574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240617"/>
              </p:ext>
            </p:extLst>
          </p:nvPr>
        </p:nvGraphicFramePr>
        <p:xfrm>
          <a:off x="1447800" y="30480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42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480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Elbow Connector 25"/>
          <p:cNvCxnSpPr>
            <a:stCxn id="24" idx="2"/>
            <a:endCxn id="25" idx="1"/>
          </p:cNvCxnSpPr>
          <p:nvPr/>
        </p:nvCxnSpPr>
        <p:spPr>
          <a:xfrm rot="16200000" flipH="1">
            <a:off x="921147" y="2673747"/>
            <a:ext cx="736600" cy="31670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613728"/>
              </p:ext>
            </p:extLst>
          </p:nvPr>
        </p:nvGraphicFramePr>
        <p:xfrm>
          <a:off x="6019800" y="2260600"/>
          <a:ext cx="261143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43" name="Equation" r:id="rId13" imgW="1295280" imgH="888840" progId="Equation.DSMT4">
                  <p:embed/>
                </p:oleObj>
              </mc:Choice>
              <mc:Fallback>
                <p:oleObj name="Equation" r:id="rId13" imgW="129528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260600"/>
                        <a:ext cx="2611438" cy="177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eft Arrow 27"/>
          <p:cNvSpPr/>
          <p:nvPr/>
        </p:nvSpPr>
        <p:spPr>
          <a:xfrm flipV="1">
            <a:off x="5638800" y="311404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343791"/>
              </p:ext>
            </p:extLst>
          </p:nvPr>
        </p:nvGraphicFramePr>
        <p:xfrm>
          <a:off x="5164138" y="5521325"/>
          <a:ext cx="33702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44" name="Equation" r:id="rId15" imgW="1688760" imgH="444240" progId="Equation.DSMT4">
                  <p:embed/>
                </p:oleObj>
              </mc:Choice>
              <mc:Fallback>
                <p:oleObj name="Equation" r:id="rId15" imgW="1688760" imgH="444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138" y="5521325"/>
                        <a:ext cx="3370262" cy="8794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612193"/>
              </p:ext>
            </p:extLst>
          </p:nvPr>
        </p:nvGraphicFramePr>
        <p:xfrm>
          <a:off x="533400" y="4038600"/>
          <a:ext cx="4891087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45" name="Equation" r:id="rId17" imgW="2450880" imgH="647640" progId="Equation.DSMT4">
                  <p:embed/>
                </p:oleObj>
              </mc:Choice>
              <mc:Fallback>
                <p:oleObj name="Equation" r:id="rId17" imgW="2450880" imgH="647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38600"/>
                        <a:ext cx="4891087" cy="1281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626938"/>
              </p:ext>
            </p:extLst>
          </p:nvPr>
        </p:nvGraphicFramePr>
        <p:xfrm>
          <a:off x="2462212" y="35814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46" name="Equation" r:id="rId19" imgW="139639" imgH="203112" progId="Equation.3">
                  <p:embed/>
                </p:oleObj>
              </mc:Choice>
              <mc:Fallback>
                <p:oleObj name="Equation" r:id="rId19" imgW="139639" imgH="203112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2" y="35814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Elbow Connector 28"/>
          <p:cNvCxnSpPr>
            <a:stCxn id="7" idx="0"/>
            <a:endCxn id="30" idx="3"/>
          </p:cNvCxnSpPr>
          <p:nvPr/>
        </p:nvCxnSpPr>
        <p:spPr>
          <a:xfrm rot="16200000" flipV="1">
            <a:off x="5102305" y="3774360"/>
            <a:ext cx="1064260" cy="2429669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160358" y="4434205"/>
            <a:ext cx="259242" cy="4572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889157"/>
              </p:ext>
            </p:extLst>
          </p:nvPr>
        </p:nvGraphicFramePr>
        <p:xfrm>
          <a:off x="7450138" y="4648200"/>
          <a:ext cx="9223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47" name="Equation" r:id="rId20" imgW="457200" imgH="203040" progId="Equation.3">
                  <p:embed/>
                </p:oleObj>
              </mc:Choice>
              <mc:Fallback>
                <p:oleObj name="Equation" r:id="rId20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4648200"/>
                        <a:ext cx="922337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eft Arrow 32"/>
          <p:cNvSpPr/>
          <p:nvPr/>
        </p:nvSpPr>
        <p:spPr>
          <a:xfrm rot="5400000" flipH="1" flipV="1">
            <a:off x="7686358" y="520446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011712"/>
              </p:ext>
            </p:extLst>
          </p:nvPr>
        </p:nvGraphicFramePr>
        <p:xfrm>
          <a:off x="1682750" y="5715000"/>
          <a:ext cx="28892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48" name="Equation" r:id="rId22" imgW="1447560" imgH="291960" progId="Equation.DSMT4">
                  <p:embed/>
                </p:oleObj>
              </mc:Choice>
              <mc:Fallback>
                <p:oleObj name="Equation" r:id="rId22" imgW="1447560" imgH="291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5715000"/>
                        <a:ext cx="2889250" cy="57785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935280"/>
              </p:ext>
            </p:extLst>
          </p:nvPr>
        </p:nvGraphicFramePr>
        <p:xfrm>
          <a:off x="4669790" y="58674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49" name="Equation" r:id="rId24" imgW="190440" imgH="152280" progId="Equation.3">
                  <p:embed/>
                </p:oleObj>
              </mc:Choice>
              <mc:Fallback>
                <p:oleObj name="Equation" r:id="rId24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9790" y="58674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207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 animBg="1"/>
      <p:bldP spid="30" grpId="0" animBg="1"/>
      <p:bldP spid="3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830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u="sng" dirty="0" smtClean="0">
                <a:latin typeface="Arial Black" panose="020B0A04020102020204" pitchFamily="34" charset="0"/>
                <a:cs typeface="Times New Roman" pitchFamily="18" charset="0"/>
              </a:rPr>
              <a:t>Hipoteza najvećeg specifičnog deformacijskog rada utrošenog na promenu oblika</a:t>
            </a:r>
            <a:endParaRPr lang="en-US" sz="2400" u="sng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738664"/>
              </p:ext>
            </p:extLst>
          </p:nvPr>
        </p:nvGraphicFramePr>
        <p:xfrm>
          <a:off x="457200" y="1422400"/>
          <a:ext cx="3584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12" name="Equation" r:id="rId3" imgW="1777229" imgH="291973" progId="Equation.DSMT4">
                  <p:embed/>
                </p:oleObj>
              </mc:Choice>
              <mc:Fallback>
                <p:oleObj name="Equation" r:id="rId3" imgW="1777229" imgH="29197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22400"/>
                        <a:ext cx="3584575" cy="584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eft Arrow 4"/>
          <p:cNvSpPr/>
          <p:nvPr/>
        </p:nvSpPr>
        <p:spPr>
          <a:xfrm flipV="1">
            <a:off x="4172267" y="166624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117549"/>
              </p:ext>
            </p:extLst>
          </p:nvPr>
        </p:nvGraphicFramePr>
        <p:xfrm>
          <a:off x="4598987" y="1346200"/>
          <a:ext cx="30210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13" name="Equation" r:id="rId5" imgW="1497950" imgH="393529" progId="Equation.3">
                  <p:embed/>
                </p:oleObj>
              </mc:Choice>
              <mc:Fallback>
                <p:oleObj name="Equation" r:id="rId5" imgW="149795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987" y="1346200"/>
                        <a:ext cx="30210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852740"/>
              </p:ext>
            </p:extLst>
          </p:nvPr>
        </p:nvGraphicFramePr>
        <p:xfrm>
          <a:off x="990600" y="20574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14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574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591714"/>
              </p:ext>
            </p:extLst>
          </p:nvPr>
        </p:nvGraphicFramePr>
        <p:xfrm>
          <a:off x="1979612" y="32766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15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2" y="32766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7" idx="2"/>
            <a:endCxn id="8" idx="1"/>
          </p:cNvCxnSpPr>
          <p:nvPr/>
        </p:nvCxnSpPr>
        <p:spPr>
          <a:xfrm rot="16200000" flipH="1">
            <a:off x="1072753" y="2522141"/>
            <a:ext cx="965200" cy="84851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906526"/>
              </p:ext>
            </p:extLst>
          </p:nvPr>
        </p:nvGraphicFramePr>
        <p:xfrm>
          <a:off x="5638800" y="2498725"/>
          <a:ext cx="261143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16" name="Equation" r:id="rId11" imgW="1295280" imgH="888840" progId="Equation.DSMT4">
                  <p:embed/>
                </p:oleObj>
              </mc:Choice>
              <mc:Fallback>
                <p:oleObj name="Equation" r:id="rId11" imgW="129528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498725"/>
                        <a:ext cx="2611438" cy="177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eft Arrow 10"/>
          <p:cNvSpPr/>
          <p:nvPr/>
        </p:nvSpPr>
        <p:spPr>
          <a:xfrm flipV="1">
            <a:off x="5257800" y="3352165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45103"/>
              </p:ext>
            </p:extLst>
          </p:nvPr>
        </p:nvGraphicFramePr>
        <p:xfrm>
          <a:off x="2390775" y="3133725"/>
          <a:ext cx="28178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17" name="Equation" r:id="rId13" imgW="1396800" imgH="279360" progId="Equation.DSMT4">
                  <p:embed/>
                </p:oleObj>
              </mc:Choice>
              <mc:Fallback>
                <p:oleObj name="Equation" r:id="rId13" imgW="139680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75" y="3133725"/>
                        <a:ext cx="2817813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077632"/>
              </p:ext>
            </p:extLst>
          </p:nvPr>
        </p:nvGraphicFramePr>
        <p:xfrm>
          <a:off x="2895600" y="3781425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18" name="Equation" r:id="rId15" imgW="139639" imgH="203112" progId="Equation.3">
                  <p:embed/>
                </p:oleObj>
              </mc:Choice>
              <mc:Fallback>
                <p:oleObj name="Equation" r:id="rId15" imgW="139639" imgH="20311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781425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544917"/>
              </p:ext>
            </p:extLst>
          </p:nvPr>
        </p:nvGraphicFramePr>
        <p:xfrm>
          <a:off x="762000" y="4267200"/>
          <a:ext cx="441166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19" name="Equation" r:id="rId16" imgW="2209680" imgH="495000" progId="Equation.DSMT4">
                  <p:embed/>
                </p:oleObj>
              </mc:Choice>
              <mc:Fallback>
                <p:oleObj name="Equation" r:id="rId16" imgW="2209680" imgH="495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267200"/>
                        <a:ext cx="4411663" cy="981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841859"/>
              </p:ext>
            </p:extLst>
          </p:nvPr>
        </p:nvGraphicFramePr>
        <p:xfrm>
          <a:off x="4652963" y="5486400"/>
          <a:ext cx="28908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20" name="Equation" r:id="rId18" imgW="1447172" imgH="291973" progId="Equation.DSMT4">
                  <p:embed/>
                </p:oleObj>
              </mc:Choice>
              <mc:Fallback>
                <p:oleObj name="Equation" r:id="rId18" imgW="1447172" imgH="291973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963" y="5486400"/>
                        <a:ext cx="2890837" cy="57785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5" idx="0"/>
            <a:endCxn id="17" idx="3"/>
          </p:cNvCxnSpPr>
          <p:nvPr/>
        </p:nvCxnSpPr>
        <p:spPr>
          <a:xfrm rot="16200000" flipV="1">
            <a:off x="4561842" y="3949860"/>
            <a:ext cx="1120140" cy="1952939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86200" y="4343400"/>
            <a:ext cx="259242" cy="4572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0991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7074" y="990600"/>
            <a:ext cx="552132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 oblasti do gr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nice proporcionalnosti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, gde važi Hukov zakon,  može se definisati granična vrednost deformacija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259388" y="1955800"/>
          <a:ext cx="1511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477" name="Equation" r:id="rId3" imgW="749160" imgH="393480" progId="Equation.3">
                  <p:embed/>
                </p:oleObj>
              </mc:Choice>
              <mc:Fallback>
                <p:oleObj name="Equation" r:id="rId3" imgW="749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388" y="1955800"/>
                        <a:ext cx="15113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8187" y="3124200"/>
            <a:ext cx="451961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Vrednost napona smicanja je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548463"/>
              </p:ext>
            </p:extLst>
          </p:nvPr>
        </p:nvGraphicFramePr>
        <p:xfrm>
          <a:off x="4572000" y="3352800"/>
          <a:ext cx="12557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478" name="Equation" r:id="rId5" imgW="622080" imgH="393480" progId="Equation.3">
                  <p:embed/>
                </p:oleObj>
              </mc:Choice>
              <mc:Fallback>
                <p:oleObj name="Equation" r:id="rId5" imgW="62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352800"/>
                        <a:ext cx="12557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2000" y="4699000"/>
            <a:ext cx="451961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Vrednost ukupnog specifičnog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eformacijskog rada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428972"/>
              </p:ext>
            </p:extLst>
          </p:nvPr>
        </p:nvGraphicFramePr>
        <p:xfrm>
          <a:off x="4572000" y="5308600"/>
          <a:ext cx="15097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479" name="Equation" r:id="rId7" imgW="749160" imgH="393480" progId="Equation.3">
                  <p:embed/>
                </p:oleObj>
              </mc:Choice>
              <mc:Fallback>
                <p:oleObj name="Equation" r:id="rId7" imgW="749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308600"/>
                        <a:ext cx="15097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801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830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Arial Black" panose="020B0A04020102020204" pitchFamily="34" charset="0"/>
                <a:cs typeface="Times New Roman" pitchFamily="18" charset="0"/>
              </a:rPr>
              <a:t>Proračun čvrstoće vratila opterećenih na savijanje sa uvijanjem</a:t>
            </a:r>
            <a:endParaRPr lang="en-US" sz="2400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00" y="1484293"/>
            <a:ext cx="2971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cs typeface="Times New Roman" pitchFamily="18" charset="0"/>
              </a:rPr>
              <a:t>Uslov čvrstoće:</a:t>
            </a:r>
            <a:endParaRPr lang="en-US" sz="2800" dirty="0"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361619"/>
              </p:ext>
            </p:extLst>
          </p:nvPr>
        </p:nvGraphicFramePr>
        <p:xfrm>
          <a:off x="3000375" y="1741488"/>
          <a:ext cx="25368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18" name="Equation" r:id="rId3" imgW="1257120" imgH="444240" progId="Equation.DSMT4">
                  <p:embed/>
                </p:oleObj>
              </mc:Choice>
              <mc:Fallback>
                <p:oleObj name="Equation" r:id="rId3" imgW="12571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1741488"/>
                        <a:ext cx="2536825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30630"/>
              </p:ext>
            </p:extLst>
          </p:nvPr>
        </p:nvGraphicFramePr>
        <p:xfrm>
          <a:off x="2971800" y="4038600"/>
          <a:ext cx="38433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19" name="Equation" r:id="rId5" imgW="1904760" imgH="355320" progId="Equation.DSMT4">
                  <p:embed/>
                </p:oleObj>
              </mc:Choice>
              <mc:Fallback>
                <p:oleObj name="Equation" r:id="rId5" imgW="1904760" imgH="3553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038600"/>
                        <a:ext cx="3843338" cy="71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865883"/>
              </p:ext>
            </p:extLst>
          </p:nvPr>
        </p:nvGraphicFramePr>
        <p:xfrm>
          <a:off x="2982912" y="4927600"/>
          <a:ext cx="45608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20" name="Equation" r:id="rId7" imgW="2260440" imgH="355320" progId="Equation.DSMT4">
                  <p:embed/>
                </p:oleObj>
              </mc:Choice>
              <mc:Fallback>
                <p:oleObj name="Equation" r:id="rId7" imgW="2260440" imgH="3553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2" y="4927600"/>
                        <a:ext cx="4560888" cy="71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2905780"/>
            <a:ext cx="2971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cs typeface="Times New Roman" pitchFamily="18" charset="0"/>
              </a:rPr>
              <a:t>Šesta hipoteza:</a:t>
            </a:r>
            <a:endParaRPr lang="en-US" sz="2800" dirty="0"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716527"/>
              </p:ext>
            </p:extLst>
          </p:nvPr>
        </p:nvGraphicFramePr>
        <p:xfrm>
          <a:off x="2971800" y="3187700"/>
          <a:ext cx="38433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21" name="Equation" r:id="rId9" imgW="1904760" imgH="355320" progId="Equation.DSMT4">
                  <p:embed/>
                </p:oleObj>
              </mc:Choice>
              <mc:Fallback>
                <p:oleObj name="Equation" r:id="rId9" imgW="1904760" imgH="3553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187700"/>
                        <a:ext cx="3843338" cy="71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38400" y="4114800"/>
            <a:ext cx="533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cs typeface="Times New Roman" pitchFamily="18" charset="0"/>
              </a:rPr>
              <a:t>ili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5039380"/>
            <a:ext cx="533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cs typeface="Times New Roman" pitchFamily="18" charset="0"/>
              </a:rPr>
              <a:t>ili</a:t>
            </a:r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830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dirty="0" err="1" smtClean="0">
                <a:latin typeface="Arial Black" panose="020B0A04020102020204" pitchFamily="34" charset="0"/>
                <a:cs typeface="Times New Roman" pitchFamily="18" charset="0"/>
              </a:rPr>
              <a:t>Dimenzionisanje</a:t>
            </a:r>
            <a:r>
              <a:rPr lang="sr-Latn-CS" sz="2400" dirty="0" smtClean="0">
                <a:latin typeface="Arial Black" panose="020B0A04020102020204" pitchFamily="34" charset="0"/>
                <a:cs typeface="Times New Roman" pitchFamily="18" charset="0"/>
              </a:rPr>
              <a:t> vratila opterećenih na savijanje sa uvijanjem</a:t>
            </a:r>
            <a:endParaRPr lang="en-US" sz="2400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484293"/>
            <a:ext cx="46482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cs typeface="Times New Roman" pitchFamily="18" charset="0"/>
              </a:rPr>
              <a:t>Potreban </a:t>
            </a:r>
            <a:r>
              <a:rPr lang="sr-Latn-CS" sz="2800" i="1" dirty="0" smtClean="0">
                <a:cs typeface="Times New Roman" pitchFamily="18" charset="0"/>
              </a:rPr>
              <a:t>W</a:t>
            </a:r>
            <a:r>
              <a:rPr lang="sr-Latn-CS" sz="2800" i="1" baseline="-25000" dirty="0" smtClean="0">
                <a:cs typeface="Times New Roman" pitchFamily="18" charset="0"/>
              </a:rPr>
              <a:t>x</a:t>
            </a:r>
            <a:r>
              <a:rPr lang="sr-Latn-CS" sz="2800" dirty="0" smtClean="0">
                <a:cs typeface="Times New Roman" pitchFamily="18" charset="0"/>
              </a:rPr>
              <a:t> za proizvoljan poprečni presek:</a:t>
            </a:r>
            <a:endParaRPr lang="en-US" sz="2800" dirty="0"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531587"/>
              </p:ext>
            </p:extLst>
          </p:nvPr>
        </p:nvGraphicFramePr>
        <p:xfrm>
          <a:off x="4648200" y="1745903"/>
          <a:ext cx="22034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47" name="Equation" r:id="rId3" imgW="1091880" imgH="457200" progId="Equation.DSMT4">
                  <p:embed/>
                </p:oleObj>
              </mc:Choice>
              <mc:Fallback>
                <p:oleObj name="Equation" r:id="rId3" imgW="109188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745903"/>
                        <a:ext cx="220345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2932093"/>
            <a:ext cx="46482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cs typeface="Times New Roman" pitchFamily="18" charset="0"/>
              </a:rPr>
              <a:t>Potreban prečnik </a:t>
            </a:r>
            <a:r>
              <a:rPr lang="sr-Latn-CS" sz="2800" i="1" dirty="0" smtClean="0">
                <a:cs typeface="Times New Roman" pitchFamily="18" charset="0"/>
              </a:rPr>
              <a:t>d</a:t>
            </a:r>
            <a:r>
              <a:rPr lang="sr-Latn-CS" sz="2800" dirty="0" smtClean="0">
                <a:cs typeface="Times New Roman" pitchFamily="18" charset="0"/>
              </a:rPr>
              <a:t> za proizvoljan poprečni presek:</a:t>
            </a:r>
            <a:endParaRPr lang="en-US" sz="2800" dirty="0"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560865"/>
              </p:ext>
            </p:extLst>
          </p:nvPr>
        </p:nvGraphicFramePr>
        <p:xfrm>
          <a:off x="4648200" y="3409146"/>
          <a:ext cx="25876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48" name="Equation" r:id="rId5" imgW="1282680" imgH="507960" progId="Equation.DSMT4">
                  <p:embed/>
                </p:oleObj>
              </mc:Choice>
              <mc:Fallback>
                <p:oleObj name="Equation" r:id="rId5" imgW="128268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409146"/>
                        <a:ext cx="2587625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279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30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SLOŽENO OPTEREĆENJE </a:t>
            </a:r>
            <a:r>
              <a:rPr lang="sr-Latn-CS" sz="30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  <a:sym typeface="Symbol"/>
              </a:rPr>
              <a:t> PRIMER 1</a:t>
            </a:r>
            <a:endParaRPr lang="sr-Latn-CS" sz="3000" dirty="0" smtClean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0"/>
            <a:ext cx="8229600" cy="29854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Linijski element na gornjoj slici složeno je 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opterećen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sr-Latn-C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Analizirati 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čvrstoću elementa s obzirom na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1., 2., 3., 5. i 6. hipotezu 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o razaranju materijala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sr-Latn-C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CS" sz="2800" b="1" dirty="0" smtClean="0">
                <a:cs typeface="Times New Roman" pitchFamily="18" charset="0"/>
              </a:rPr>
              <a:t>PODACI: 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= 1,5 </a:t>
            </a:r>
            <a:r>
              <a:rPr lang="sr-Latn-CS" sz="2800" dirty="0" err="1" smtClean="0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sr-Latn-C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                  d</a:t>
            </a:r>
            <a:r>
              <a:rPr lang="sr-Latn-CS" sz="28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= 8 cm, d</a:t>
            </a:r>
            <a:r>
              <a:rPr lang="sr-Latn-CS" sz="2800" baseline="-250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 = 70 cm, </a:t>
            </a:r>
            <a:r>
              <a:rPr lang="sr-Latn-CS" sz="2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 = 80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cm,</a:t>
            </a:r>
          </a:p>
          <a:p>
            <a:pPr algn="just"/>
            <a:r>
              <a:rPr lang="sr-Latn-CS" sz="2800" dirty="0" smtClean="0">
                <a:latin typeface="Symbol" panose="05050102010706020507" pitchFamily="18" charset="2"/>
                <a:cs typeface="Times New Roman" pitchFamily="18" charset="0"/>
              </a:rPr>
              <a:t>                   s</a:t>
            </a:r>
            <a:r>
              <a:rPr lang="sr-Latn-CS" sz="28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sr-Latn-CS" sz="2800" dirty="0" smtClean="0">
                <a:latin typeface="Symbol" panose="05050102010706020507" pitchFamily="18" charset="2"/>
                <a:cs typeface="Times New Roman" pitchFamily="18" charset="0"/>
              </a:rPr>
              <a:t>s</a:t>
            </a:r>
            <a:r>
              <a:rPr lang="sr-Latn-CS" sz="2800" baseline="-25000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sr-Latn-CS" sz="2800" dirty="0" smtClean="0">
                <a:latin typeface="Symbol" panose="05050102010706020507" pitchFamily="18" charset="2"/>
                <a:cs typeface="Times New Roman" pitchFamily="18" charset="0"/>
              </a:rPr>
              <a:t>s</a:t>
            </a:r>
            <a:r>
              <a:rPr lang="sr-Latn-CS" sz="2800" baseline="-25000" dirty="0" smtClean="0"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= 10 </a:t>
            </a:r>
            <a:r>
              <a:rPr lang="sr-Latn-CS" sz="2800" dirty="0" err="1" smtClean="0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/cm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 = 100 </a:t>
            </a:r>
            <a:r>
              <a:rPr lang="sr-Latn-CS" sz="2800" dirty="0" err="1" smtClean="0">
                <a:latin typeface="Times New Roman" pitchFamily="18" charset="0"/>
                <a:cs typeface="Times New Roman" pitchFamily="18" charset="0"/>
              </a:rPr>
              <a:t>MPa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8" y="1124990"/>
            <a:ext cx="6683432" cy="177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  <a:sym typeface="Symbol"/>
              </a:rPr>
              <a:t>REŠENJE PRIMERA 1</a:t>
            </a:r>
            <a:endParaRPr lang="sr-Latn-CS" sz="3200" dirty="0" smtClean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036638"/>
            <a:ext cx="8229600" cy="1020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rabicParenR"/>
            </a:pPr>
            <a:r>
              <a:rPr lang="sr-Latn-CS" sz="28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  <a:sym typeface="Symbol"/>
              </a:rPr>
              <a:t>Geometrijske karakteristike</a:t>
            </a:r>
          </a:p>
          <a:p>
            <a:r>
              <a:rPr lang="sr-Latn-CS" sz="2800" dirty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  <a:sym typeface="Symbol"/>
              </a:rPr>
              <a:t> </a:t>
            </a:r>
            <a:r>
              <a:rPr lang="sr-Latn-CS" sz="28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  <a:sym typeface="Symbol"/>
              </a:rPr>
              <a:t>   poprečnog preseka linijskog elementa</a:t>
            </a:r>
            <a:endParaRPr lang="sr-Latn-CS" sz="2800" dirty="0" smtClean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651960"/>
              </p:ext>
            </p:extLst>
          </p:nvPr>
        </p:nvGraphicFramePr>
        <p:xfrm>
          <a:off x="571500" y="3098800"/>
          <a:ext cx="6400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0" name="Equation" r:id="rId3" imgW="3174840" imgH="558720" progId="Equation.DSMT4">
                  <p:embed/>
                </p:oleObj>
              </mc:Choice>
              <mc:Fallback>
                <p:oleObj name="Equation" r:id="rId3" imgW="3174840" imgH="5587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3098800"/>
                        <a:ext cx="64008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15200" y="3302000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(1.1)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684844"/>
              </p:ext>
            </p:extLst>
          </p:nvPr>
        </p:nvGraphicFramePr>
        <p:xfrm>
          <a:off x="571500" y="4648200"/>
          <a:ext cx="19716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1" name="Equation" r:id="rId5" imgW="977760" imgH="228600" progId="Equation.DSMT4">
                  <p:embed/>
                </p:oleObj>
              </mc:Choice>
              <mc:Fallback>
                <p:oleObj name="Equation" r:id="rId5" imgW="977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648200"/>
                        <a:ext cx="1971675" cy="457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15200" y="4521200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(1.2)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232819"/>
            <a:ext cx="1600200" cy="51038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2800" u="sng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Površina</a:t>
            </a:r>
            <a:endParaRPr lang="sr-Latn-CS" sz="2800" u="sng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8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539790"/>
              </p:ext>
            </p:extLst>
          </p:nvPr>
        </p:nvGraphicFramePr>
        <p:xfrm>
          <a:off x="495300" y="1246188"/>
          <a:ext cx="6554788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40" name="Equation" r:id="rId3" imgW="3251160" imgH="558720" progId="Equation.DSMT4">
                  <p:embed/>
                </p:oleObj>
              </mc:Choice>
              <mc:Fallback>
                <p:oleObj name="Equation" r:id="rId3" imgW="325116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1246188"/>
                        <a:ext cx="6554788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15200" y="1450181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(1.3)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103929"/>
              </p:ext>
            </p:extLst>
          </p:nvPr>
        </p:nvGraphicFramePr>
        <p:xfrm>
          <a:off x="482600" y="2782888"/>
          <a:ext cx="21510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41" name="Equation" r:id="rId5" imgW="1066680" imgH="241200" progId="Equation.DSMT4">
                  <p:embed/>
                </p:oleObj>
              </mc:Choice>
              <mc:Fallback>
                <p:oleObj name="Equation" r:id="rId5" imgW="1066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2782888"/>
                        <a:ext cx="2151063" cy="482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15200" y="2669381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(1.4)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81000"/>
            <a:ext cx="4114800" cy="51038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2800" u="sng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Moment otpora za osu x</a:t>
            </a:r>
            <a:endParaRPr lang="sr-Latn-CS" sz="2800" u="sng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3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685798"/>
              </p:ext>
            </p:extLst>
          </p:nvPr>
        </p:nvGraphicFramePr>
        <p:xfrm>
          <a:off x="495300" y="1246188"/>
          <a:ext cx="6554788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68" name="Equation" r:id="rId3" imgW="3251160" imgH="558720" progId="Equation.DSMT4">
                  <p:embed/>
                </p:oleObj>
              </mc:Choice>
              <mc:Fallback>
                <p:oleObj name="Equation" r:id="rId3" imgW="325116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1246188"/>
                        <a:ext cx="6554788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15200" y="1450181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50645"/>
              </p:ext>
            </p:extLst>
          </p:nvPr>
        </p:nvGraphicFramePr>
        <p:xfrm>
          <a:off x="482600" y="2782888"/>
          <a:ext cx="21510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69" name="Equation" r:id="rId5" imgW="1066680" imgH="241200" progId="Equation.DSMT4">
                  <p:embed/>
                </p:oleObj>
              </mc:Choice>
              <mc:Fallback>
                <p:oleObj name="Equation" r:id="rId5" imgW="1066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2782888"/>
                        <a:ext cx="2151063" cy="482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15200" y="2669381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81000"/>
            <a:ext cx="4114800" cy="51038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u="sng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Polarni</a:t>
            </a:r>
            <a:r>
              <a:rPr lang="en-US" sz="2800" u="sng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 moment </a:t>
            </a:r>
            <a:r>
              <a:rPr lang="sr-Latn-CS" sz="2800" u="sng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otpora</a:t>
            </a:r>
            <a:endParaRPr lang="sr-Latn-CS" sz="2800" u="sng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7315200" y="2135981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(1.7)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352695"/>
              </p:ext>
            </p:extLst>
          </p:nvPr>
        </p:nvGraphicFramePr>
        <p:xfrm>
          <a:off x="512763" y="3429000"/>
          <a:ext cx="24590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101" name="Equation" r:id="rId3" imgW="1218960" imgH="241200" progId="Equation.DSMT4">
                  <p:embed/>
                </p:oleObj>
              </mc:Choice>
              <mc:Fallback>
                <p:oleObj name="Equation" r:id="rId3" imgW="1218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3429000"/>
                        <a:ext cx="2459037" cy="482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15200" y="3355181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(1.8)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5334000" cy="51038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u="sng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Max presečni moment savijanja</a:t>
            </a:r>
            <a:endParaRPr lang="sr-Latn-CS" sz="2800" u="sng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28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  <a:sym typeface="Symbol"/>
              </a:rPr>
              <a:t>2) Presečne veličine</a:t>
            </a:r>
            <a:endParaRPr lang="sr-Latn-CS" sz="2800" dirty="0" smtClean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944216"/>
              </p:ext>
            </p:extLst>
          </p:nvPr>
        </p:nvGraphicFramePr>
        <p:xfrm>
          <a:off x="519113" y="2197100"/>
          <a:ext cx="47386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102" name="Equation" r:id="rId5" imgW="2349360" imgH="253800" progId="Equation.DSMT4">
                  <p:embed/>
                </p:oleObj>
              </mc:Choice>
              <mc:Fallback>
                <p:oleObj name="Equation" r:id="rId5" imgW="2349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197100"/>
                        <a:ext cx="4738687" cy="508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799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7315200" y="1295400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(1.9)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516907"/>
              </p:ext>
            </p:extLst>
          </p:nvPr>
        </p:nvGraphicFramePr>
        <p:xfrm>
          <a:off x="469900" y="2357438"/>
          <a:ext cx="23066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24" name="Equation" r:id="rId3" imgW="1143000" imgH="241200" progId="Equation.DSMT4">
                  <p:embed/>
                </p:oleObj>
              </mc:Choice>
              <mc:Fallback>
                <p:oleObj name="Equation" r:id="rId3" imgW="1143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2357438"/>
                        <a:ext cx="2306638" cy="482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62800" y="2283619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(1.10)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57200"/>
            <a:ext cx="7086600" cy="51038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u="sng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Max presečni moment uvijanja,</a:t>
            </a:r>
            <a:endParaRPr lang="sr-Latn-CS" sz="2800" u="sng" baseline="-250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589359"/>
              </p:ext>
            </p:extLst>
          </p:nvPr>
        </p:nvGraphicFramePr>
        <p:xfrm>
          <a:off x="490537" y="1369219"/>
          <a:ext cx="29194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25" name="Equation" r:id="rId5" imgW="1447560" imgH="241200" progId="Equation.DSMT4">
                  <p:embed/>
                </p:oleObj>
              </mc:Choice>
              <mc:Fallback>
                <p:oleObj name="Equation" r:id="rId5" imgW="1447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" y="1369219"/>
                        <a:ext cx="2919413" cy="482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497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sp>
        <p:nvSpPr>
          <p:cNvPr id="4" name="TextBox 3"/>
          <p:cNvSpPr txBox="1"/>
          <p:nvPr/>
        </p:nvSpPr>
        <p:spPr>
          <a:xfrm>
            <a:off x="7162800" y="2135981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(1.11)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019901"/>
              </p:ext>
            </p:extLst>
          </p:nvPr>
        </p:nvGraphicFramePr>
        <p:xfrm>
          <a:off x="561975" y="3860800"/>
          <a:ext cx="26114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88" name="Equation" r:id="rId3" imgW="1295280" imgH="241200" progId="Equation.DSMT4">
                  <p:embed/>
                </p:oleObj>
              </mc:Choice>
              <mc:Fallback>
                <p:oleObj name="Equation" r:id="rId3" imgW="1295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3860800"/>
                        <a:ext cx="2611438" cy="482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62800" y="3820180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(1.12)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066800"/>
            <a:ext cx="4114800" cy="51038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u="sng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Prva hipoteza</a:t>
            </a:r>
            <a:endParaRPr lang="sr-Latn-CS" sz="2800" u="sng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28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  <a:sym typeface="Symbol"/>
              </a:rPr>
              <a:t>2) Analiza čvrstoće</a:t>
            </a:r>
            <a:endParaRPr lang="sr-Latn-CS" sz="2800" dirty="0" smtClean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616787"/>
              </p:ext>
            </p:extLst>
          </p:nvPr>
        </p:nvGraphicFramePr>
        <p:xfrm>
          <a:off x="635000" y="1752600"/>
          <a:ext cx="558641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89" name="Equation" r:id="rId5" imgW="2768400" imgH="812520" progId="Equation.DSMT4">
                  <p:embed/>
                </p:oleObj>
              </mc:Choice>
              <mc:Fallback>
                <p:oleObj name="Equation" r:id="rId5" imgW="2768400" imgH="812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752600"/>
                        <a:ext cx="5586413" cy="162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39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7162800" y="611981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(1.13)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161039"/>
              </p:ext>
            </p:extLst>
          </p:nvPr>
        </p:nvGraphicFramePr>
        <p:xfrm>
          <a:off x="563562" y="1781175"/>
          <a:ext cx="27892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77" name="Equation" r:id="rId3" imgW="1384200" imgH="253800" progId="Equation.DSMT4">
                  <p:embed/>
                </p:oleObj>
              </mc:Choice>
              <mc:Fallback>
                <p:oleObj name="Equation" r:id="rId3" imgW="1384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2" y="1781175"/>
                        <a:ext cx="2789238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62800" y="1752600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(1.14)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68905"/>
              </p:ext>
            </p:extLst>
          </p:nvPr>
        </p:nvGraphicFramePr>
        <p:xfrm>
          <a:off x="539750" y="596900"/>
          <a:ext cx="53276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78" name="Equation" r:id="rId5" imgW="2641320" imgH="444240" progId="Equation.DSMT4">
                  <p:embed/>
                </p:oleObj>
              </mc:Choice>
              <mc:Fallback>
                <p:oleObj name="Equation" r:id="rId5" imgW="26413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96900"/>
                        <a:ext cx="5327650" cy="889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62800" y="3812381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(1.15)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766382"/>
              </p:ext>
            </p:extLst>
          </p:nvPr>
        </p:nvGraphicFramePr>
        <p:xfrm>
          <a:off x="587375" y="5156200"/>
          <a:ext cx="28416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79" name="Equation" r:id="rId7" imgW="1409400" imgH="241200" progId="Equation.DSMT4">
                  <p:embed/>
                </p:oleObj>
              </mc:Choice>
              <mc:Fallback>
                <p:oleObj name="Equation" r:id="rId7" imgW="1409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5156200"/>
                        <a:ext cx="2841625" cy="482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62800" y="5115580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(1.16)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3200"/>
            <a:ext cx="4114800" cy="51038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u="sng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Druga hipoteza</a:t>
            </a:r>
            <a:endParaRPr lang="sr-Latn-CS" sz="2800" u="sng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576774"/>
              </p:ext>
            </p:extLst>
          </p:nvPr>
        </p:nvGraphicFramePr>
        <p:xfrm>
          <a:off x="533400" y="3568700"/>
          <a:ext cx="6251576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80" name="Equation" r:id="rId9" imgW="3098520" imgH="558720" progId="Equation.DSMT4">
                  <p:embed/>
                </p:oleObj>
              </mc:Choice>
              <mc:Fallback>
                <p:oleObj name="Equation" r:id="rId9" imgW="3098520" imgH="55872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68700"/>
                        <a:ext cx="6251576" cy="1117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888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3819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295621"/>
              </p:ext>
            </p:extLst>
          </p:nvPr>
        </p:nvGraphicFramePr>
        <p:xfrm>
          <a:off x="3886200" y="1542871"/>
          <a:ext cx="13065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78" name="Equation" r:id="rId3" imgW="647640" imgH="393480" progId="Equation.3">
                  <p:embed/>
                </p:oleObj>
              </mc:Choice>
              <mc:Fallback>
                <p:oleObj name="Equation" r:id="rId3" imgW="647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542871"/>
                        <a:ext cx="13065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342823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Monotona naponsko-</a:t>
            </a:r>
            <a:r>
              <a:rPr lang="sr-Latn-CS" sz="2400" i="1" dirty="0" err="1" smtClean="0">
                <a:latin typeface="Times New Roman" pitchFamily="18" charset="0"/>
                <a:cs typeface="Times New Roman" pitchFamily="18" charset="0"/>
              </a:rPr>
              <a:t>deformacijska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 kriva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granice proporcionalnosti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1542871"/>
            <a:ext cx="3200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Specifični deformacijski rad jednak je površini osenčenog trougla.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Elbow Connector 19"/>
          <p:cNvCxnSpPr>
            <a:stCxn id="12" idx="0"/>
            <a:endCxn id="381954" idx="0"/>
          </p:cNvCxnSpPr>
          <p:nvPr/>
        </p:nvCxnSpPr>
        <p:spPr>
          <a:xfrm rot="16200000" flipV="1">
            <a:off x="5736828" y="345499"/>
            <a:ext cx="12700" cy="239474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600" y="4495800"/>
            <a:ext cx="6324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Vrednost specifičnog deformacijskog rada utrošenog na promenu oblika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pri aksijalnom opterećenju štapova iznosi: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386837"/>
              </p:ext>
            </p:extLst>
          </p:nvPr>
        </p:nvGraphicFramePr>
        <p:xfrm>
          <a:off x="5356077" y="5334000"/>
          <a:ext cx="26130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79" name="Equation" r:id="rId5" imgW="1295280" imgH="419040" progId="Equation.3">
                  <p:embed/>
                </p:oleObj>
              </mc:Choice>
              <mc:Fallback>
                <p:oleObj name="Equation" r:id="rId5" imgW="1295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077" y="5334000"/>
                        <a:ext cx="2613025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33400"/>
            <a:ext cx="1979676" cy="287121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86000" y="2742438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5" name="Elbow Connector 14"/>
          <p:cNvCxnSpPr>
            <a:stCxn id="5" idx="6"/>
            <a:endCxn id="381954" idx="1"/>
          </p:cNvCxnSpPr>
          <p:nvPr/>
        </p:nvCxnSpPr>
        <p:spPr>
          <a:xfrm flipV="1">
            <a:off x="2400300" y="1936571"/>
            <a:ext cx="1485900" cy="86301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8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sp>
        <p:nvSpPr>
          <p:cNvPr id="8" name="TextBox 7"/>
          <p:cNvSpPr txBox="1"/>
          <p:nvPr/>
        </p:nvSpPr>
        <p:spPr>
          <a:xfrm>
            <a:off x="7162800" y="611981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946378"/>
              </p:ext>
            </p:extLst>
          </p:nvPr>
        </p:nvGraphicFramePr>
        <p:xfrm>
          <a:off x="409575" y="1781175"/>
          <a:ext cx="29702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297" name="Equation" r:id="rId3" imgW="1473120" imgH="253800" progId="Equation.DSMT4">
                  <p:embed/>
                </p:oleObj>
              </mc:Choice>
              <mc:Fallback>
                <p:oleObj name="Equation" r:id="rId3" imgW="1473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1781175"/>
                        <a:ext cx="2970213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62800" y="1752600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159133"/>
              </p:ext>
            </p:extLst>
          </p:nvPr>
        </p:nvGraphicFramePr>
        <p:xfrm>
          <a:off x="538163" y="596900"/>
          <a:ext cx="548163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298" name="Equation" r:id="rId5" imgW="2717640" imgH="444240" progId="Equation.DSMT4">
                  <p:embed/>
                </p:oleObj>
              </mc:Choice>
              <mc:Fallback>
                <p:oleObj name="Equation" r:id="rId5" imgW="27176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596900"/>
                        <a:ext cx="5481637" cy="889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62800" y="3581400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(1.19)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013473"/>
              </p:ext>
            </p:extLst>
          </p:nvPr>
        </p:nvGraphicFramePr>
        <p:xfrm>
          <a:off x="360362" y="4610100"/>
          <a:ext cx="26114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299" name="Equation" r:id="rId7" imgW="1295280" imgH="241200" progId="Equation.DSMT4">
                  <p:embed/>
                </p:oleObj>
              </mc:Choice>
              <mc:Fallback>
                <p:oleObj name="Equation" r:id="rId7" imgW="1295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2" y="4610100"/>
                        <a:ext cx="2611438" cy="482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162800" y="4569619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(1.20)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1000" y="2743200"/>
            <a:ext cx="4114800" cy="51038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u="sng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Treća hipoteza</a:t>
            </a:r>
            <a:endParaRPr lang="sr-Latn-CS" sz="2800" u="sng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185898"/>
              </p:ext>
            </p:extLst>
          </p:nvPr>
        </p:nvGraphicFramePr>
        <p:xfrm>
          <a:off x="395287" y="3643313"/>
          <a:ext cx="66913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300" name="Equation" r:id="rId9" imgW="3352680" imgH="304560" progId="Equation.DSMT4">
                  <p:embed/>
                </p:oleObj>
              </mc:Choice>
              <mc:Fallback>
                <p:oleObj name="Equation" r:id="rId9" imgW="3352680" imgH="304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" y="3643313"/>
                        <a:ext cx="6691313" cy="6032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368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7162800" y="611981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(1.21)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286967"/>
              </p:ext>
            </p:extLst>
          </p:nvPr>
        </p:nvGraphicFramePr>
        <p:xfrm>
          <a:off x="534987" y="1781175"/>
          <a:ext cx="29702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1" name="Equation" r:id="rId3" imgW="1473120" imgH="253800" progId="Equation.DSMT4">
                  <p:embed/>
                </p:oleObj>
              </mc:Choice>
              <mc:Fallback>
                <p:oleObj name="Equation" r:id="rId3" imgW="1473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" y="1781175"/>
                        <a:ext cx="2970213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62800" y="1752600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(1.22)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23382"/>
              </p:ext>
            </p:extLst>
          </p:nvPr>
        </p:nvGraphicFramePr>
        <p:xfrm>
          <a:off x="563563" y="596900"/>
          <a:ext cx="545623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2" name="Equation" r:id="rId5" imgW="2705040" imgH="444240" progId="Equation.DSMT4">
                  <p:embed/>
                </p:oleObj>
              </mc:Choice>
              <mc:Fallback>
                <p:oleObj name="Equation" r:id="rId5" imgW="27050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596900"/>
                        <a:ext cx="5456237" cy="889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62800" y="3719512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(1.23)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758578"/>
              </p:ext>
            </p:extLst>
          </p:nvPr>
        </p:nvGraphicFramePr>
        <p:xfrm>
          <a:off x="482600" y="4913313"/>
          <a:ext cx="3175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3" name="Equation" r:id="rId7" imgW="1574640" imgH="241200" progId="Equation.DSMT4">
                  <p:embed/>
                </p:oleObj>
              </mc:Choice>
              <mc:Fallback>
                <p:oleObj name="Equation" r:id="rId7" imgW="1574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4913313"/>
                        <a:ext cx="3175000" cy="482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62800" y="4872692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(1.24)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3200"/>
            <a:ext cx="4114800" cy="51038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u="sng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Peta hipoteza</a:t>
            </a:r>
            <a:endParaRPr lang="sr-Latn-CS" sz="2800" u="sng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820735"/>
              </p:ext>
            </p:extLst>
          </p:nvPr>
        </p:nvGraphicFramePr>
        <p:xfrm>
          <a:off x="495300" y="3581400"/>
          <a:ext cx="5981700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4" name="Equation" r:id="rId9" imgW="2997000" imgH="507960" progId="Equation.DSMT4">
                  <p:embed/>
                </p:oleObj>
              </mc:Choice>
              <mc:Fallback>
                <p:oleObj name="Equation" r:id="rId9" imgW="29970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3581400"/>
                        <a:ext cx="5981700" cy="10048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765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7162800" y="611981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(1.25)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426707"/>
              </p:ext>
            </p:extLst>
          </p:nvPr>
        </p:nvGraphicFramePr>
        <p:xfrm>
          <a:off x="534987" y="1781175"/>
          <a:ext cx="29702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44" name="Equation" r:id="rId3" imgW="1473120" imgH="253800" progId="Equation.DSMT4">
                  <p:embed/>
                </p:oleObj>
              </mc:Choice>
              <mc:Fallback>
                <p:oleObj name="Equation" r:id="rId3" imgW="1473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" y="1781175"/>
                        <a:ext cx="2970213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62800" y="1752600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(1.26)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852486"/>
              </p:ext>
            </p:extLst>
          </p:nvPr>
        </p:nvGraphicFramePr>
        <p:xfrm>
          <a:off x="536575" y="596900"/>
          <a:ext cx="56356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45" name="Equation" r:id="rId5" imgW="2793960" imgH="444240" progId="Equation.DSMT4">
                  <p:embed/>
                </p:oleObj>
              </mc:Choice>
              <mc:Fallback>
                <p:oleObj name="Equation" r:id="rId5" imgW="2793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596900"/>
                        <a:ext cx="5635625" cy="889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62800" y="3719512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(1.27)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14788"/>
              </p:ext>
            </p:extLst>
          </p:nvPr>
        </p:nvGraphicFramePr>
        <p:xfrm>
          <a:off x="508000" y="4913313"/>
          <a:ext cx="3149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46" name="Equation" r:id="rId7" imgW="1562040" imgH="241200" progId="Equation.DSMT4">
                  <p:embed/>
                </p:oleObj>
              </mc:Choice>
              <mc:Fallback>
                <p:oleObj name="Equation" r:id="rId7" imgW="1562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4913313"/>
                        <a:ext cx="3149600" cy="482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62800" y="4872692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(1.28)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3200"/>
            <a:ext cx="4114800" cy="51038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u="sng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Šesta hipoteza</a:t>
            </a:r>
            <a:endParaRPr lang="sr-Latn-CS" sz="2800" u="sng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228027"/>
              </p:ext>
            </p:extLst>
          </p:nvPr>
        </p:nvGraphicFramePr>
        <p:xfrm>
          <a:off x="495300" y="3581400"/>
          <a:ext cx="5981700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47" name="Equation" r:id="rId9" imgW="2997000" imgH="507960" progId="Equation.DSMT4">
                  <p:embed/>
                </p:oleObj>
              </mc:Choice>
              <mc:Fallback>
                <p:oleObj name="Equation" r:id="rId9" imgW="29970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3581400"/>
                        <a:ext cx="5981700" cy="10048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224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7162800" y="611981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(1.29)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608705"/>
              </p:ext>
            </p:extLst>
          </p:nvPr>
        </p:nvGraphicFramePr>
        <p:xfrm>
          <a:off x="611187" y="1781175"/>
          <a:ext cx="29702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21" name="Equation" r:id="rId3" imgW="1473120" imgH="253800" progId="Equation.DSMT4">
                  <p:embed/>
                </p:oleObj>
              </mc:Choice>
              <mc:Fallback>
                <p:oleObj name="Equation" r:id="rId3" imgW="1473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7" y="1781175"/>
                        <a:ext cx="2970213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62800" y="1752600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(1.30)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642234"/>
              </p:ext>
            </p:extLst>
          </p:nvPr>
        </p:nvGraphicFramePr>
        <p:xfrm>
          <a:off x="587375" y="596900"/>
          <a:ext cx="55848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22" name="Equation" r:id="rId5" imgW="2768400" imgH="444240" progId="Equation.DSMT4">
                  <p:embed/>
                </p:oleObj>
              </mc:Choice>
              <mc:Fallback>
                <p:oleObj name="Equation" r:id="rId5" imgW="2768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596900"/>
                        <a:ext cx="5584825" cy="889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512034"/>
              </p:ext>
            </p:extLst>
          </p:nvPr>
        </p:nvGraphicFramePr>
        <p:xfrm>
          <a:off x="533400" y="3108960"/>
          <a:ext cx="4648200" cy="22250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324100"/>
                <a:gridCol w="2324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HIPOTEZA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sr-Latn-RS" baseline="-25000" dirty="0" err="1" smtClean="0"/>
                        <a:t>ekv</a:t>
                      </a:r>
                      <a:r>
                        <a:rPr lang="sr-Latn-RS" baseline="-25000" dirty="0" smtClean="0"/>
                        <a:t>,max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ym typeface="Symbol"/>
                        </a:rPr>
                        <a:t>kN/cm</a:t>
                      </a:r>
                      <a:r>
                        <a:rPr lang="en-US" baseline="30000" dirty="0" smtClean="0">
                          <a:sym typeface="Symbol"/>
                        </a:rPr>
                        <a:t>2</a:t>
                      </a:r>
                      <a:r>
                        <a:rPr lang="en-US" baseline="0" dirty="0" smtClean="0">
                          <a:sym typeface="Symbol"/>
                        </a:rPr>
                        <a:t></a:t>
                      </a:r>
                      <a:endParaRPr lang="sr-Latn-R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1.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6,490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2.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6,706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3.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7,211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5.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6,742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6.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6,879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134824"/>
              </p:ext>
            </p:extLst>
          </p:nvPr>
        </p:nvGraphicFramePr>
        <p:xfrm>
          <a:off x="5341938" y="3962400"/>
          <a:ext cx="22780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23" name="Equation" r:id="rId7" imgW="1130040" imgH="241200" progId="Equation.DSMT4">
                  <p:embed/>
                </p:oleObj>
              </mc:Choice>
              <mc:Fallback>
                <p:oleObj name="Equation" r:id="rId7" imgW="113004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938" y="3962400"/>
                        <a:ext cx="2278062" cy="482600"/>
                      </a:xfrm>
                      <a:prstGeom prst="rect">
                        <a:avLst/>
                      </a:prstGeom>
                      <a:solidFill>
                        <a:srgbClr val="FAD9CD"/>
                      </a:solidFill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533400" y="2613819"/>
            <a:ext cx="4648200" cy="51038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+mn-lt"/>
                <a:cs typeface="Times New Roman" pitchFamily="18" charset="0"/>
                <a:sym typeface="Symbol"/>
              </a:rPr>
              <a:t>T</a:t>
            </a:r>
            <a:r>
              <a:rPr lang="sr-Latn-RS" sz="2400" i="1" dirty="0" err="1" smtClean="0">
                <a:solidFill>
                  <a:schemeClr val="tx1"/>
                </a:solidFill>
                <a:latin typeface="+mn-lt"/>
                <a:cs typeface="Times New Roman" pitchFamily="18" charset="0"/>
                <a:sym typeface="Symbol"/>
              </a:rPr>
              <a:t>abela</a:t>
            </a:r>
            <a:r>
              <a:rPr lang="sr-Latn-RS" sz="2400" i="1" dirty="0" smtClean="0">
                <a:solidFill>
                  <a:schemeClr val="tx1"/>
                </a:solidFill>
                <a:latin typeface="+mn-lt"/>
                <a:cs typeface="Times New Roman" pitchFamily="18" charset="0"/>
                <a:sym typeface="Symbol"/>
              </a:rPr>
              <a:t> 1.1 Max ekvivalentni naponi</a:t>
            </a:r>
            <a:endParaRPr lang="sr-Latn-CS" sz="2400" i="1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30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SLOŽENO OPTEREĆENJE </a:t>
            </a:r>
            <a:r>
              <a:rPr lang="sr-Latn-CS" sz="30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  <a:sym typeface="Symbol"/>
              </a:rPr>
              <a:t> PRIMER 2</a:t>
            </a:r>
            <a:endParaRPr lang="sr-Latn-CS" sz="3000" dirty="0" smtClean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160455"/>
            <a:ext cx="8229600" cy="29854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Linijski element na gornjoj slici složeno je 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opterećen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sr-Latn-C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Analizirati 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čvrstoću elementa s obzirom na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šestu 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hipoteza o razaranju materijala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sr-Latn-C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CS" sz="2800" b="1" dirty="0" smtClean="0">
                <a:cs typeface="Times New Roman" pitchFamily="18" charset="0"/>
              </a:rPr>
              <a:t>PODACI: 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r-Latn-C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= 1,5 </a:t>
            </a:r>
            <a:r>
              <a:rPr lang="sr-Latn-CS" sz="2800" dirty="0" err="1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, F</a:t>
            </a:r>
            <a:r>
              <a:rPr lang="sr-Latn-C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 = 18 </a:t>
            </a:r>
            <a:r>
              <a:rPr lang="sr-Latn-CS" sz="2800" dirty="0" err="1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, M = 900 </a:t>
            </a:r>
            <a:r>
              <a:rPr lang="sr-Latn-CS" sz="2800" dirty="0" err="1"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sr-Latn-C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                  d</a:t>
            </a:r>
            <a:r>
              <a:rPr lang="sr-Latn-CS" sz="28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= 8 cm, d</a:t>
            </a:r>
            <a:r>
              <a:rPr lang="sr-Latn-CS" sz="2800" baseline="-250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 = 70 cm, </a:t>
            </a:r>
            <a:r>
              <a:rPr lang="sr-Latn-CS" sz="2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 = 80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cm,</a:t>
            </a:r>
          </a:p>
          <a:p>
            <a:pPr algn="just"/>
            <a:r>
              <a:rPr lang="sr-Latn-CS" sz="2800" dirty="0" smtClean="0">
                <a:latin typeface="Symbol" panose="05050102010706020507" pitchFamily="18" charset="2"/>
                <a:cs typeface="Times New Roman" pitchFamily="18" charset="0"/>
              </a:rPr>
              <a:t>                   s</a:t>
            </a:r>
            <a:r>
              <a:rPr lang="sr-Latn-CS" sz="28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sr-Latn-CS" sz="2800" dirty="0" smtClean="0">
                <a:latin typeface="Symbol" panose="05050102010706020507" pitchFamily="18" charset="2"/>
                <a:cs typeface="Times New Roman" pitchFamily="18" charset="0"/>
              </a:rPr>
              <a:t>s</a:t>
            </a:r>
            <a:r>
              <a:rPr lang="sr-Latn-CS" sz="2800" baseline="-25000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sr-Latn-CS" sz="2800" dirty="0" smtClean="0">
                <a:latin typeface="Symbol" panose="05050102010706020507" pitchFamily="18" charset="2"/>
                <a:cs typeface="Times New Roman" pitchFamily="18" charset="0"/>
              </a:rPr>
              <a:t>s</a:t>
            </a:r>
            <a:r>
              <a:rPr lang="sr-Latn-CS" sz="2800" baseline="-25000" dirty="0" smtClean="0"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= 100 </a:t>
            </a:r>
            <a:r>
              <a:rPr lang="sr-Latn-CS" sz="2800" dirty="0" err="1" smtClean="0">
                <a:latin typeface="Times New Roman" pitchFamily="18" charset="0"/>
                <a:cs typeface="Times New Roman" pitchFamily="18" charset="0"/>
              </a:rPr>
              <a:t>MPa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8" y="1143000"/>
            <a:ext cx="6683432" cy="177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65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  <a:sym typeface="Symbol"/>
              </a:rPr>
              <a:t>REŠENJE PRIMERA 2</a:t>
            </a:r>
            <a:endParaRPr lang="sr-Latn-CS" sz="3200" dirty="0" smtClean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036638"/>
            <a:ext cx="8229600" cy="1020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rabicParenR"/>
            </a:pPr>
            <a:r>
              <a:rPr lang="sr-Latn-CS" sz="28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  <a:sym typeface="Symbol"/>
              </a:rPr>
              <a:t>Geometrijske karakteristike</a:t>
            </a:r>
          </a:p>
          <a:p>
            <a:r>
              <a:rPr lang="sr-Latn-CS" sz="2800" dirty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  <a:sym typeface="Symbol"/>
              </a:rPr>
              <a:t> </a:t>
            </a:r>
            <a:r>
              <a:rPr lang="sr-Latn-CS" sz="28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  <a:sym typeface="Symbol"/>
              </a:rPr>
              <a:t>   poprečnog preseka linijskog elementa</a:t>
            </a:r>
            <a:endParaRPr lang="sr-Latn-CS" sz="2800" dirty="0" smtClean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932270"/>
              </p:ext>
            </p:extLst>
          </p:nvPr>
        </p:nvGraphicFramePr>
        <p:xfrm>
          <a:off x="533400" y="2311400"/>
          <a:ext cx="2176463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38" name="Equation" r:id="rId3" imgW="1079280" imgH="749160" progId="Equation.DSMT4">
                  <p:embed/>
                </p:oleObj>
              </mc:Choice>
              <mc:Fallback>
                <p:oleObj name="Equation" r:id="rId3" imgW="107928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11400"/>
                        <a:ext cx="2176463" cy="1498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15200" y="2753380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(2.1)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93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757033"/>
              </p:ext>
            </p:extLst>
          </p:nvPr>
        </p:nvGraphicFramePr>
        <p:xfrm>
          <a:off x="504825" y="1028700"/>
          <a:ext cx="6886575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15" name="Equation" r:id="rId3" imgW="3416040" imgH="1396800" progId="Equation.DSMT4">
                  <p:embed/>
                </p:oleObj>
              </mc:Choice>
              <mc:Fallback>
                <p:oleObj name="Equation" r:id="rId3" imgW="341604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1028700"/>
                        <a:ext cx="6886575" cy="2794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15200" y="1965980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(2.2)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312786"/>
              </p:ext>
            </p:extLst>
          </p:nvPr>
        </p:nvGraphicFramePr>
        <p:xfrm>
          <a:off x="595313" y="4191000"/>
          <a:ext cx="4967287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16" name="Equation" r:id="rId5" imgW="2463480" imgH="812520" progId="Equation.DSMT4">
                  <p:embed/>
                </p:oleObj>
              </mc:Choice>
              <mc:Fallback>
                <p:oleObj name="Equation" r:id="rId5" imgW="2463480" imgH="812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4191000"/>
                        <a:ext cx="4967287" cy="1625600"/>
                      </a:xfrm>
                      <a:prstGeom prst="rect">
                        <a:avLst/>
                      </a:prstGeom>
                      <a:solidFill>
                        <a:srgbClr val="FAD9C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15200" y="4597400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(2.3)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28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  <a:sym typeface="Symbol"/>
              </a:rPr>
              <a:t>2) Analiza čvrstoće  Šesta hipoteza</a:t>
            </a:r>
            <a:endParaRPr lang="sr-Latn-CS" sz="2800" dirty="0" smtClean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557777"/>
              </p:ext>
            </p:extLst>
          </p:nvPr>
        </p:nvGraphicFramePr>
        <p:xfrm>
          <a:off x="685800" y="624820"/>
          <a:ext cx="49149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418" name="Equation" r:id="rId3" imgW="2438280" imgH="444240" progId="Equation.DSMT4">
                  <p:embed/>
                </p:oleObj>
              </mc:Choice>
              <mc:Fallback>
                <p:oleObj name="Equation" r:id="rId3" imgW="2438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24820"/>
                        <a:ext cx="4914900" cy="889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15200" y="609600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(2.4)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731579"/>
              </p:ext>
            </p:extLst>
          </p:nvPr>
        </p:nvGraphicFramePr>
        <p:xfrm>
          <a:off x="719137" y="1996420"/>
          <a:ext cx="25860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419" name="Equation" r:id="rId5" imgW="1282680" imgH="241200" progId="Equation.DSMT4">
                  <p:embed/>
                </p:oleObj>
              </mc:Choice>
              <mc:Fallback>
                <p:oleObj name="Equation" r:id="rId5" imgW="1282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7" y="1996420"/>
                        <a:ext cx="2586038" cy="482600"/>
                      </a:xfrm>
                      <a:prstGeom prst="rect">
                        <a:avLst/>
                      </a:prstGeom>
                      <a:solidFill>
                        <a:srgbClr val="FAD9C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15200" y="2044700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(2.5)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127997"/>
              </p:ext>
            </p:extLst>
          </p:nvPr>
        </p:nvGraphicFramePr>
        <p:xfrm>
          <a:off x="485775" y="2921000"/>
          <a:ext cx="568801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420" name="Equation" r:id="rId7" imgW="2819160" imgH="558720" progId="Equation.DSMT4">
                  <p:embed/>
                </p:oleObj>
              </mc:Choice>
              <mc:Fallback>
                <p:oleObj name="Equation" r:id="rId7" imgW="2819160" imgH="5587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2921000"/>
                        <a:ext cx="5688013" cy="1117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15200" y="3200400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(2.6)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927087"/>
              </p:ext>
            </p:extLst>
          </p:nvPr>
        </p:nvGraphicFramePr>
        <p:xfrm>
          <a:off x="465138" y="4533900"/>
          <a:ext cx="52498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421" name="Equation" r:id="rId9" imgW="2603160" imgH="253800" progId="Equation.DSMT4">
                  <p:embed/>
                </p:oleObj>
              </mc:Choice>
              <mc:Fallback>
                <p:oleObj name="Equation" r:id="rId9" imgW="2603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4533900"/>
                        <a:ext cx="5249862" cy="508000"/>
                      </a:xfrm>
                      <a:prstGeom prst="rect">
                        <a:avLst/>
                      </a:prstGeom>
                      <a:solidFill>
                        <a:srgbClr val="FAD9C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15200" y="4505980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(2.7)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4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85800" y="553111"/>
            <a:ext cx="3733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Kod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štapova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opterećenih na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zatezanje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imamo da su: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626655"/>
              </p:ext>
            </p:extLst>
          </p:nvPr>
        </p:nvGraphicFramePr>
        <p:xfrm>
          <a:off x="3733800" y="1117600"/>
          <a:ext cx="960438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49" name="Equation" r:id="rId3" imgW="482400" imgH="457200" progId="Equation.DSMT4">
                  <p:embed/>
                </p:oleObj>
              </mc:Choice>
              <mc:Fallback>
                <p:oleObj name="Equation" r:id="rId3" imgW="4824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117600"/>
                        <a:ext cx="960438" cy="900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2243799"/>
            <a:ext cx="3733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Kod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štapova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opterećenih na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pritisak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imamo da su: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524346"/>
              </p:ext>
            </p:extLst>
          </p:nvPr>
        </p:nvGraphicFramePr>
        <p:xfrm>
          <a:off x="3633788" y="2808288"/>
          <a:ext cx="116205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50" name="Equation" r:id="rId5" imgW="583920" imgH="457200" progId="Equation.DSMT4">
                  <p:embed/>
                </p:oleObj>
              </mc:Choice>
              <mc:Fallback>
                <p:oleObj name="Equation" r:id="rId5" imgW="583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788" y="2808288"/>
                        <a:ext cx="1162050" cy="900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4013200"/>
            <a:ext cx="4114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Kod ravnog stanja napona glavne napone određujemo pomoću izraza: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652774"/>
              </p:ext>
            </p:extLst>
          </p:nvPr>
        </p:nvGraphicFramePr>
        <p:xfrm>
          <a:off x="3630168" y="4927600"/>
          <a:ext cx="48926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51" name="Equation" r:id="rId7" imgW="2425700" imgH="393700" progId="Equation.3">
                  <p:embed/>
                </p:oleObj>
              </mc:Choice>
              <mc:Fallback>
                <p:oleObj name="Equation" r:id="rId7" imgW="24257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168" y="4927600"/>
                        <a:ext cx="48926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51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685800"/>
            <a:ext cx="4038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Stanje napona u tački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Tenzor napona: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0225" y="2819400"/>
            <a:ext cx="3886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Stanje deformacija u tački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err="1" smtClean="0">
                <a:latin typeface="Times New Roman" pitchFamily="18" charset="0"/>
                <a:cs typeface="Times New Roman" pitchFamily="18" charset="0"/>
              </a:rPr>
              <a:t>Tenzor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deformacija: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5026" name="Object 2"/>
          <p:cNvGraphicFramePr>
            <a:graphicFrameLocks noChangeAspect="1"/>
          </p:cNvGraphicFramePr>
          <p:nvPr/>
        </p:nvGraphicFramePr>
        <p:xfrm>
          <a:off x="3048000" y="1143000"/>
          <a:ext cx="263842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52" name="Equation" r:id="rId3" imgW="1307880" imgH="736560" progId="Equation.3">
                  <p:embed/>
                </p:oleObj>
              </mc:Choice>
              <mc:Fallback>
                <p:oleObj name="Equation" r:id="rId3" imgW="13078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143000"/>
                        <a:ext cx="2638425" cy="1473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27" name="Object 3"/>
          <p:cNvGraphicFramePr>
            <a:graphicFrameLocks noChangeAspect="1"/>
          </p:cNvGraphicFramePr>
          <p:nvPr/>
        </p:nvGraphicFramePr>
        <p:xfrm>
          <a:off x="4467225" y="3352800"/>
          <a:ext cx="338137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53" name="Equation" r:id="rId5" imgW="1676160" imgH="1143000" progId="Equation.3">
                  <p:embed/>
                </p:oleObj>
              </mc:Choice>
              <mc:Fallback>
                <p:oleObj name="Equation" r:id="rId5" imgW="167616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3352800"/>
                        <a:ext cx="3381375" cy="228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871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6587" y="838200"/>
            <a:ext cx="5562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određivanje glavnih normalnih napona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,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i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za slučaj prostornog stanja napona, koristi se kubna jednačina: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2086" name="Object 6"/>
          <p:cNvGraphicFramePr>
            <a:graphicFrameLocks noChangeAspect="1"/>
          </p:cNvGraphicFramePr>
          <p:nvPr/>
        </p:nvGraphicFramePr>
        <p:xfrm>
          <a:off x="5180012" y="1752600"/>
          <a:ext cx="33543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94" name="Equation" r:id="rId3" imgW="1663560" imgH="241200" progId="Equation.3">
                  <p:embed/>
                </p:oleObj>
              </mc:Choice>
              <mc:Fallback>
                <p:oleObj name="Equation" r:id="rId3" imgW="1663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2" y="1752600"/>
                        <a:ext cx="3354388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17587" y="2336800"/>
            <a:ext cx="1905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err="1" smtClean="0">
                <a:latin typeface="Times New Roman" pitchFamily="18" charset="0"/>
                <a:cs typeface="Times New Roman" pitchFamily="18" charset="0"/>
              </a:rPr>
              <a:t>Invarijante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napona: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2087" name="Object 7"/>
          <p:cNvGraphicFramePr>
            <a:graphicFrameLocks noChangeAspect="1"/>
          </p:cNvGraphicFramePr>
          <p:nvPr/>
        </p:nvGraphicFramePr>
        <p:xfrm>
          <a:off x="2160587" y="2794000"/>
          <a:ext cx="590867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95" name="Equation" r:id="rId5" imgW="2920680" imgH="774360" progId="Equation.3">
                  <p:embed/>
                </p:oleObj>
              </mc:Choice>
              <mc:Fallback>
                <p:oleObj name="Equation" r:id="rId5" imgW="292068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7" y="2794000"/>
                        <a:ext cx="5908675" cy="1549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637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7659</TotalTime>
  <Words>1880</Words>
  <Application>Microsoft Office PowerPoint</Application>
  <PresentationFormat>On-screen Show (4:3)</PresentationFormat>
  <Paragraphs>287</Paragraphs>
  <Slides>67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Equity</vt:lpstr>
      <vt:lpstr>Equation</vt:lpstr>
      <vt:lpstr>OTPORNOST MATERIJALA</vt:lpstr>
      <vt:lpstr>SLOŽENA OPTEREĆENJA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Hipoteza najvećeg normalnog napona (Prva hipoteza)</vt:lpstr>
      <vt:lpstr>PowerPoint Presentation</vt:lpstr>
      <vt:lpstr>PowerPoint Presentation</vt:lpstr>
      <vt:lpstr>PowerPoint Presentation</vt:lpstr>
      <vt:lpstr>Hipoteza najveće linearne deformacije (Druga hipoteza)</vt:lpstr>
      <vt:lpstr>PowerPoint Presentation</vt:lpstr>
      <vt:lpstr>PowerPoint Presentation</vt:lpstr>
      <vt:lpstr>PowerPoint Presentation</vt:lpstr>
      <vt:lpstr>PowerPoint Presentation</vt:lpstr>
      <vt:lpstr>Hipoteza najvećeg napona smicanja (Treća hipoteza)</vt:lpstr>
      <vt:lpstr>PowerPoint Presentation</vt:lpstr>
      <vt:lpstr>PowerPoint Presentation</vt:lpstr>
      <vt:lpstr>PowerPoint Presentation</vt:lpstr>
      <vt:lpstr>Morova hipoteza (Četvrta hipoteza)</vt:lpstr>
      <vt:lpstr>PowerPoint Presentation</vt:lpstr>
      <vt:lpstr>PowerPoint Presentation</vt:lpstr>
      <vt:lpstr>PowerPoint Presentation</vt:lpstr>
      <vt:lpstr>Hipoteza najvećeg specifičnog deformacijskog rada (Peta hipoteza)</vt:lpstr>
      <vt:lpstr>PowerPoint Presentation</vt:lpstr>
      <vt:lpstr>PowerPoint Presentation</vt:lpstr>
      <vt:lpstr>Hipoteza najvećeg specifičnog deformacijskog rada utrošenog na promenu oblika (Šesta hipoteza)</vt:lpstr>
      <vt:lpstr>PowerPoint Presentation</vt:lpstr>
      <vt:lpstr>PowerPoint Presentation</vt:lpstr>
      <vt:lpstr>PowerPoint Presentation</vt:lpstr>
      <vt:lpstr>SAVIJANJE SA UVIJANJEM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user1</cp:lastModifiedBy>
  <cp:revision>1064</cp:revision>
  <dcterms:created xsi:type="dcterms:W3CDTF">2015-02-23T09:28:50Z</dcterms:created>
  <dcterms:modified xsi:type="dcterms:W3CDTF">2016-06-02T05:52:26Z</dcterms:modified>
</cp:coreProperties>
</file>