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68"/>
  </p:notesMasterIdLst>
  <p:sldIdLst>
    <p:sldId id="256" r:id="rId2"/>
    <p:sldId id="257" r:id="rId3"/>
    <p:sldId id="378" r:id="rId4"/>
    <p:sldId id="379" r:id="rId5"/>
    <p:sldId id="380" r:id="rId6"/>
    <p:sldId id="318" r:id="rId7"/>
    <p:sldId id="381" r:id="rId8"/>
    <p:sldId id="382" r:id="rId9"/>
    <p:sldId id="383" r:id="rId10"/>
    <p:sldId id="384" r:id="rId11"/>
    <p:sldId id="387" r:id="rId12"/>
    <p:sldId id="388" r:id="rId13"/>
    <p:sldId id="385" r:id="rId14"/>
    <p:sldId id="386" r:id="rId15"/>
    <p:sldId id="389" r:id="rId16"/>
    <p:sldId id="390" r:id="rId17"/>
    <p:sldId id="391" r:id="rId18"/>
    <p:sldId id="392" r:id="rId19"/>
    <p:sldId id="394" r:id="rId20"/>
    <p:sldId id="393" r:id="rId21"/>
    <p:sldId id="396" r:id="rId22"/>
    <p:sldId id="397" r:id="rId23"/>
    <p:sldId id="395" r:id="rId24"/>
    <p:sldId id="398" r:id="rId25"/>
    <p:sldId id="399" r:id="rId26"/>
    <p:sldId id="403" r:id="rId27"/>
    <p:sldId id="401" r:id="rId28"/>
    <p:sldId id="402" r:id="rId29"/>
    <p:sldId id="317" r:id="rId30"/>
    <p:sldId id="404" r:id="rId31"/>
    <p:sldId id="405" r:id="rId32"/>
    <p:sldId id="406" r:id="rId33"/>
    <p:sldId id="411" r:id="rId34"/>
    <p:sldId id="412" r:id="rId35"/>
    <p:sldId id="413" r:id="rId36"/>
    <p:sldId id="415" r:id="rId37"/>
    <p:sldId id="414" r:id="rId38"/>
    <p:sldId id="416" r:id="rId39"/>
    <p:sldId id="417" r:id="rId40"/>
    <p:sldId id="418" r:id="rId41"/>
    <p:sldId id="419" r:id="rId42"/>
    <p:sldId id="420" r:id="rId43"/>
    <p:sldId id="421" r:id="rId44"/>
    <p:sldId id="422" r:id="rId45"/>
    <p:sldId id="423" r:id="rId46"/>
    <p:sldId id="424" r:id="rId47"/>
    <p:sldId id="426" r:id="rId48"/>
    <p:sldId id="427" r:id="rId49"/>
    <p:sldId id="428" r:id="rId50"/>
    <p:sldId id="429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0" r:id="rId59"/>
    <p:sldId id="438" r:id="rId60"/>
    <p:sldId id="439" r:id="rId61"/>
    <p:sldId id="407" r:id="rId62"/>
    <p:sldId id="408" r:id="rId63"/>
    <p:sldId id="440" r:id="rId64"/>
    <p:sldId id="409" r:id="rId65"/>
    <p:sldId id="442" r:id="rId66"/>
    <p:sldId id="410" r:id="rId6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14.wmf"/><Relationship Id="rId4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5.wmf"/><Relationship Id="rId5" Type="http://schemas.openxmlformats.org/officeDocument/2006/relationships/image" Target="../media/image42.wmf"/><Relationship Id="rId4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14.wmf"/><Relationship Id="rId4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3.wmf"/><Relationship Id="rId4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27.wmf"/><Relationship Id="rId1" Type="http://schemas.openxmlformats.org/officeDocument/2006/relationships/image" Target="../media/image1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5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3.wmf"/><Relationship Id="rId4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14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0.wmf"/><Relationship Id="rId1" Type="http://schemas.openxmlformats.org/officeDocument/2006/relationships/image" Target="../media/image67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14.wmf"/><Relationship Id="rId1" Type="http://schemas.openxmlformats.org/officeDocument/2006/relationships/image" Target="../media/image71.wmf"/><Relationship Id="rId4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50.wmf"/><Relationship Id="rId6" Type="http://schemas.openxmlformats.org/officeDocument/2006/relationships/image" Target="../media/image77.wmf"/><Relationship Id="rId5" Type="http://schemas.openxmlformats.org/officeDocument/2006/relationships/image" Target="../media/image14.wmf"/><Relationship Id="rId4" Type="http://schemas.openxmlformats.org/officeDocument/2006/relationships/image" Target="../media/image7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66.wmf"/><Relationship Id="rId5" Type="http://schemas.openxmlformats.org/officeDocument/2006/relationships/image" Target="../media/image14.wmf"/><Relationship Id="rId4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38.wmf"/><Relationship Id="rId5" Type="http://schemas.openxmlformats.org/officeDocument/2006/relationships/image" Target="../media/image85.wmf"/><Relationship Id="rId4" Type="http://schemas.openxmlformats.org/officeDocument/2006/relationships/image" Target="../media/image1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86.wmf"/><Relationship Id="rId1" Type="http://schemas.openxmlformats.org/officeDocument/2006/relationships/image" Target="../media/image28.wmf"/><Relationship Id="rId4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5" Type="http://schemas.openxmlformats.org/officeDocument/2006/relationships/image" Target="../media/image14.wmf"/><Relationship Id="rId4" Type="http://schemas.openxmlformats.org/officeDocument/2006/relationships/image" Target="../media/image102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4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2" Type="http://schemas.openxmlformats.org/officeDocument/2006/relationships/image" Target="../media/image103.wmf"/><Relationship Id="rId1" Type="http://schemas.openxmlformats.org/officeDocument/2006/relationships/image" Target="../media/image104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wmf"/><Relationship Id="rId1" Type="http://schemas.openxmlformats.org/officeDocument/2006/relationships/image" Target="../media/image116.wmf"/></Relationships>
</file>

<file path=ppt/drawings/_rels/vmlDrawing3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20.wmf"/><Relationship Id="rId7" Type="http://schemas.openxmlformats.org/officeDocument/2006/relationships/image" Target="../media/image122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13.wmf"/><Relationship Id="rId5" Type="http://schemas.openxmlformats.org/officeDocument/2006/relationships/image" Target="../media/image14.wmf"/><Relationship Id="rId4" Type="http://schemas.openxmlformats.org/officeDocument/2006/relationships/image" Target="../media/image121.wmf"/><Relationship Id="rId9" Type="http://schemas.openxmlformats.org/officeDocument/2006/relationships/image" Target="../media/image12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3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133.wmf"/><Relationship Id="rId1" Type="http://schemas.openxmlformats.org/officeDocument/2006/relationships/image" Target="../media/image125.wmf"/><Relationship Id="rId4" Type="http://schemas.openxmlformats.org/officeDocument/2006/relationships/image" Target="../media/image13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6.wmf"/><Relationship Id="rId1" Type="http://schemas.openxmlformats.org/officeDocument/2006/relationships/image" Target="../media/image19.wmf"/><Relationship Id="rId5" Type="http://schemas.openxmlformats.org/officeDocument/2006/relationships/image" Target="../media/image113.wmf"/><Relationship Id="rId4" Type="http://schemas.openxmlformats.org/officeDocument/2006/relationships/image" Target="../media/image1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6.wmf"/><Relationship Id="rId1" Type="http://schemas.openxmlformats.org/officeDocument/2006/relationships/image" Target="../media/image125.wmf"/><Relationship Id="rId6" Type="http://schemas.openxmlformats.org/officeDocument/2006/relationships/image" Target="../media/image140.wmf"/><Relationship Id="rId5" Type="http://schemas.openxmlformats.org/officeDocument/2006/relationships/image" Target="../media/image127.wmf"/><Relationship Id="rId4" Type="http://schemas.openxmlformats.org/officeDocument/2006/relationships/image" Target="../media/image14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2.wmf"/><Relationship Id="rId7" Type="http://schemas.openxmlformats.org/officeDocument/2006/relationships/image" Target="../media/image113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5" Type="http://schemas.openxmlformats.org/officeDocument/2006/relationships/image" Target="../media/image154.wmf"/><Relationship Id="rId4" Type="http://schemas.openxmlformats.org/officeDocument/2006/relationships/image" Target="../media/image15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8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5" Type="http://schemas.openxmlformats.org/officeDocument/2006/relationships/image" Target="../media/image14.wmf"/><Relationship Id="rId4" Type="http://schemas.openxmlformats.org/officeDocument/2006/relationships/image" Target="../media/image161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19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15.3.2016.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15.3.2016.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image" Target="../media/image39.wmf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14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5.wmf"/><Relationship Id="rId5" Type="http://schemas.openxmlformats.org/officeDocument/2006/relationships/oleObject" Target="../embeddings/oleObject57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14.wmf"/><Relationship Id="rId9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14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6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5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86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14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84.bin"/><Relationship Id="rId14" Type="http://schemas.openxmlformats.org/officeDocument/2006/relationships/oleObject" Target="../embeddings/oleObject8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2.bin"/><Relationship Id="rId4" Type="http://schemas.openxmlformats.org/officeDocument/2006/relationships/image" Target="../media/image64.wmf"/><Relationship Id="rId9" Type="http://schemas.openxmlformats.org/officeDocument/2006/relationships/image" Target="../media/image65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4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73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10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76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7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119.bin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6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1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2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4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29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8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3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140.bin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9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142.bin"/><Relationship Id="rId4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45.bin"/><Relationship Id="rId4" Type="http://schemas.openxmlformats.org/officeDocument/2006/relationships/image" Target="../media/image95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52.bin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5" Type="http://schemas.openxmlformats.org/officeDocument/2006/relationships/oleObject" Target="../embeddings/oleObject153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50.bin"/><Relationship Id="rId14" Type="http://schemas.openxmlformats.org/officeDocument/2006/relationships/image" Target="../media/image10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59.bin"/><Relationship Id="rId18" Type="http://schemas.openxmlformats.org/officeDocument/2006/relationships/image" Target="../media/image109.wmf"/><Relationship Id="rId26" Type="http://schemas.openxmlformats.org/officeDocument/2006/relationships/oleObject" Target="../embeddings/oleObject166.bin"/><Relationship Id="rId3" Type="http://schemas.openxmlformats.org/officeDocument/2006/relationships/oleObject" Target="../embeddings/oleObject154.bin"/><Relationship Id="rId21" Type="http://schemas.openxmlformats.org/officeDocument/2006/relationships/oleObject" Target="../embeddings/oleObject163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61.bin"/><Relationship Id="rId25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29" Type="http://schemas.openxmlformats.org/officeDocument/2006/relationships/oleObject" Target="../embeddings/oleObject168.bin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58.bin"/><Relationship Id="rId24" Type="http://schemas.openxmlformats.org/officeDocument/2006/relationships/image" Target="../media/image112.wmf"/><Relationship Id="rId5" Type="http://schemas.openxmlformats.org/officeDocument/2006/relationships/oleObject" Target="../embeddings/oleObject155.bin"/><Relationship Id="rId15" Type="http://schemas.openxmlformats.org/officeDocument/2006/relationships/oleObject" Target="../embeddings/oleObject160.bin"/><Relationship Id="rId23" Type="http://schemas.openxmlformats.org/officeDocument/2006/relationships/oleObject" Target="../embeddings/oleObject164.bin"/><Relationship Id="rId28" Type="http://schemas.openxmlformats.org/officeDocument/2006/relationships/image" Target="../media/image113.wmf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62.bin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16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6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7" Type="http://schemas.openxmlformats.org/officeDocument/2006/relationships/image" Target="../media/image1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15.jpeg"/><Relationship Id="rId4" Type="http://schemas.openxmlformats.org/officeDocument/2006/relationships/image" Target="../media/image11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77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172.bin"/><Relationship Id="rId21" Type="http://schemas.openxmlformats.org/officeDocument/2006/relationships/oleObject" Target="../embeddings/oleObject182.bin"/><Relationship Id="rId7" Type="http://schemas.openxmlformats.org/officeDocument/2006/relationships/oleObject" Target="../embeddings/oleObject17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2.wmf"/><Relationship Id="rId20" Type="http://schemas.openxmlformats.org/officeDocument/2006/relationships/oleObject" Target="../embeddings/oleObject181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3.bin"/><Relationship Id="rId15" Type="http://schemas.openxmlformats.org/officeDocument/2006/relationships/oleObject" Target="../embeddings/oleObject178.bin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80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75.bin"/><Relationship Id="rId14" Type="http://schemas.openxmlformats.org/officeDocument/2006/relationships/image" Target="../media/image113.wmf"/><Relationship Id="rId22" Type="http://schemas.openxmlformats.org/officeDocument/2006/relationships/image" Target="../media/image124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88.bin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12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18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1.bin"/><Relationship Id="rId4" Type="http://schemas.openxmlformats.org/officeDocument/2006/relationships/image" Target="../media/image13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93.bin"/><Relationship Id="rId10" Type="http://schemas.openxmlformats.org/officeDocument/2006/relationships/image" Target="../media/image130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19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9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36.wmf"/><Relationship Id="rId4" Type="http://schemas.openxmlformats.org/officeDocument/2006/relationships/oleObject" Target="../embeddings/oleObject19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14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01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208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10" Type="http://schemas.openxmlformats.org/officeDocument/2006/relationships/image" Target="../media/image14.wmf"/><Relationship Id="rId4" Type="http://schemas.openxmlformats.org/officeDocument/2006/relationships/image" Target="../media/image125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140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211.bin"/><Relationship Id="rId5" Type="http://schemas.openxmlformats.org/officeDocument/2006/relationships/image" Target="../media/image142.jpeg"/><Relationship Id="rId4" Type="http://schemas.openxmlformats.org/officeDocument/2006/relationships/image" Target="../media/image14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42.jpeg"/><Relationship Id="rId4" Type="http://schemas.openxmlformats.org/officeDocument/2006/relationships/image" Target="../media/image14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218.bin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217.bin"/><Relationship Id="rId5" Type="http://schemas.openxmlformats.org/officeDocument/2006/relationships/oleObject" Target="../embeddings/oleObject214.bin"/><Relationship Id="rId10" Type="http://schemas.openxmlformats.org/officeDocument/2006/relationships/image" Target="../media/image14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216.bin"/><Relationship Id="rId14" Type="http://schemas.openxmlformats.org/officeDocument/2006/relationships/image" Target="../media/image14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219.bin"/><Relationship Id="rId21" Type="http://schemas.openxmlformats.org/officeDocument/2006/relationships/oleObject" Target="../embeddings/oleObject229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3.wmf"/><Relationship Id="rId20" Type="http://schemas.openxmlformats.org/officeDocument/2006/relationships/oleObject" Target="../embeddings/oleObject228.bin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223.bin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227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155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231.bin"/><Relationship Id="rId4" Type="http://schemas.openxmlformats.org/officeDocument/2006/relationships/image" Target="../media/image156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23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239.bin"/><Relationship Id="rId4" Type="http://schemas.openxmlformats.org/officeDocument/2006/relationships/image" Target="../media/image16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60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OM16-P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4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541559"/>
              </p:ext>
            </p:extLst>
          </p:nvPr>
        </p:nvGraphicFramePr>
        <p:xfrm>
          <a:off x="762000" y="9144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93" name="Equation" r:id="rId3" imgW="3009900" imgH="812800" progId="Equation.DSMT4">
                  <p:embed/>
                </p:oleObj>
              </mc:Choice>
              <mc:Fallback>
                <p:oleObj name="Equation" r:id="rId3" imgW="3009900" imgH="812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144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63406"/>
              </p:ext>
            </p:extLst>
          </p:nvPr>
        </p:nvGraphicFramePr>
        <p:xfrm>
          <a:off x="7595548" y="1054276"/>
          <a:ext cx="1091252" cy="40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94" name="Equation" r:id="rId5" imgW="545626" imgH="203024" progId="Equation.DSMT4">
                  <p:embed/>
                </p:oleObj>
              </mc:Choice>
              <mc:Fallback>
                <p:oleObj name="Equation" r:id="rId5" imgW="545626" imgH="2030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548" y="1054276"/>
                        <a:ext cx="1091252" cy="4060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57225"/>
              </p:ext>
            </p:extLst>
          </p:nvPr>
        </p:nvGraphicFramePr>
        <p:xfrm>
          <a:off x="1752600" y="38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9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33400" y="762000"/>
            <a:ext cx="6477000" cy="990600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ight Arrow 9"/>
          <p:cNvSpPr/>
          <p:nvPr/>
        </p:nvSpPr>
        <p:spPr>
          <a:xfrm rot="10800000">
            <a:off x="7086600" y="11887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36713"/>
              </p:ext>
            </p:extLst>
          </p:nvPr>
        </p:nvGraphicFramePr>
        <p:xfrm>
          <a:off x="762000" y="30226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96" name="Equation" r:id="rId9" imgW="3009900" imgH="393700" progId="Equation.DSMT4">
                  <p:embed/>
                </p:oleObj>
              </mc:Choice>
              <mc:Fallback>
                <p:oleObj name="Equation" r:id="rId9" imgW="3009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9" idx="1"/>
            <a:endCxn id="11" idx="1"/>
          </p:cNvCxnSpPr>
          <p:nvPr/>
        </p:nvCxnSpPr>
        <p:spPr>
          <a:xfrm rot="10800000" flipH="1" flipV="1">
            <a:off x="533400" y="1257300"/>
            <a:ext cx="228600" cy="2159000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6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838200" y="685800"/>
            <a:ext cx="34163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err="1" smtClean="0"/>
              <a:t>Transformacijski</a:t>
            </a:r>
            <a:r>
              <a:rPr lang="sr-Latn-RS" sz="2800" dirty="0" smtClean="0"/>
              <a:t> izrazi: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9675"/>
              </p:ext>
            </p:extLst>
          </p:nvPr>
        </p:nvGraphicFramePr>
        <p:xfrm>
          <a:off x="2057400" y="1295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3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295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2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3.1.3. Naponi za međusobno normalne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267187"/>
              </p:ext>
            </p:extLst>
          </p:nvPr>
        </p:nvGraphicFramePr>
        <p:xfrm>
          <a:off x="1447800" y="1803401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4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03401"/>
                        <a:ext cx="60198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219200" y="1651001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84865"/>
              </p:ext>
            </p:extLst>
          </p:nvPr>
        </p:nvGraphicFramePr>
        <p:xfrm>
          <a:off x="1447799" y="4699000"/>
          <a:ext cx="2946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5" name="Equation" r:id="rId5" imgW="1473200" imgH="241300" progId="Equation.DSMT4">
                  <p:embed/>
                </p:oleObj>
              </mc:Choice>
              <mc:Fallback>
                <p:oleObj name="Equation" r:id="rId5" imgW="147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799" y="4699000"/>
                        <a:ext cx="29464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5" idx="1"/>
            <a:endCxn id="7" idx="1"/>
          </p:cNvCxnSpPr>
          <p:nvPr/>
        </p:nvCxnSpPr>
        <p:spPr>
          <a:xfrm rot="10800000" flipH="1" flipV="1">
            <a:off x="1219199" y="2565400"/>
            <a:ext cx="228599" cy="2374899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0400" y="5420380"/>
            <a:ext cx="4038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Prva invarijanta napona.</a:t>
            </a:r>
            <a:endParaRPr lang="en-US" sz="2800" b="1" dirty="0"/>
          </a:p>
        </p:txBody>
      </p:sp>
      <p:cxnSp>
        <p:nvCxnSpPr>
          <p:cNvPr id="14" name="Elbow Connector 13"/>
          <p:cNvCxnSpPr>
            <a:stCxn id="13" idx="0"/>
            <a:endCxn id="7" idx="3"/>
          </p:cNvCxnSpPr>
          <p:nvPr/>
        </p:nvCxnSpPr>
        <p:spPr>
          <a:xfrm rot="16200000" flipV="1">
            <a:off x="4566910" y="4767589"/>
            <a:ext cx="480080" cy="825501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5755"/>
              </p:ext>
            </p:extLst>
          </p:nvPr>
        </p:nvGraphicFramePr>
        <p:xfrm>
          <a:off x="7848600" y="21844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16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1844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2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81342"/>
              </p:ext>
            </p:extLst>
          </p:nvPr>
        </p:nvGraphicFramePr>
        <p:xfrm>
          <a:off x="762000" y="93476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0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3476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533400" y="2611160"/>
            <a:ext cx="65532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57090"/>
              </p:ext>
            </p:extLst>
          </p:nvPr>
        </p:nvGraphicFramePr>
        <p:xfrm>
          <a:off x="3964020" y="4114800"/>
          <a:ext cx="373218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1" name="Equation" r:id="rId5" imgW="1866090" imgH="253890" progId="Equation.DSMT4">
                  <p:embed/>
                </p:oleObj>
              </mc:Choice>
              <mc:Fallback>
                <p:oleObj name="Equation" r:id="rId5" imgW="1866090" imgH="25389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4020" y="4114800"/>
                        <a:ext cx="3732180" cy="50778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201532"/>
              </p:ext>
            </p:extLst>
          </p:nvPr>
        </p:nvGraphicFramePr>
        <p:xfrm>
          <a:off x="7150200" y="2687360"/>
          <a:ext cx="69840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2" name="Equation" r:id="rId7" imgW="279360" imgH="279360" progId="Equation.DSMT4">
                  <p:embed/>
                </p:oleObj>
              </mc:Choice>
              <mc:Fallback>
                <p:oleObj name="Equation" r:id="rId7" imgW="27936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200" y="2687360"/>
                        <a:ext cx="698400" cy="698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5902863"/>
              </p:ext>
            </p:extLst>
          </p:nvPr>
        </p:nvGraphicFramePr>
        <p:xfrm>
          <a:off x="7067550" y="1315105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3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315105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Elbow Connector 26"/>
          <p:cNvCxnSpPr>
            <a:stCxn id="26" idx="3"/>
            <a:endCxn id="22" idx="3"/>
          </p:cNvCxnSpPr>
          <p:nvPr/>
        </p:nvCxnSpPr>
        <p:spPr>
          <a:xfrm>
            <a:off x="7581840" y="1696760"/>
            <a:ext cx="266760" cy="1339800"/>
          </a:xfrm>
          <a:prstGeom prst="bentConnector3">
            <a:avLst>
              <a:gd name="adj1" fmla="val 18569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5029200"/>
            <a:ext cx="43434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Druga invarijanta napona.</a:t>
            </a:r>
            <a:endParaRPr lang="en-US" sz="2800" b="1" dirty="0"/>
          </a:p>
        </p:txBody>
      </p:sp>
      <p:cxnSp>
        <p:nvCxnSpPr>
          <p:cNvPr id="31" name="Elbow Connector 30"/>
          <p:cNvCxnSpPr>
            <a:stCxn id="21" idx="1"/>
            <a:endCxn id="30" idx="0"/>
          </p:cNvCxnSpPr>
          <p:nvPr/>
        </p:nvCxnSpPr>
        <p:spPr>
          <a:xfrm rot="10800000" flipV="1">
            <a:off x="3314700" y="4368690"/>
            <a:ext cx="649320" cy="66051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58335"/>
              </p:ext>
            </p:extLst>
          </p:nvPr>
        </p:nvGraphicFramePr>
        <p:xfrm>
          <a:off x="8153400" y="195328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04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95328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Elbow Connector 38"/>
          <p:cNvCxnSpPr>
            <a:stCxn id="38" idx="2"/>
            <a:endCxn id="21" idx="3"/>
          </p:cNvCxnSpPr>
          <p:nvPr/>
        </p:nvCxnSpPr>
        <p:spPr>
          <a:xfrm rot="5400000">
            <a:off x="7288595" y="3122885"/>
            <a:ext cx="1653410" cy="8382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33400" y="706160"/>
            <a:ext cx="6553200" cy="1828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76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0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01171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63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3.1.4. Ekstremne vrednosti normalnih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786895"/>
              </p:ext>
            </p:extLst>
          </p:nvPr>
        </p:nvGraphicFramePr>
        <p:xfrm>
          <a:off x="1219200" y="4648200"/>
          <a:ext cx="515592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64" name="Equation" r:id="rId5" imgW="2577960" imgH="419040" progId="Equation.DSMT4">
                  <p:embed/>
                </p:oleObj>
              </mc:Choice>
              <mc:Fallback>
                <p:oleObj name="Equation" r:id="rId5" imgW="257796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648200"/>
                        <a:ext cx="5155920" cy="838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914400" y="16002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46241"/>
              </p:ext>
            </p:extLst>
          </p:nvPr>
        </p:nvGraphicFramePr>
        <p:xfrm>
          <a:off x="7315200" y="17145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65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7145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6" idx="1"/>
          </p:cNvCxnSpPr>
          <p:nvPr/>
        </p:nvCxnSpPr>
        <p:spPr>
          <a:xfrm rot="10800000" flipH="1" flipV="1">
            <a:off x="914400" y="2095500"/>
            <a:ext cx="304800" cy="297174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96676"/>
              </p:ext>
            </p:extLst>
          </p:nvPr>
        </p:nvGraphicFramePr>
        <p:xfrm>
          <a:off x="990600" y="6858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02" name="Equation" r:id="rId3" imgW="2577960" imgH="419040" progId="Equation.DSMT4">
                  <p:embed/>
                </p:oleObj>
              </mc:Choice>
              <mc:Fallback>
                <p:oleObj name="Equation" r:id="rId3" imgW="257796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522248"/>
              </p:ext>
            </p:extLst>
          </p:nvPr>
        </p:nvGraphicFramePr>
        <p:xfrm>
          <a:off x="990600" y="21336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03" name="Equation" r:id="rId5" imgW="1066800" imgH="469900" progId="Equation.DSMT4">
                  <p:embed/>
                </p:oleObj>
              </mc:Choice>
              <mc:Fallback>
                <p:oleObj name="Equation" r:id="rId5" imgW="1066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1336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91208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0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43060"/>
              </p:ext>
            </p:extLst>
          </p:nvPr>
        </p:nvGraphicFramePr>
        <p:xfrm>
          <a:off x="3429000" y="50292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05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0292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75566"/>
              </p:ext>
            </p:extLst>
          </p:nvPr>
        </p:nvGraphicFramePr>
        <p:xfrm>
          <a:off x="6858000" y="43434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06" name="Equation" r:id="rId11" imgW="876300" imgH="228600" progId="Equation.DSMT4">
                  <p:embed/>
                </p:oleObj>
              </mc:Choice>
              <mc:Fallback>
                <p:oleObj name="Equation" r:id="rId11" imgW="8763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3434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74209"/>
              </p:ext>
            </p:extLst>
          </p:nvPr>
        </p:nvGraphicFramePr>
        <p:xfrm>
          <a:off x="6858000" y="5029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07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29200"/>
                        <a:ext cx="1752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V="1">
            <a:off x="990600" y="2603499"/>
            <a:ext cx="12700" cy="13522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197824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808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5638800" y="41910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6477000" y="41910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45589"/>
              </p:ext>
            </p:extLst>
          </p:nvPr>
        </p:nvGraphicFramePr>
        <p:xfrm>
          <a:off x="5384800" y="34798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2" name="Equation" r:id="rId3" imgW="1460500" imgH="965200" progId="Equation.DSMT4">
                  <p:embed/>
                </p:oleObj>
              </mc:Choice>
              <mc:Fallback>
                <p:oleObj name="Equation" r:id="rId3" imgW="1460500" imgH="96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4798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479516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3" name="Equation" r:id="rId5" imgW="3009600" imgH="393480" progId="Equation.DSMT4">
                  <p:embed/>
                </p:oleObj>
              </mc:Choice>
              <mc:Fallback>
                <p:oleObj name="Equation" r:id="rId5" imgW="300960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087898"/>
              </p:ext>
            </p:extLst>
          </p:nvPr>
        </p:nvGraphicFramePr>
        <p:xfrm>
          <a:off x="812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4" name="Equation" r:id="rId7" imgW="419100" imgH="228600" progId="Equation.DSMT4">
                  <p:embed/>
                </p:oleObj>
              </mc:Choice>
              <mc:Fallback>
                <p:oleObj name="Equation" r:id="rId7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488836"/>
              </p:ext>
            </p:extLst>
          </p:nvPr>
        </p:nvGraphicFramePr>
        <p:xfrm>
          <a:off x="736600" y="2032000"/>
          <a:ext cx="756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5" name="Equation" r:id="rId9" imgW="3784320" imgH="393480" progId="Equation.DSMT4">
                  <p:embed/>
                </p:oleObj>
              </mc:Choice>
              <mc:Fallback>
                <p:oleObj name="Equation" r:id="rId9" imgW="378432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032000"/>
                        <a:ext cx="7569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2720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9270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679389"/>
              </p:ext>
            </p:extLst>
          </p:nvPr>
        </p:nvGraphicFramePr>
        <p:xfrm>
          <a:off x="11430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7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77927"/>
              </p:ext>
            </p:extLst>
          </p:nvPr>
        </p:nvGraphicFramePr>
        <p:xfrm>
          <a:off x="1143000" y="568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8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68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>
            <a:stCxn id="11" idx="2"/>
            <a:endCxn id="12" idx="0"/>
          </p:cNvCxnSpPr>
          <p:nvPr/>
        </p:nvCxnSpPr>
        <p:spPr>
          <a:xfrm>
            <a:off x="1282700" y="3302000"/>
            <a:ext cx="0" cy="2387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99638"/>
              </p:ext>
            </p:extLst>
          </p:nvPr>
        </p:nvGraphicFramePr>
        <p:xfrm>
          <a:off x="1092200" y="2337240"/>
          <a:ext cx="6756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2" name="Equation" r:id="rId3" imgW="3378200" imgH="647700" progId="Equation.DSMT4">
                  <p:embed/>
                </p:oleObj>
              </mc:Choice>
              <mc:Fallback>
                <p:oleObj name="Equation" r:id="rId3" imgW="33782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337240"/>
                        <a:ext cx="67564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247300"/>
              </p:ext>
            </p:extLst>
          </p:nvPr>
        </p:nvGraphicFramePr>
        <p:xfrm>
          <a:off x="5588000" y="73704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3" name="Equation" r:id="rId5" imgW="1117600" imgH="469900" progId="Equation.DSMT4">
                  <p:embed/>
                </p:oleObj>
              </mc:Choice>
              <mc:Fallback>
                <p:oleObj name="Equation" r:id="rId5" imgW="11176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737040"/>
                        <a:ext cx="223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016799"/>
              </p:ext>
            </p:extLst>
          </p:nvPr>
        </p:nvGraphicFramePr>
        <p:xfrm>
          <a:off x="1447800" y="965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4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65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585422"/>
              </p:ext>
            </p:extLst>
          </p:nvPr>
        </p:nvGraphicFramePr>
        <p:xfrm>
          <a:off x="1447800" y="18800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800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>
            <a:stCxn id="10" idx="2"/>
            <a:endCxn id="11" idx="0"/>
          </p:cNvCxnSpPr>
          <p:nvPr/>
        </p:nvCxnSpPr>
        <p:spPr>
          <a:xfrm>
            <a:off x="1587500" y="1372040"/>
            <a:ext cx="0" cy="5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6200000" flipH="1" flipV="1">
            <a:off x="6479540" y="1933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048405"/>
              </p:ext>
            </p:extLst>
          </p:nvPr>
        </p:nvGraphicFramePr>
        <p:xfrm>
          <a:off x="1092200" y="424224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6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24224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29554"/>
              </p:ext>
            </p:extLst>
          </p:nvPr>
        </p:nvGraphicFramePr>
        <p:xfrm>
          <a:off x="2921000" y="37596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7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37596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5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86429"/>
              </p:ext>
            </p:extLst>
          </p:nvPr>
        </p:nvGraphicFramePr>
        <p:xfrm>
          <a:off x="2260600" y="5588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8" name="Equation" r:id="rId3" imgW="3009600" imgH="393480" progId="Equation.DSMT4">
                  <p:embed/>
                </p:oleObj>
              </mc:Choice>
              <mc:Fallback>
                <p:oleObj name="Equation" r:id="rId3" imgW="300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558800"/>
                        <a:ext cx="601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97252"/>
              </p:ext>
            </p:extLst>
          </p:nvPr>
        </p:nvGraphicFramePr>
        <p:xfrm>
          <a:off x="800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9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8087"/>
              </p:ext>
            </p:extLst>
          </p:nvPr>
        </p:nvGraphicFramePr>
        <p:xfrm>
          <a:off x="711200" y="2032000"/>
          <a:ext cx="762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0" name="Equation" r:id="rId7" imgW="3809880" imgH="393480" progId="Equation.DSMT4">
                  <p:embed/>
                </p:oleObj>
              </mc:Choice>
              <mc:Fallback>
                <p:oleObj name="Equation" r:id="rId7" imgW="380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032000"/>
                        <a:ext cx="7620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0800000" flipH="1">
            <a:off x="1767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047172"/>
              </p:ext>
            </p:extLst>
          </p:nvPr>
        </p:nvGraphicFramePr>
        <p:xfrm>
          <a:off x="2717800" y="1498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1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498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4" name="Group 3"/>
          <p:cNvGrpSpPr/>
          <p:nvPr/>
        </p:nvGrpSpPr>
        <p:grpSpPr>
          <a:xfrm>
            <a:off x="10668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101499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872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989810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873" name="Equation" r:id="rId12" imgW="139639" imgH="203112" progId="Equation.DSMT4">
                    <p:embed/>
                  </p:oleObj>
                </mc:Choice>
                <mc:Fallback>
                  <p:oleObj name="Equation" r:id="rId12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Connector 13"/>
            <p:cNvCxnSpPr>
              <a:stCxn id="11" idx="2"/>
              <a:endCxn id="12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0692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4" name="Equation" r:id="rId13" imgW="3365280" imgH="965160" progId="Equation.DSMT4">
                  <p:embed/>
                </p:oleObj>
              </mc:Choice>
              <mc:Fallback>
                <p:oleObj name="Equation" r:id="rId13" imgW="3365280" imgH="9651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21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pSp>
        <p:nvGrpSpPr>
          <p:cNvPr id="20" name="Group 19"/>
          <p:cNvGrpSpPr/>
          <p:nvPr/>
        </p:nvGrpSpPr>
        <p:grpSpPr>
          <a:xfrm>
            <a:off x="1600200" y="736600"/>
            <a:ext cx="279400" cy="1320800"/>
            <a:chOff x="1143000" y="736600"/>
            <a:chExt cx="279400" cy="132080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720311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846" name="Equation" r:id="rId3" imgW="139639" imgH="203112" progId="Equation.DSMT4">
                    <p:embed/>
                  </p:oleObj>
                </mc:Choice>
                <mc:Fallback>
                  <p:oleObj name="Equation" r:id="rId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3532574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847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" name="Straight Connector 5"/>
            <p:cNvCxnSpPr>
              <a:stCxn id="4" idx="2"/>
              <a:endCxn id="5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27942"/>
              </p:ext>
            </p:extLst>
          </p:nvPr>
        </p:nvGraphicFramePr>
        <p:xfrm>
          <a:off x="1219200" y="2133600"/>
          <a:ext cx="678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48" name="Equation" r:id="rId6" imgW="3390900" imgH="647700" progId="Equation.DSMT4">
                  <p:embed/>
                </p:oleObj>
              </mc:Choice>
              <mc:Fallback>
                <p:oleObj name="Equation" r:id="rId6" imgW="3390900" imgH="6477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33600"/>
                        <a:ext cx="67818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05869"/>
              </p:ext>
            </p:extLst>
          </p:nvPr>
        </p:nvGraphicFramePr>
        <p:xfrm>
          <a:off x="5741380" y="546304"/>
          <a:ext cx="2259620" cy="93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49" name="Equation" r:id="rId8" imgW="1129810" imgH="469696" progId="Equation.DSMT4">
                  <p:embed/>
                </p:oleObj>
              </mc:Choice>
              <mc:Fallback>
                <p:oleObj name="Equation" r:id="rId8" imgW="1129810" imgH="46969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1380" y="546304"/>
                        <a:ext cx="2259620" cy="93939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6200000" flipH="1" flipV="1">
            <a:off x="6936740" y="17145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87781"/>
              </p:ext>
            </p:extLst>
          </p:nvPr>
        </p:nvGraphicFramePr>
        <p:xfrm>
          <a:off x="1219200" y="4038600"/>
          <a:ext cx="632448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0" name="Equation" r:id="rId10" imgW="3162240" imgH="393480" progId="Equation.DSMT4">
                  <p:embed/>
                </p:oleObj>
              </mc:Choice>
              <mc:Fallback>
                <p:oleObj name="Equation" r:id="rId10" imgW="316224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6324480" cy="7869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223346"/>
              </p:ext>
            </p:extLst>
          </p:nvPr>
        </p:nvGraphicFramePr>
        <p:xfrm>
          <a:off x="3048000" y="3581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51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1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ANALIZA NAPONA I</a:t>
            </a:r>
            <a:b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DEFORMACIJA</a:t>
            </a:r>
            <a:endParaRPr lang="sr-Latn-RS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Ravno stanje napona vlada u tankim pločama kod kojih je opterećenje raspodeljeno po debljini ili je svedeno u ravan srednje </a:t>
            </a:r>
            <a:r>
              <a:rPr lang="sr-Latn-RS" sz="3200" dirty="0" smtClean="0"/>
              <a:t>površi.</a:t>
            </a:r>
            <a:endParaRPr lang="sr-Latn-RS" sz="3200" dirty="0"/>
          </a:p>
          <a:p>
            <a:pPr algn="just"/>
            <a:r>
              <a:rPr lang="sr-Latn-RS" sz="3200" dirty="0"/>
              <a:t>Na površinama tela, oslobođenim od opterećenja, takođe vlada ravno stanje </a:t>
            </a:r>
            <a:r>
              <a:rPr lang="sr-Latn-RS" sz="3200" dirty="0" smtClean="0"/>
              <a:t>napona.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374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3.1.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232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3.1.1. Uvod u ravno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94574"/>
              </p:ext>
            </p:extLst>
          </p:nvPr>
        </p:nvGraphicFramePr>
        <p:xfrm>
          <a:off x="1066800" y="965200"/>
          <a:ext cx="6324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44" name="Equation" r:id="rId3" imgW="3162240" imgH="812520" progId="Equation.DSMT4">
                  <p:embed/>
                </p:oleObj>
              </mc:Choice>
              <mc:Fallback>
                <p:oleObj name="Equation" r:id="rId3" imgW="3162240" imgH="8125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965200"/>
                        <a:ext cx="6324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3263205"/>
            <a:ext cx="7239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Ekstremne vrednosti normalnih napona zovu se </a:t>
            </a:r>
            <a:r>
              <a:rPr lang="sr-Latn-RS" sz="2800" b="1" dirty="0"/>
              <a:t>glavni naponi</a:t>
            </a:r>
            <a:r>
              <a:rPr lang="sr-Latn-RS" sz="2800" dirty="0"/>
              <a:t>, a odgovarajuće ravni i pravci, zovu se </a:t>
            </a:r>
            <a:r>
              <a:rPr lang="sr-Latn-RS" sz="2800" b="1" dirty="0"/>
              <a:t>glavne ravni</a:t>
            </a:r>
            <a:r>
              <a:rPr lang="sr-Latn-RS" sz="2800" dirty="0"/>
              <a:t>, odnosno </a:t>
            </a:r>
            <a:r>
              <a:rPr lang="sr-Latn-RS" sz="2800" b="1" dirty="0"/>
              <a:t>glavni pravci</a:t>
            </a:r>
            <a:r>
              <a:rPr lang="sr-Latn-RS" sz="2800" dirty="0"/>
              <a:t>. </a:t>
            </a:r>
            <a:endParaRPr lang="en-US" sz="2800" dirty="0"/>
          </a:p>
        </p:txBody>
      </p:sp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7391400" y="1778000"/>
            <a:ext cx="914400" cy="2177703"/>
          </a:xfrm>
          <a:prstGeom prst="bentConnector3">
            <a:avLst>
              <a:gd name="adj1" fmla="val 12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2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4038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Glavne napone s obzirom na uobičajene oznake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75908"/>
              </p:ext>
            </p:extLst>
          </p:nvPr>
        </p:nvGraphicFramePr>
        <p:xfrm>
          <a:off x="4495800" y="1143000"/>
          <a:ext cx="1193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78" name="Equation" r:id="rId3" imgW="596880" imgH="457200" progId="Equation.DSMT4">
                  <p:embed/>
                </p:oleObj>
              </mc:Choice>
              <mc:Fallback>
                <p:oleObj name="Equation" r:id="rId3" imgW="5968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11938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2336800"/>
            <a:ext cx="44196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možemo sračunati pomoću izraza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96754"/>
              </p:ext>
            </p:extLst>
          </p:nvPr>
        </p:nvGraphicFramePr>
        <p:xfrm>
          <a:off x="2362200" y="29464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79" name="Equation" r:id="rId5" imgW="2438280" imgH="812520" progId="Equation.DSMT4">
                  <p:embed/>
                </p:oleObj>
              </mc:Choice>
              <mc:Fallback>
                <p:oleObj name="Equation" r:id="rId5" imgW="2438280" imgH="812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464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760893"/>
            <a:ext cx="37338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bjedinjeno napisanih u obliku: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33318"/>
              </p:ext>
            </p:extLst>
          </p:nvPr>
        </p:nvGraphicFramePr>
        <p:xfrm>
          <a:off x="2311400" y="53848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80" name="Equation" r:id="rId7" imgW="2501640" imgH="393480" progId="Equation.DSMT4">
                  <p:embed/>
                </p:oleObj>
              </mc:Choice>
              <mc:Fallback>
                <p:oleObj name="Equation" r:id="rId7" imgW="25016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5384800"/>
                        <a:ext cx="50038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90700"/>
              </p:ext>
            </p:extLst>
          </p:nvPr>
        </p:nvGraphicFramePr>
        <p:xfrm>
          <a:off x="1600200" y="6858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2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6858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23359"/>
              </p:ext>
            </p:extLst>
          </p:nvPr>
        </p:nvGraphicFramePr>
        <p:xfrm>
          <a:off x="6629400" y="11430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3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430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679254"/>
              </p:ext>
            </p:extLst>
          </p:nvPr>
        </p:nvGraphicFramePr>
        <p:xfrm>
          <a:off x="1600200" y="302281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4" name="Equation" r:id="rId7" imgW="1409088" imgH="241195" progId="Equation.DSMT4">
                  <p:embed/>
                </p:oleObj>
              </mc:Choice>
              <mc:Fallback>
                <p:oleObj name="Equation" r:id="rId7" imgW="1409088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22810"/>
                        <a:ext cx="2818176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11145"/>
              </p:ext>
            </p:extLst>
          </p:nvPr>
        </p:nvGraphicFramePr>
        <p:xfrm>
          <a:off x="2590800" y="248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8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600200" y="4075093"/>
            <a:ext cx="388620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Algebarski posmatrano, za glavne napone vredi: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45217"/>
              </p:ext>
            </p:extLst>
          </p:nvPr>
        </p:nvGraphicFramePr>
        <p:xfrm>
          <a:off x="5105400" y="4648200"/>
          <a:ext cx="963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6" name="Equation" r:id="rId11" imgW="482400" imgH="228600" progId="Equation.DSMT4">
                  <p:embed/>
                </p:oleObj>
              </mc:Choice>
              <mc:Fallback>
                <p:oleObj name="Equation" r:id="rId11" imgW="482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648200"/>
                        <a:ext cx="963613" cy="457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3.1.5. Ekstremne vrednosti napona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159865"/>
              </p:ext>
            </p:extLst>
          </p:nvPr>
        </p:nvGraphicFramePr>
        <p:xfrm>
          <a:off x="1181100" y="17526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3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1752600"/>
                        <a:ext cx="60198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914400" y="3352800"/>
            <a:ext cx="65532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606196"/>
              </p:ext>
            </p:extLst>
          </p:nvPr>
        </p:nvGraphicFramePr>
        <p:xfrm>
          <a:off x="7315200" y="3467100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4" name="Equation" r:id="rId5" imgW="355320" imgH="215640" progId="Equation.DSMT4">
                  <p:embed/>
                </p:oleObj>
              </mc:Choice>
              <mc:Fallback>
                <p:oleObj name="Equation" r:id="rId5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467100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291500"/>
              </p:ext>
            </p:extLst>
          </p:nvPr>
        </p:nvGraphicFramePr>
        <p:xfrm>
          <a:off x="1219200" y="4800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25" name="Equation" r:id="rId7" imgW="2628900" imgH="444500" progId="Equation.DSMT4">
                  <p:embed/>
                </p:oleObj>
              </mc:Choice>
              <mc:Fallback>
                <p:oleObj name="Equation" r:id="rId7" imgW="26289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00600"/>
                        <a:ext cx="5257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5" idx="1"/>
            <a:endCxn id="8" idx="1"/>
          </p:cNvCxnSpPr>
          <p:nvPr/>
        </p:nvCxnSpPr>
        <p:spPr>
          <a:xfrm rot="10800000" flipH="1" flipV="1">
            <a:off x="914400" y="3848100"/>
            <a:ext cx="304800" cy="1397000"/>
          </a:xfrm>
          <a:prstGeom prst="bentConnector3">
            <a:avLst>
              <a:gd name="adj1" fmla="val -75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6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47975"/>
              </p:ext>
            </p:extLst>
          </p:nvPr>
        </p:nvGraphicFramePr>
        <p:xfrm>
          <a:off x="990600" y="2057400"/>
          <a:ext cx="2336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93" name="Equation" r:id="rId3" imgW="1168400" imgH="469900" progId="Equation.DSMT4">
                  <p:embed/>
                </p:oleObj>
              </mc:Choice>
              <mc:Fallback>
                <p:oleObj name="Equation" r:id="rId3" imgW="1168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336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708922"/>
              </p:ext>
            </p:extLst>
          </p:nvPr>
        </p:nvGraphicFramePr>
        <p:xfrm>
          <a:off x="990600" y="609600"/>
          <a:ext cx="5257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94" name="Equation" r:id="rId5" imgW="2628900" imgH="444500" progId="Equation.DSMT4">
                  <p:embed/>
                </p:oleObj>
              </mc:Choice>
              <mc:Fallback>
                <p:oleObj name="Equation" r:id="rId5" imgW="26289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2578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38649"/>
              </p:ext>
            </p:extLst>
          </p:nvPr>
        </p:nvGraphicFramePr>
        <p:xfrm>
          <a:off x="1828800" y="160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9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373795"/>
              </p:ext>
            </p:extLst>
          </p:nvPr>
        </p:nvGraphicFramePr>
        <p:xfrm>
          <a:off x="3429000" y="5181600"/>
          <a:ext cx="228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96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181600"/>
                        <a:ext cx="228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263205"/>
            <a:ext cx="4506191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vredi za dva međusobno normalna pravca koji sa osom </a:t>
            </a:r>
            <a:r>
              <a:rPr lang="sr-Latn-RS" sz="2800" b="1" dirty="0" smtClean="0"/>
              <a:t>x</a:t>
            </a:r>
            <a:r>
              <a:rPr lang="sr-Latn-RS" sz="2800" dirty="0" smtClean="0"/>
              <a:t> zaklapaju uglove: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1"/>
            <a:endCxn id="8" idx="1"/>
          </p:cNvCxnSpPr>
          <p:nvPr/>
        </p:nvCxnSpPr>
        <p:spPr>
          <a:xfrm rot="10800000" flipV="1">
            <a:off x="990600" y="2527299"/>
            <a:ext cx="12700" cy="14284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97218"/>
              </p:ext>
            </p:extLst>
          </p:nvPr>
        </p:nvGraphicFramePr>
        <p:xfrm>
          <a:off x="4876800" y="4419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97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419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576213"/>
              </p:ext>
            </p:extLst>
          </p:nvPr>
        </p:nvGraphicFramePr>
        <p:xfrm>
          <a:off x="6832600" y="44069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98" name="Equation" r:id="rId13" imgW="901440" imgH="241200" progId="Equation.DSMT4">
                  <p:embed/>
                </p:oleObj>
              </mc:Choice>
              <mc:Fallback>
                <p:oleObj name="Equation" r:id="rId13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44069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31069"/>
              </p:ext>
            </p:extLst>
          </p:nvPr>
        </p:nvGraphicFramePr>
        <p:xfrm>
          <a:off x="6832600" y="5156200"/>
          <a:ext cx="180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99" name="Equation" r:id="rId15" imgW="901440" imgH="241200" progId="Equation.DSMT4">
                  <p:embed/>
                </p:oleObj>
              </mc:Choice>
              <mc:Fallback>
                <p:oleObj name="Equation" r:id="rId15" imgW="901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5156200"/>
                        <a:ext cx="1803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5638800" y="4267200"/>
            <a:ext cx="457200" cy="1524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6477000" y="4267200"/>
            <a:ext cx="457200" cy="1524000"/>
          </a:xfrm>
          <a:prstGeom prst="leftBrac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453791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7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59738"/>
              </p:ext>
            </p:extLst>
          </p:nvPr>
        </p:nvGraphicFramePr>
        <p:xfrm>
          <a:off x="1320800" y="7366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8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7366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120278"/>
              </p:ext>
            </p:extLst>
          </p:nvPr>
        </p:nvGraphicFramePr>
        <p:xfrm>
          <a:off x="4622800" y="34290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9" name="Equation" r:id="rId7" imgW="1460160" imgH="965160" progId="Equation.DSMT4">
                  <p:embed/>
                </p:oleObj>
              </mc:Choice>
              <mc:Fallback>
                <p:oleObj name="Equation" r:id="rId7" imgW="146016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34290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736039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 flipH="1">
            <a:off x="5895340" y="3009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525"/>
              </p:ext>
            </p:extLst>
          </p:nvPr>
        </p:nvGraphicFramePr>
        <p:xfrm>
          <a:off x="2743200" y="1955800"/>
          <a:ext cx="482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1" name="Equation" r:id="rId11" imgW="2412720" imgH="393480" progId="Equation.DSMT4">
                  <p:embed/>
                </p:oleObj>
              </mc:Choice>
              <mc:Fallback>
                <p:oleObj name="Equation" r:id="rId11" imgW="241272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55800"/>
                        <a:ext cx="4826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819400" y="2895600"/>
            <a:ext cx="279400" cy="3200400"/>
            <a:chOff x="2590800" y="2895600"/>
            <a:chExt cx="279400" cy="32004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416114"/>
                </p:ext>
              </p:extLst>
            </p:nvPr>
          </p:nvGraphicFramePr>
          <p:xfrm>
            <a:off x="2590800" y="2895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02" name="Equation" r:id="rId13" imgW="139639" imgH="203112" progId="Equation.DSMT4">
                    <p:embed/>
                  </p:oleObj>
                </mc:Choice>
                <mc:Fallback>
                  <p:oleObj name="Equation" r:id="rId13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895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1764695"/>
                </p:ext>
              </p:extLst>
            </p:nvPr>
          </p:nvGraphicFramePr>
          <p:xfrm>
            <a:off x="2590800" y="5689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03" name="Equation" r:id="rId14" imgW="139639" imgH="203112" progId="Equation.DSMT4">
                    <p:embed/>
                  </p:oleObj>
                </mc:Choice>
                <mc:Fallback>
                  <p:oleObj name="Equation" r:id="rId14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5689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>
              <a:stCxn id="13" idx="2"/>
              <a:endCxn id="14" idx="0"/>
            </p:cNvCxnSpPr>
            <p:nvPr/>
          </p:nvCxnSpPr>
          <p:spPr>
            <a:xfrm>
              <a:off x="2730500" y="3302000"/>
              <a:ext cx="0" cy="2387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602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31264"/>
              </p:ext>
            </p:extLst>
          </p:nvPr>
        </p:nvGraphicFramePr>
        <p:xfrm>
          <a:off x="1244600" y="2362200"/>
          <a:ext cx="4013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5" name="Equation" r:id="rId3" imgW="2006280" imgH="647640" progId="Equation.DSMT4">
                  <p:embed/>
                </p:oleObj>
              </mc:Choice>
              <mc:Fallback>
                <p:oleObj name="Equation" r:id="rId3" imgW="200628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2362200"/>
                        <a:ext cx="40132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46200" y="965200"/>
            <a:ext cx="279400" cy="1320800"/>
            <a:chOff x="1143000" y="736600"/>
            <a:chExt cx="279400" cy="1320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62505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096" name="Equation" r:id="rId5" imgW="139639" imgH="203112" progId="Equation.DSMT4">
                    <p:embed/>
                  </p:oleObj>
                </mc:Choice>
                <mc:Fallback>
                  <p:oleObj name="Equation" r:id="rId5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3355082"/>
                </p:ext>
              </p:extLst>
            </p:nvPr>
          </p:nvGraphicFramePr>
          <p:xfrm>
            <a:off x="1143000" y="16510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097" name="Equation" r:id="rId7" imgW="139639" imgH="203112" progId="Equation.DSMT4">
                    <p:embed/>
                  </p:oleObj>
                </mc:Choice>
                <mc:Fallback>
                  <p:oleObj name="Equation" r:id="rId7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6510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>
              <a:stCxn id="5" idx="2"/>
              <a:endCxn id="6" idx="0"/>
            </p:cNvCxnSpPr>
            <p:nvPr/>
          </p:nvCxnSpPr>
          <p:spPr>
            <a:xfrm>
              <a:off x="1282700" y="1143000"/>
              <a:ext cx="0" cy="50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098159"/>
              </p:ext>
            </p:extLst>
          </p:nvPr>
        </p:nvGraphicFramePr>
        <p:xfrm>
          <a:off x="3429000" y="787400"/>
          <a:ext cx="243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8" name="Equation" r:id="rId8" imgW="1218960" imgH="469800" progId="Equation.DSMT4">
                  <p:embed/>
                </p:oleObj>
              </mc:Choice>
              <mc:Fallback>
                <p:oleObj name="Equation" r:id="rId8" imgW="12189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787400"/>
                        <a:ext cx="2438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H="1" flipV="1">
            <a:off x="433070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830"/>
              </p:ext>
            </p:extLst>
          </p:nvPr>
        </p:nvGraphicFramePr>
        <p:xfrm>
          <a:off x="1801812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9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2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1854"/>
              </p:ext>
            </p:extLst>
          </p:nvPr>
        </p:nvGraphicFramePr>
        <p:xfrm>
          <a:off x="1219200" y="42418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00" name="Equation" r:id="rId11" imgW="1688367" imgH="393529" progId="Equation.DSMT4">
                  <p:embed/>
                </p:oleObj>
              </mc:Choice>
              <mc:Fallback>
                <p:oleObj name="Equation" r:id="rId11" imgW="1688367" imgH="39352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241800"/>
                        <a:ext cx="33766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7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5400000" flipH="1">
            <a:off x="6591300" y="3086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689084"/>
              </p:ext>
            </p:extLst>
          </p:nvPr>
        </p:nvGraphicFramePr>
        <p:xfrm>
          <a:off x="1600200" y="3479800"/>
          <a:ext cx="673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59" name="Equation" r:id="rId3" imgW="3365280" imgH="965160" progId="Equation.DSMT4">
                  <p:embed/>
                </p:oleObj>
              </mc:Choice>
              <mc:Fallback>
                <p:oleObj name="Equation" r:id="rId3" imgW="33652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79800"/>
                        <a:ext cx="6731000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726917"/>
              </p:ext>
            </p:extLst>
          </p:nvPr>
        </p:nvGraphicFramePr>
        <p:xfrm>
          <a:off x="2768600" y="5334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0" name="Equation" r:id="rId5" imgW="2336760" imgH="393480" progId="Equation.DSMT4">
                  <p:embed/>
                </p:oleObj>
              </mc:Choice>
              <mc:Fallback>
                <p:oleObj name="Equation" r:id="rId5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334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467081"/>
              </p:ext>
            </p:extLst>
          </p:nvPr>
        </p:nvGraphicFramePr>
        <p:xfrm>
          <a:off x="1308100" y="7366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1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7366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H="1">
            <a:off x="2275840" y="8890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92388"/>
              </p:ext>
            </p:extLst>
          </p:nvPr>
        </p:nvGraphicFramePr>
        <p:xfrm>
          <a:off x="3276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83914"/>
              </p:ext>
            </p:extLst>
          </p:nvPr>
        </p:nvGraphicFramePr>
        <p:xfrm>
          <a:off x="2667000" y="1955800"/>
          <a:ext cx="4876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63" name="Equation" r:id="rId11" imgW="2438280" imgH="393480" progId="Equation.DSMT4">
                  <p:embed/>
                </p:oleObj>
              </mc:Choice>
              <mc:Fallback>
                <p:oleObj name="Equation" r:id="rId11" imgW="243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55800"/>
                        <a:ext cx="4876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143000" y="2209800"/>
            <a:ext cx="1447800" cy="4114800"/>
            <a:chOff x="1143000" y="2209800"/>
            <a:chExt cx="1447800" cy="4114800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6514501"/>
                </p:ext>
              </p:extLst>
            </p:nvPr>
          </p:nvGraphicFramePr>
          <p:xfrm>
            <a:off x="2209800" y="2209800"/>
            <a:ext cx="3810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64" name="Equation" r:id="rId13" imgW="190440" imgH="152280" progId="Equation.DSMT4">
                    <p:embed/>
                  </p:oleObj>
                </mc:Choice>
                <mc:Fallback>
                  <p:oleObj name="Equation" r:id="rId13" imgW="1904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209800"/>
                          <a:ext cx="3810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Elbow Connector 18"/>
            <p:cNvCxnSpPr>
              <a:stCxn id="18" idx="1"/>
              <a:endCxn id="22" idx="0"/>
            </p:cNvCxnSpPr>
            <p:nvPr/>
          </p:nvCxnSpPr>
          <p:spPr>
            <a:xfrm rot="10800000" flipV="1">
              <a:off x="1282700" y="2362200"/>
              <a:ext cx="927100" cy="3556000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3697279"/>
                </p:ext>
              </p:extLst>
            </p:nvPr>
          </p:nvGraphicFramePr>
          <p:xfrm>
            <a:off x="1143000" y="59182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65" name="Equation" r:id="rId15" imgW="139639" imgH="203112" progId="Equation.DSMT4">
                    <p:embed/>
                  </p:oleObj>
                </mc:Choice>
                <mc:Fallback>
                  <p:oleObj name="Equation" r:id="rId15" imgW="139639" imgH="203112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59182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79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086528"/>
              </p:ext>
            </p:extLst>
          </p:nvPr>
        </p:nvGraphicFramePr>
        <p:xfrm>
          <a:off x="1676400" y="2362200"/>
          <a:ext cx="381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2" name="Equation" r:id="rId3" imgW="1904760" imgH="647640" progId="Equation.DSMT4">
                  <p:embed/>
                </p:oleObj>
              </mc:Choice>
              <mc:Fallback>
                <p:oleObj name="Equation" r:id="rId3" imgW="1904760" imgH="647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362200"/>
                        <a:ext cx="3810000" cy="1295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26169"/>
              </p:ext>
            </p:extLst>
          </p:nvPr>
        </p:nvGraphicFramePr>
        <p:xfrm>
          <a:off x="1752600" y="187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3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87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50380"/>
              </p:ext>
            </p:extLst>
          </p:nvPr>
        </p:nvGraphicFramePr>
        <p:xfrm>
          <a:off x="2997200" y="787400"/>
          <a:ext cx="2463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4" name="Equation" r:id="rId7" imgW="1231560" imgH="469800" progId="Equation.DSMT4">
                  <p:embed/>
                </p:oleObj>
              </mc:Choice>
              <mc:Fallback>
                <p:oleObj name="Equation" r:id="rId7" imgW="123156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787400"/>
                        <a:ext cx="2463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4676140" y="1993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678338"/>
              </p:ext>
            </p:extLst>
          </p:nvPr>
        </p:nvGraphicFramePr>
        <p:xfrm>
          <a:off x="1665288" y="4318000"/>
          <a:ext cx="35544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5" name="Equation" r:id="rId9" imgW="1777680" imgH="393480" progId="Equation.DSMT4">
                  <p:embed/>
                </p:oleObj>
              </mc:Choice>
              <mc:Fallback>
                <p:oleObj name="Equation" r:id="rId9" imgW="177768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4318000"/>
                        <a:ext cx="3554412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42846"/>
              </p:ext>
            </p:extLst>
          </p:nvPr>
        </p:nvGraphicFramePr>
        <p:xfrm>
          <a:off x="18034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6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55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1"/>
            <a:ext cx="8229600" cy="2819400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Predznak ekstremnih napona smicanja nema fizičko značenje</a:t>
            </a:r>
            <a:r>
              <a:rPr lang="sr-Latn-RS" sz="3200" dirty="0" smtClean="0"/>
              <a:t>.</a:t>
            </a:r>
          </a:p>
          <a:p>
            <a:pPr algn="just"/>
            <a:r>
              <a:rPr lang="sr-Latn-RS" sz="3200" dirty="0" smtClean="0"/>
              <a:t>Iz </a:t>
            </a:r>
            <a:r>
              <a:rPr lang="sr-Latn-RS" sz="3200" dirty="0"/>
              <a:t>tog razloga se u proračunima čvrstoće koriste vrednosti maksimalnog napona smicanja.</a:t>
            </a:r>
            <a:endParaRPr lang="en-US" sz="3200" dirty="0"/>
          </a:p>
          <a:p>
            <a:pPr algn="just"/>
            <a:endParaRPr lang="sr-Latn-R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47339"/>
              </p:ext>
            </p:extLst>
          </p:nvPr>
        </p:nvGraphicFramePr>
        <p:xfrm>
          <a:off x="890587" y="3098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78" name="Equation" r:id="rId3" imgW="1688367" imgH="393529" progId="Equation.DSMT4">
                  <p:embed/>
                </p:oleObj>
              </mc:Choice>
              <mc:Fallback>
                <p:oleObj name="Equation" r:id="rId3" imgW="1688367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7" y="3098800"/>
                        <a:ext cx="3376613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64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7203034" cy="3633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46482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 Primer tankih ploča u kojima vlada ravno stanje napona: ravna epruveta sa centralnim otvorom (a), konzolna traka (b) i disk (c)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131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9386"/>
              </p:ext>
            </p:extLst>
          </p:nvPr>
        </p:nvGraphicFramePr>
        <p:xfrm>
          <a:off x="1524000" y="457200"/>
          <a:ext cx="4876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0" name="Equation" r:id="rId3" imgW="2438280" imgH="812520" progId="Equation.DSMT4">
                  <p:embed/>
                </p:oleObj>
              </mc:Choice>
              <mc:Fallback>
                <p:oleObj name="Equation" r:id="rId3" imgW="2438280" imgH="8125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57200"/>
                        <a:ext cx="4876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41244"/>
              </p:ext>
            </p:extLst>
          </p:nvPr>
        </p:nvGraphicFramePr>
        <p:xfrm>
          <a:off x="1524000" y="2870200"/>
          <a:ext cx="5257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1" name="Equation" r:id="rId5" imgW="2628720" imgH="812520" progId="Equation.DSMT4">
                  <p:embed/>
                </p:oleObj>
              </mc:Choice>
              <mc:Fallback>
                <p:oleObj name="Equation" r:id="rId5" imgW="262872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70200"/>
                        <a:ext cx="5257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371600" y="1260000"/>
            <a:ext cx="5257800" cy="9144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285544"/>
              </p:ext>
            </p:extLst>
          </p:nvPr>
        </p:nvGraphicFramePr>
        <p:xfrm>
          <a:off x="6705600" y="1314450"/>
          <a:ext cx="1066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2" name="Equation" r:id="rId7" imgW="355320" imgH="253800" progId="Equation.DSMT4">
                  <p:embed/>
                </p:oleObj>
              </mc:Choice>
              <mc:Fallback>
                <p:oleObj name="Equation" r:id="rId7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314450"/>
                        <a:ext cx="1066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481298"/>
              </p:ext>
            </p:extLst>
          </p:nvPr>
        </p:nvGraphicFramePr>
        <p:xfrm>
          <a:off x="6858000" y="3276600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3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276600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99832"/>
              </p:ext>
            </p:extLst>
          </p:nvPr>
        </p:nvGraphicFramePr>
        <p:xfrm>
          <a:off x="3835400" y="2336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336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87596"/>
              </p:ext>
            </p:extLst>
          </p:nvPr>
        </p:nvGraphicFramePr>
        <p:xfrm>
          <a:off x="1524000" y="50800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5" name="Equation" r:id="rId13" imgW="1764534" imgH="355446" progId="Equation.DSMT4">
                  <p:embed/>
                </p:oleObj>
              </mc:Choice>
              <mc:Fallback>
                <p:oleObj name="Equation" r:id="rId13" imgW="1764534" imgH="3554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800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75806"/>
              </p:ext>
            </p:extLst>
          </p:nvPr>
        </p:nvGraphicFramePr>
        <p:xfrm>
          <a:off x="2438400" y="4622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166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22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69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261671"/>
              </p:ext>
            </p:extLst>
          </p:nvPr>
        </p:nvGraphicFramePr>
        <p:xfrm>
          <a:off x="838200" y="685800"/>
          <a:ext cx="3530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1" name="Equation" r:id="rId3" imgW="1765080" imgH="355320" progId="Equation.DSMT4">
                  <p:embed/>
                </p:oleObj>
              </mc:Choice>
              <mc:Fallback>
                <p:oleObj name="Equation" r:id="rId3" imgW="1765080" imgH="355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85800"/>
                        <a:ext cx="3530600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77408"/>
              </p:ext>
            </p:extLst>
          </p:nvPr>
        </p:nvGraphicFramePr>
        <p:xfrm>
          <a:off x="4267200" y="742950"/>
          <a:ext cx="762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2" name="Equation" r:id="rId5" imgW="253800" imgH="215640" progId="Equation.DSMT4">
                  <p:embed/>
                </p:oleObj>
              </mc:Choice>
              <mc:Fallback>
                <p:oleObj name="Equation" r:id="rId5" imgW="25380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42950"/>
                        <a:ext cx="762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27737"/>
              </p:ext>
            </p:extLst>
          </p:nvPr>
        </p:nvGraphicFramePr>
        <p:xfrm>
          <a:off x="838200" y="1879600"/>
          <a:ext cx="3810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3" name="Equation" r:id="rId7" imgW="1904760" imgH="393480" progId="Equation.DSMT4">
                  <p:embed/>
                </p:oleObj>
              </mc:Choice>
              <mc:Fallback>
                <p:oleObj name="Equation" r:id="rId7" imgW="190476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79600"/>
                        <a:ext cx="38100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735937"/>
              </p:ext>
            </p:extLst>
          </p:nvPr>
        </p:nvGraphicFramePr>
        <p:xfrm>
          <a:off x="812800" y="3327400"/>
          <a:ext cx="1778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4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327400"/>
                        <a:ext cx="17780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520831"/>
              </p:ext>
            </p:extLst>
          </p:nvPr>
        </p:nvGraphicFramePr>
        <p:xfrm>
          <a:off x="1752600" y="144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44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04400"/>
              </p:ext>
            </p:extLst>
          </p:nvPr>
        </p:nvGraphicFramePr>
        <p:xfrm>
          <a:off x="5257800" y="1879600"/>
          <a:ext cx="33766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6" name="Equation" r:id="rId13" imgW="1688367" imgH="393529" progId="Equation.DSMT4">
                  <p:embed/>
                </p:oleObj>
              </mc:Choice>
              <mc:Fallback>
                <p:oleObj name="Equation" r:id="rId13" imgW="1688367" imgH="39352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879600"/>
                        <a:ext cx="3376612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flipH="1" flipV="1">
            <a:off x="4739640" y="22250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30568"/>
              </p:ext>
            </p:extLst>
          </p:nvPr>
        </p:nvGraphicFramePr>
        <p:xfrm>
          <a:off x="1828800" y="281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3.1.6. Naponi smicanja za glavne ravni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2253"/>
              </p:ext>
            </p:extLst>
          </p:nvPr>
        </p:nvGraphicFramePr>
        <p:xfrm>
          <a:off x="533400" y="1981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6" name="Equation" r:id="rId3" imgW="2336760" imgH="393480" progId="Equation.DSMT4">
                  <p:embed/>
                </p:oleObj>
              </mc:Choice>
              <mc:Fallback>
                <p:oleObj name="Equation" r:id="rId3" imgW="233676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277263"/>
              </p:ext>
            </p:extLst>
          </p:nvPr>
        </p:nvGraphicFramePr>
        <p:xfrm>
          <a:off x="5753580" y="1676400"/>
          <a:ext cx="3009420" cy="1447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7" name="Equation" r:id="rId5" imgW="2006280" imgH="965160" progId="Equation.DSMT4">
                  <p:embed/>
                </p:oleObj>
              </mc:Choice>
              <mc:Fallback>
                <p:oleObj name="Equation" r:id="rId5" imgW="2006280" imgH="965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580" y="1676400"/>
                        <a:ext cx="3009420" cy="14477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flipH="1" flipV="1">
            <a:off x="5273040" y="23622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93428"/>
              </p:ext>
            </p:extLst>
          </p:nvPr>
        </p:nvGraphicFramePr>
        <p:xfrm>
          <a:off x="533400" y="41148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8" name="Equation" r:id="rId7" imgW="3479800" imgH="469900" progId="Equation.DSMT4">
                  <p:embed/>
                </p:oleObj>
              </mc:Choice>
              <mc:Fallback>
                <p:oleObj name="Equation" r:id="rId7" imgW="34798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6959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921000" y="2946400"/>
            <a:ext cx="279400" cy="1041400"/>
            <a:chOff x="1143000" y="736600"/>
            <a:chExt cx="279400" cy="1041400"/>
          </a:xfrm>
        </p:grpSpPr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7385078"/>
                </p:ext>
              </p:extLst>
            </p:nvPr>
          </p:nvGraphicFramePr>
          <p:xfrm>
            <a:off x="1143000" y="736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49" name="Equation" r:id="rId9" imgW="139639" imgH="203112" progId="Equation.DSMT4">
                    <p:embed/>
                  </p:oleObj>
                </mc:Choice>
                <mc:Fallback>
                  <p:oleObj name="Equation" r:id="rId9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736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1706411"/>
                </p:ext>
              </p:extLst>
            </p:nvPr>
          </p:nvGraphicFramePr>
          <p:xfrm>
            <a:off x="1143000" y="1371600"/>
            <a:ext cx="2794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50" name="Equation" r:id="rId11" imgW="139639" imgH="203112" progId="Equation.DSMT4">
                    <p:embed/>
                  </p:oleObj>
                </mc:Choice>
                <mc:Fallback>
                  <p:oleObj name="Equation" r:id="rId11" imgW="139639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3000" y="1371600"/>
                          <a:ext cx="2794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>
              <a:stCxn id="11" idx="2"/>
              <a:endCxn id="12" idx="0"/>
            </p:cNvCxnSpPr>
            <p:nvPr/>
          </p:nvCxnSpPr>
          <p:spPr>
            <a:xfrm>
              <a:off x="1282700" y="1143000"/>
              <a:ext cx="0" cy="228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896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05974"/>
              </p:ext>
            </p:extLst>
          </p:nvPr>
        </p:nvGraphicFramePr>
        <p:xfrm>
          <a:off x="5105400" y="6096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77" name="Equation" r:id="rId3" imgW="1117600" imgH="469900" progId="Equation.DSMT4">
                  <p:embed/>
                </p:oleObj>
              </mc:Choice>
              <mc:Fallback>
                <p:oleObj name="Equation" r:id="rId3" imgW="11176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6096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084"/>
              </p:ext>
            </p:extLst>
          </p:nvPr>
        </p:nvGraphicFramePr>
        <p:xfrm>
          <a:off x="1041400" y="2184400"/>
          <a:ext cx="695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78" name="Equation" r:id="rId5" imgW="3479800" imgH="469900" progId="Equation.DSMT4">
                  <p:embed/>
                </p:oleObj>
              </mc:Choice>
              <mc:Fallback>
                <p:oleObj name="Equation" r:id="rId5" imgW="34798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2184400"/>
                        <a:ext cx="6959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5981700" y="17907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126492"/>
              </p:ext>
            </p:extLst>
          </p:nvPr>
        </p:nvGraphicFramePr>
        <p:xfrm>
          <a:off x="1041400" y="3733800"/>
          <a:ext cx="4521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79" name="Equation" r:id="rId7" imgW="2260600" imgH="482600" progId="Equation.DSMT4">
                  <p:embed/>
                </p:oleObj>
              </mc:Choice>
              <mc:Fallback>
                <p:oleObj name="Equation" r:id="rId7" imgW="22606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733800"/>
                        <a:ext cx="45212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7866"/>
              </p:ext>
            </p:extLst>
          </p:nvPr>
        </p:nvGraphicFramePr>
        <p:xfrm>
          <a:off x="2133600" y="325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0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5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0601" y="4939605"/>
            <a:ext cx="4114799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U glavnim ravnima nema napona smicanja !</a:t>
            </a:r>
            <a:endParaRPr lang="en-US" sz="2800" b="1" dirty="0"/>
          </a:p>
        </p:txBody>
      </p:sp>
      <p:cxnSp>
        <p:nvCxnSpPr>
          <p:cNvPr id="10" name="Elbow Connector 9"/>
          <p:cNvCxnSpPr>
            <a:stCxn id="7" idx="3"/>
            <a:endCxn id="9" idx="3"/>
          </p:cNvCxnSpPr>
          <p:nvPr/>
        </p:nvCxnSpPr>
        <p:spPr>
          <a:xfrm flipH="1">
            <a:off x="5105400" y="4216400"/>
            <a:ext cx="457200" cy="1200259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924300"/>
              </p:ext>
            </p:extLst>
          </p:nvPr>
        </p:nvGraphicFramePr>
        <p:xfrm>
          <a:off x="4127500" y="5639712"/>
          <a:ext cx="2870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1" name="Equation" r:id="rId11" imgW="1435100" imgH="254000" progId="Equation.DSMT4">
                  <p:embed/>
                </p:oleObj>
              </mc:Choice>
              <mc:Fallback>
                <p:oleObj name="Equation" r:id="rId11" imgW="1435100" imgH="254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5639712"/>
                        <a:ext cx="2870200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9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077958"/>
              </p:ext>
            </p:extLst>
          </p:nvPr>
        </p:nvGraphicFramePr>
        <p:xfrm>
          <a:off x="914400" y="609600"/>
          <a:ext cx="515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8" name="Equation" r:id="rId3" imgW="2578100" imgH="419100" progId="Equation.DSMT4">
                  <p:embed/>
                </p:oleObj>
              </mc:Choice>
              <mc:Fallback>
                <p:oleObj name="Equation" r:id="rId3" imgW="2578100" imgH="419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09600"/>
                        <a:ext cx="5156200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50352"/>
              </p:ext>
            </p:extLst>
          </p:nvPr>
        </p:nvGraphicFramePr>
        <p:xfrm>
          <a:off x="914399" y="2133600"/>
          <a:ext cx="571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9" name="Equation" r:id="rId5" imgW="2857500" imgH="431800" progId="Equation.DSMT4">
                  <p:embed/>
                </p:oleObj>
              </mc:Choice>
              <mc:Fallback>
                <p:oleObj name="Equation" r:id="rId5" imgW="28575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2133600"/>
                        <a:ext cx="5715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7261"/>
              </p:ext>
            </p:extLst>
          </p:nvPr>
        </p:nvGraphicFramePr>
        <p:xfrm>
          <a:off x="1600200" y="1574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0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74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659546"/>
              </p:ext>
            </p:extLst>
          </p:nvPr>
        </p:nvGraphicFramePr>
        <p:xfrm>
          <a:off x="1879600" y="3998893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1" name="Equation" r:id="rId9" imgW="2336800" imgH="393700" progId="Equation.DSMT4">
                  <p:embed/>
                </p:oleObj>
              </mc:Choice>
              <mc:Fallback>
                <p:oleObj name="Equation" r:id="rId9" imgW="23368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998893"/>
                        <a:ext cx="4673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1"/>
            <a:endCxn id="21" idx="1"/>
          </p:cNvCxnSpPr>
          <p:nvPr/>
        </p:nvCxnSpPr>
        <p:spPr>
          <a:xfrm rot="10800000" flipH="1">
            <a:off x="1879599" y="3352799"/>
            <a:ext cx="2197099" cy="1039794"/>
          </a:xfrm>
          <a:prstGeom prst="bentConnector4">
            <a:avLst>
              <a:gd name="adj1" fmla="val -10405"/>
              <a:gd name="adj2" fmla="val 7301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79599" y="5065693"/>
            <a:ext cx="6121401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Još jedan dokaz da u glavnim ravnima nema napona smicanja !</a:t>
            </a:r>
            <a:endParaRPr lang="en-US" sz="2800" b="1" dirty="0"/>
          </a:p>
        </p:txBody>
      </p:sp>
      <p:cxnSp>
        <p:nvCxnSpPr>
          <p:cNvPr id="17" name="Elbow Connector 16"/>
          <p:cNvCxnSpPr>
            <a:stCxn id="7" idx="3"/>
            <a:endCxn id="16" idx="3"/>
          </p:cNvCxnSpPr>
          <p:nvPr/>
        </p:nvCxnSpPr>
        <p:spPr>
          <a:xfrm>
            <a:off x="6553200" y="4392593"/>
            <a:ext cx="1447800" cy="1150154"/>
          </a:xfrm>
          <a:prstGeom prst="bentConnector3">
            <a:avLst>
              <a:gd name="adj1" fmla="val 1157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 rot="5400000">
            <a:off x="3924300" y="1257299"/>
            <a:ext cx="304798" cy="3886201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Određivanje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195918"/>
              </p:ext>
            </p:extLst>
          </p:nvPr>
        </p:nvGraphicFramePr>
        <p:xfrm>
          <a:off x="3352800" y="1219200"/>
          <a:ext cx="2413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3" name="Equation" r:id="rId3" imgW="1206500" imgH="469900" progId="Equation.DSMT4">
                  <p:embed/>
                </p:oleObj>
              </mc:Choice>
              <mc:Fallback>
                <p:oleObj name="Equation" r:id="rId3" imgW="12065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19200"/>
                        <a:ext cx="24130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095315"/>
              </p:ext>
            </p:extLst>
          </p:nvPr>
        </p:nvGraphicFramePr>
        <p:xfrm>
          <a:off x="609600" y="1219200"/>
          <a:ext cx="213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4" name="Equation" r:id="rId5" imgW="1066680" imgH="469800" progId="Equation.DSMT4">
                  <p:embed/>
                </p:oleObj>
              </mc:Choice>
              <mc:Fallback>
                <p:oleObj name="Equation" r:id="rId5" imgW="106668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19200"/>
                        <a:ext cx="21336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29643"/>
              </p:ext>
            </p:extLst>
          </p:nvPr>
        </p:nvGraphicFramePr>
        <p:xfrm>
          <a:off x="2895600" y="152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5"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52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9600" y="2766993"/>
            <a:ext cx="3048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sa vrednošću ugla </a:t>
            </a:r>
            <a:r>
              <a:rPr lang="sr-Latn-RS" sz="2800" dirty="0" smtClean="0">
                <a:latin typeface="Symbol" pitchFamily="18" charset="2"/>
              </a:rPr>
              <a:t>j </a:t>
            </a:r>
            <a:r>
              <a:rPr lang="sr-Latn-RS" sz="2800" dirty="0" smtClean="0"/>
              <a:t>izračunamo 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462438"/>
              </p:ext>
            </p:extLst>
          </p:nvPr>
        </p:nvGraphicFramePr>
        <p:xfrm>
          <a:off x="1828800" y="4013200"/>
          <a:ext cx="601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6" name="Equation" r:id="rId9" imgW="3009600" imgH="393480" progId="Equation.DSMT4">
                  <p:embed/>
                </p:oleObj>
              </mc:Choice>
              <mc:Fallback>
                <p:oleObj name="Equation" r:id="rId9" imgW="30096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13200"/>
                        <a:ext cx="60198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7" idx="2"/>
            <a:endCxn id="14" idx="0"/>
          </p:cNvCxnSpPr>
          <p:nvPr/>
        </p:nvCxnSpPr>
        <p:spPr>
          <a:xfrm rot="5400000">
            <a:off x="3042454" y="1250146"/>
            <a:ext cx="607993" cy="2425700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0"/>
            <a:endCxn id="14" idx="3"/>
          </p:cNvCxnSpPr>
          <p:nvPr/>
        </p:nvCxnSpPr>
        <p:spPr>
          <a:xfrm rot="16200000" flipV="1">
            <a:off x="3863574" y="3038074"/>
            <a:ext cx="769153" cy="1181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5039380"/>
            <a:ext cx="3048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dobićemo da je 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31" idx="1"/>
            <a:endCxn id="10" idx="1"/>
          </p:cNvCxnSpPr>
          <p:nvPr/>
        </p:nvCxnSpPr>
        <p:spPr>
          <a:xfrm rot="10800000">
            <a:off x="1828800" y="4406900"/>
            <a:ext cx="12700" cy="89409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31267"/>
              </p:ext>
            </p:extLst>
          </p:nvPr>
        </p:nvGraphicFramePr>
        <p:xfrm>
          <a:off x="4318000" y="5334000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7" name="Equation" r:id="rId11" imgW="507960" imgH="228600" progId="Equation.DSMT4">
                  <p:embed/>
                </p:oleObj>
              </mc:Choice>
              <mc:Fallback>
                <p:oleObj name="Equation" r:id="rId11" imgW="5079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5334000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486400" y="5486400"/>
            <a:ext cx="838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ili </a:t>
            </a:r>
            <a:endParaRPr lang="en-US" sz="28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01613"/>
              </p:ext>
            </p:extLst>
          </p:nvPr>
        </p:nvGraphicFramePr>
        <p:xfrm>
          <a:off x="5969000" y="5781020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88"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781020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2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5106"/>
              </p:ext>
            </p:extLst>
          </p:nvPr>
        </p:nvGraphicFramePr>
        <p:xfrm>
          <a:off x="3810000" y="691101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0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91101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10426"/>
              </p:ext>
            </p:extLst>
          </p:nvPr>
        </p:nvGraphicFramePr>
        <p:xfrm>
          <a:off x="2514600" y="2209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1" name="Equation" r:id="rId5" imgW="419040" imgH="228600" progId="Equation.DSMT4">
                  <p:embed/>
                </p:oleObj>
              </mc:Choice>
              <mc:Fallback>
                <p:oleObj name="Equation" r:id="rId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09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7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7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1</a:t>
            </a:r>
            <a:r>
              <a:rPr lang="sr-Latn-RS" sz="2800" dirty="0"/>
              <a:t> 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5" idx="3"/>
            <a:endCxn id="18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</a:t>
            </a:r>
            <a:r>
              <a:rPr lang="sr-Latn-RS" sz="2800" dirty="0" smtClean="0"/>
              <a:t>dređen je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741533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2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18" idx="1"/>
            <a:endCxn id="27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25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18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5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685800" y="457200"/>
            <a:ext cx="3886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Ako dobijemo da je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20144"/>
              </p:ext>
            </p:extLst>
          </p:nvPr>
        </p:nvGraphicFramePr>
        <p:xfrm>
          <a:off x="3797300" y="690563"/>
          <a:ext cx="104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1" name="Equation" r:id="rId3" imgW="520560" imgH="228600" progId="Equation.DSMT4">
                  <p:embed/>
                </p:oleObj>
              </mc:Choice>
              <mc:Fallback>
                <p:oleObj name="Equation" r:id="rId3" imgW="520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690563"/>
                        <a:ext cx="1041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4600" y="1381780"/>
            <a:ext cx="2362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onda je uglom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701668"/>
              </p:ext>
            </p:extLst>
          </p:nvPr>
        </p:nvGraphicFramePr>
        <p:xfrm>
          <a:off x="2501900" y="2209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2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2209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5" idx="3"/>
            <a:endCxn id="4" idx="3"/>
          </p:cNvCxnSpPr>
          <p:nvPr/>
        </p:nvCxnSpPr>
        <p:spPr>
          <a:xfrm flipH="1" flipV="1">
            <a:off x="4826000" y="919701"/>
            <a:ext cx="50800" cy="723689"/>
          </a:xfrm>
          <a:prstGeom prst="bentConnector3">
            <a:avLst>
              <a:gd name="adj1" fmla="val -4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6" idx="1"/>
            <a:endCxn id="5" idx="1"/>
          </p:cNvCxnSpPr>
          <p:nvPr/>
        </p:nvCxnSpPr>
        <p:spPr>
          <a:xfrm rot="10800000">
            <a:off x="2514600" y="1643390"/>
            <a:ext cx="12700" cy="79501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5800" y="3008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</a:t>
            </a:r>
            <a:r>
              <a:rPr lang="sr-Latn-RS" sz="2800" b="1" dirty="0"/>
              <a:t>glavni pravac </a:t>
            </a:r>
            <a:r>
              <a:rPr lang="sr-Latn-RS" sz="2800" b="1" dirty="0" smtClean="0"/>
              <a:t>2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2</a:t>
            </a:r>
            <a:r>
              <a:rPr lang="sr-Latn-RS" sz="2800" dirty="0" smtClean="0"/>
              <a:t>),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3352800" y="2438400"/>
            <a:ext cx="1905000" cy="1046947"/>
          </a:xfrm>
          <a:prstGeom prst="bentConnector3">
            <a:avLst>
              <a:gd name="adj1" fmla="val 112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962400" y="5294293"/>
            <a:ext cx="4572000" cy="954107"/>
          </a:xfrm>
          <a:prstGeom prst="rect">
            <a:avLst/>
          </a:prstGeom>
          <a:ln>
            <a:solidFill>
              <a:srgbClr val="422E2E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 smtClean="0"/>
              <a:t>određen je </a:t>
            </a:r>
            <a:r>
              <a:rPr lang="sr-Latn-RS" sz="2800" b="1" dirty="0"/>
              <a:t>glavni pravac 1</a:t>
            </a:r>
            <a:r>
              <a:rPr lang="sr-Latn-RS" sz="2800" dirty="0" smtClean="0"/>
              <a:t> </a:t>
            </a:r>
            <a:r>
              <a:rPr lang="sr-Latn-RS" sz="2800" dirty="0"/>
              <a:t>(pravac glavnog </a:t>
            </a:r>
            <a:r>
              <a:rPr lang="sr-Latn-RS" sz="2800" dirty="0" smtClean="0"/>
              <a:t>napona </a:t>
            </a:r>
            <a:r>
              <a:rPr lang="sr-Latn-RS" sz="2800" dirty="0" smtClean="0">
                <a:latin typeface="Symbol" pitchFamily="18" charset="2"/>
              </a:rPr>
              <a:t>s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).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436" y="4328655"/>
            <a:ext cx="17907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a uglom 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570870"/>
              </p:ext>
            </p:extLst>
          </p:nvPr>
        </p:nvGraphicFramePr>
        <p:xfrm>
          <a:off x="2057400" y="4590265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63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0265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9" idx="1"/>
            <a:endCxn id="12" idx="1"/>
          </p:cNvCxnSpPr>
          <p:nvPr/>
        </p:nvCxnSpPr>
        <p:spPr>
          <a:xfrm rot="10800000" flipH="1" flipV="1">
            <a:off x="685800" y="3485347"/>
            <a:ext cx="34636" cy="1104918"/>
          </a:xfrm>
          <a:prstGeom prst="bentConnector3">
            <a:avLst>
              <a:gd name="adj1" fmla="val -66000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3" idx="3"/>
            <a:endCxn id="11" idx="0"/>
          </p:cNvCxnSpPr>
          <p:nvPr/>
        </p:nvCxnSpPr>
        <p:spPr>
          <a:xfrm>
            <a:off x="3556000" y="4983965"/>
            <a:ext cx="2692400" cy="310328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49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31" y="819098"/>
            <a:ext cx="4369169" cy="4197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516249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3.5 Naponski element u vezi sa glavnim naponima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706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3.1.7. Ravni ekstremnih napona smicanja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60878"/>
              </p:ext>
            </p:extLst>
          </p:nvPr>
        </p:nvGraphicFramePr>
        <p:xfrm>
          <a:off x="1752600" y="1397000"/>
          <a:ext cx="345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3" name="Equation" r:id="rId3" imgW="1726920" imgH="469800" progId="Equation.DSMT4">
                  <p:embed/>
                </p:oleObj>
              </mc:Choice>
              <mc:Fallback>
                <p:oleObj name="Equation" r:id="rId3" imgW="1726920" imgH="46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97000"/>
                        <a:ext cx="3454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191257"/>
              </p:ext>
            </p:extLst>
          </p:nvPr>
        </p:nvGraphicFramePr>
        <p:xfrm>
          <a:off x="1752600" y="2590800"/>
          <a:ext cx="3225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4" name="Equation" r:id="rId5" imgW="1612800" imgH="469800" progId="Equation.DSMT4">
                  <p:embed/>
                </p:oleObj>
              </mc:Choice>
              <mc:Fallback>
                <p:oleObj name="Equation" r:id="rId5" imgW="161280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90800"/>
                        <a:ext cx="3225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1397"/>
              </p:ext>
            </p:extLst>
          </p:nvPr>
        </p:nvGraphicFramePr>
        <p:xfrm>
          <a:off x="1778000" y="4114800"/>
          <a:ext cx="5613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5" name="Equation" r:id="rId7" imgW="2806700" imgH="508000" progId="Equation.DSMT4">
                  <p:embed/>
                </p:oleObj>
              </mc:Choice>
              <mc:Fallback>
                <p:oleObj name="Equation" r:id="rId7" imgW="28067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4114800"/>
                        <a:ext cx="5613400" cy="1016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06720"/>
              </p:ext>
            </p:extLst>
          </p:nvPr>
        </p:nvGraphicFramePr>
        <p:xfrm>
          <a:off x="5588000" y="2082800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6" name="Equation" r:id="rId9" imgW="203040" imgH="253800" progId="Equation.DSMT4">
                  <p:embed/>
                </p:oleObj>
              </mc:Choice>
              <mc:Fallback>
                <p:oleObj name="Equation" r:id="rId9" imgW="203040" imgH="2538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0" y="2082800"/>
                        <a:ext cx="609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0" idx="3"/>
            <a:endCxn id="6" idx="3"/>
          </p:cNvCxnSpPr>
          <p:nvPr/>
        </p:nvCxnSpPr>
        <p:spPr>
          <a:xfrm flipV="1">
            <a:off x="4978400" y="1866900"/>
            <a:ext cx="228600" cy="1193800"/>
          </a:xfrm>
          <a:prstGeom prst="bentConnector3">
            <a:avLst>
              <a:gd name="adj1" fmla="val 2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73117"/>
              </p:ext>
            </p:extLst>
          </p:nvPr>
        </p:nvGraphicFramePr>
        <p:xfrm>
          <a:off x="2565400" y="3657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3657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846254"/>
              </p:ext>
            </p:extLst>
          </p:nvPr>
        </p:nvGraphicFramePr>
        <p:xfrm>
          <a:off x="1752600" y="57150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8" name="Equation" r:id="rId13" imgW="1320480" imgH="203040" progId="Equation.DSMT4">
                  <p:embed/>
                </p:oleObj>
              </mc:Choice>
              <mc:Fallback>
                <p:oleObj name="Equation" r:id="rId13" imgW="1320480" imgH="203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7150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4899"/>
              </p:ext>
            </p:extLst>
          </p:nvPr>
        </p:nvGraphicFramePr>
        <p:xfrm>
          <a:off x="25400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89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49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341630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err="1" smtClean="0"/>
              <a:t>Tenzor</a:t>
            </a:r>
            <a:r>
              <a:rPr lang="sr-Latn-RS" sz="2400" dirty="0" smtClean="0"/>
              <a:t> napona za slučaj ravnog stanja napona: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718092"/>
              </p:ext>
            </p:extLst>
          </p:nvPr>
        </p:nvGraphicFramePr>
        <p:xfrm>
          <a:off x="3429000" y="990600"/>
          <a:ext cx="4013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17" name="Equation" r:id="rId3" imgW="2006600" imgH="711200" progId="Equation.DSMT4">
                  <p:embed/>
                </p:oleObj>
              </mc:Choice>
              <mc:Fallback>
                <p:oleObj name="Equation" r:id="rId3" imgW="2006600" imgH="71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90600"/>
                        <a:ext cx="4013200" cy="142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2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124360"/>
              </p:ext>
            </p:extLst>
          </p:nvPr>
        </p:nvGraphicFramePr>
        <p:xfrm>
          <a:off x="762000" y="1587500"/>
          <a:ext cx="246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3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7500"/>
                        <a:ext cx="246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68215"/>
              </p:ext>
            </p:extLst>
          </p:nvPr>
        </p:nvGraphicFramePr>
        <p:xfrm>
          <a:off x="762000" y="571500"/>
          <a:ext cx="264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4" name="Equation" r:id="rId5" imgW="1320227" imgH="203112" progId="Equation.DSMT4">
                  <p:embed/>
                </p:oleObj>
              </mc:Choice>
              <mc:Fallback>
                <p:oleObj name="Equation" r:id="rId5" imgW="1320227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1500"/>
                        <a:ext cx="264160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387457"/>
              </p:ext>
            </p:extLst>
          </p:nvPr>
        </p:nvGraphicFramePr>
        <p:xfrm>
          <a:off x="1600200" y="1079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79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23073"/>
              </p:ext>
            </p:extLst>
          </p:nvPr>
        </p:nvGraphicFramePr>
        <p:xfrm>
          <a:off x="3962400" y="1600200"/>
          <a:ext cx="2540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6" name="Equation" r:id="rId9" imgW="1270000" imgH="419100" progId="Equation.DSMT4">
                  <p:embed/>
                </p:oleObj>
              </mc:Choice>
              <mc:Fallback>
                <p:oleObj name="Equation" r:id="rId9" imgW="1270000" imgH="4191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00200"/>
                        <a:ext cx="2540000" cy="838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91570"/>
              </p:ext>
            </p:extLst>
          </p:nvPr>
        </p:nvGraphicFramePr>
        <p:xfrm>
          <a:off x="685799" y="2895600"/>
          <a:ext cx="4038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7" name="Equation" r:id="rId11" imgW="2019300" imgH="203200" progId="Equation.DSMT4">
                  <p:embed/>
                </p:oleObj>
              </mc:Choice>
              <mc:Fallback>
                <p:oleObj name="Equation" r:id="rId11" imgW="2019300" imgH="203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2895600"/>
                        <a:ext cx="40386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44133"/>
              </p:ext>
            </p:extLst>
          </p:nvPr>
        </p:nvGraphicFramePr>
        <p:xfrm>
          <a:off x="685799" y="3962400"/>
          <a:ext cx="2234230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8" name="Equation" r:id="rId13" imgW="1117115" imgH="253890" progId="Equation.DSMT4">
                  <p:embed/>
                </p:oleObj>
              </mc:Choice>
              <mc:Fallback>
                <p:oleObj name="Equation" r:id="rId13" imgW="1117115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962400"/>
                        <a:ext cx="2234230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833014"/>
              </p:ext>
            </p:extLst>
          </p:nvPr>
        </p:nvGraphicFramePr>
        <p:xfrm>
          <a:off x="3429000" y="3810000"/>
          <a:ext cx="185339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79" name="Equation" r:id="rId15" imgW="926698" imgH="393529" progId="Equation.DSMT4">
                  <p:embed/>
                </p:oleObj>
              </mc:Choice>
              <mc:Fallback>
                <p:oleObj name="Equation" r:id="rId15" imgW="926698" imgH="393529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0"/>
                        <a:ext cx="1853396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12735"/>
              </p:ext>
            </p:extLst>
          </p:nvPr>
        </p:nvGraphicFramePr>
        <p:xfrm>
          <a:off x="5867400" y="3810000"/>
          <a:ext cx="1320226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0" name="Equation" r:id="rId17" imgW="660113" imgH="393529" progId="Equation.DSMT4">
                  <p:embed/>
                </p:oleObj>
              </mc:Choice>
              <mc:Fallback>
                <p:oleObj name="Equation" r:id="rId17" imgW="660113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10000"/>
                        <a:ext cx="1320226" cy="7870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94560"/>
              </p:ext>
            </p:extLst>
          </p:nvPr>
        </p:nvGraphicFramePr>
        <p:xfrm>
          <a:off x="6629400" y="1752600"/>
          <a:ext cx="203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1" name="Equation" r:id="rId19" imgW="1015920" imgH="253800" progId="Equation.DSMT4">
                  <p:embed/>
                </p:oleObj>
              </mc:Choice>
              <mc:Fallback>
                <p:oleObj name="Equation" r:id="rId19" imgW="1015920" imgH="253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752600"/>
                        <a:ext cx="2032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7651"/>
              </p:ext>
            </p:extLst>
          </p:nvPr>
        </p:nvGraphicFramePr>
        <p:xfrm>
          <a:off x="3429000" y="1828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2" name="Equation" r:id="rId21" imgW="190440" imgH="152280" progId="Equation.DSMT4">
                  <p:embed/>
                </p:oleObj>
              </mc:Choice>
              <mc:Fallback>
                <p:oleObj name="Equation" r:id="rId21" imgW="190440" imgH="1522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05499"/>
              </p:ext>
            </p:extLst>
          </p:nvPr>
        </p:nvGraphicFramePr>
        <p:xfrm>
          <a:off x="3352800" y="533400"/>
          <a:ext cx="1143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3" name="Equation" r:id="rId23" imgW="571320" imgH="215640" progId="Equation.DSMT4">
                  <p:embed/>
                </p:oleObj>
              </mc:Choice>
              <mc:Fallback>
                <p:oleObj name="Equation" r:id="rId23" imgW="571320" imgH="215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33400"/>
                        <a:ext cx="1143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990579"/>
              </p:ext>
            </p:extLst>
          </p:nvPr>
        </p:nvGraphicFramePr>
        <p:xfrm>
          <a:off x="1600200" y="2362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4" name="Equation" r:id="rId25" imgW="139639" imgH="203112" progId="Equation.DSMT4">
                  <p:embed/>
                </p:oleObj>
              </mc:Choice>
              <mc:Fallback>
                <p:oleObj name="Equation" r:id="rId25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362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01966"/>
              </p:ext>
            </p:extLst>
          </p:nvPr>
        </p:nvGraphicFramePr>
        <p:xfrm>
          <a:off x="1600200" y="3403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5" name="Equation" r:id="rId26" imgW="139639" imgH="203112" progId="Equation.DSMT4">
                  <p:embed/>
                </p:oleObj>
              </mc:Choice>
              <mc:Fallback>
                <p:oleObj name="Equation" r:id="rId26" imgW="139639" imgH="203112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403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433731"/>
              </p:ext>
            </p:extLst>
          </p:nvPr>
        </p:nvGraphicFramePr>
        <p:xfrm>
          <a:off x="29718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6" name="Equation" r:id="rId27" imgW="190440" imgH="152280" progId="Equation.DSMT4">
                  <p:embed/>
                </p:oleObj>
              </mc:Choice>
              <mc:Fallback>
                <p:oleObj name="Equation" r:id="rId27" imgW="190440" imgH="1522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2029"/>
              </p:ext>
            </p:extLst>
          </p:nvPr>
        </p:nvGraphicFramePr>
        <p:xfrm>
          <a:off x="5410200" y="4038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87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00200" y="5039380"/>
            <a:ext cx="66294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Ugao </a:t>
            </a:r>
            <a:r>
              <a:rPr lang="sr-Latn-RS" sz="2800" b="1" dirty="0" smtClean="0">
                <a:latin typeface="Symbol" pitchFamily="18" charset="2"/>
              </a:rPr>
              <a:t>p</a:t>
            </a:r>
            <a:r>
              <a:rPr lang="sr-Latn-RS" sz="2800" b="1" dirty="0" smtClean="0"/>
              <a:t>/4</a:t>
            </a:r>
            <a:r>
              <a:rPr lang="sr-Latn-RS" sz="2800" dirty="0" smtClean="0"/>
              <a:t> je ugao </a:t>
            </a:r>
            <a:r>
              <a:rPr lang="sr-Latn-RS" sz="2800" dirty="0" err="1" smtClean="0"/>
              <a:t>odklona</a:t>
            </a:r>
            <a:r>
              <a:rPr lang="sr-Latn-RS" sz="2800" dirty="0" smtClean="0"/>
              <a:t> r</a:t>
            </a:r>
            <a:r>
              <a:rPr lang="en-US" sz="2800" b="1" dirty="0" err="1" smtClean="0"/>
              <a:t>avni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ekstremnih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napona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smicanja</a:t>
            </a:r>
            <a:r>
              <a:rPr lang="sr-Latn-RS" sz="2800" b="1" dirty="0" smtClean="0"/>
              <a:t> </a:t>
            </a:r>
            <a:r>
              <a:rPr lang="sr-Latn-RS" sz="2800" dirty="0" smtClean="0"/>
              <a:t>od </a:t>
            </a:r>
            <a:r>
              <a:rPr lang="sr-Latn-RS" sz="2800" b="1" dirty="0" smtClean="0"/>
              <a:t>glavnih ravni</a:t>
            </a:r>
            <a:r>
              <a:rPr lang="sr-Latn-RS" sz="2800" dirty="0" smtClean="0"/>
              <a:t>. </a:t>
            </a:r>
            <a:endParaRPr lang="en-US" sz="2800" dirty="0"/>
          </a:p>
        </p:txBody>
      </p:sp>
      <p:cxnSp>
        <p:nvCxnSpPr>
          <p:cNvPr id="28" name="Elbow Connector 27"/>
          <p:cNvCxnSpPr>
            <a:stCxn id="16" idx="3"/>
            <a:endCxn id="27" idx="3"/>
          </p:cNvCxnSpPr>
          <p:nvPr/>
        </p:nvCxnSpPr>
        <p:spPr>
          <a:xfrm>
            <a:off x="7187626" y="4203529"/>
            <a:ext cx="1041974" cy="1312905"/>
          </a:xfrm>
          <a:prstGeom prst="bentConnector3">
            <a:avLst>
              <a:gd name="adj1" fmla="val 12193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8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3.1.8. Drugi pristup određivanju glavnih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        napona i glavnih pravaca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59" y="1586623"/>
            <a:ext cx="4429021" cy="4204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5879068"/>
            <a:ext cx="5019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i="1" dirty="0"/>
              <a:t>Sl. 3.6 Poseban slučaj trougaone naponske prizme 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202887"/>
              </p:ext>
            </p:extLst>
          </p:nvPr>
        </p:nvGraphicFramePr>
        <p:xfrm>
          <a:off x="6910388" y="1727200"/>
          <a:ext cx="162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34" name="Equation" r:id="rId4" imgW="812520" imgH="482400" progId="Equation.DSMT4">
                  <p:embed/>
                </p:oleObj>
              </mc:Choice>
              <mc:Fallback>
                <p:oleObj name="Equation" r:id="rId4" imgW="812520" imgH="48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388" y="1727200"/>
                        <a:ext cx="1625600" cy="965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3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71764"/>
              </p:ext>
            </p:extLst>
          </p:nvPr>
        </p:nvGraphicFramePr>
        <p:xfrm>
          <a:off x="1626000" y="3709040"/>
          <a:ext cx="964800" cy="81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5" name="Equation" r:id="rId3" imgW="482400" imgH="406080" progId="Equation.DSMT4">
                  <p:embed/>
                </p:oleObj>
              </mc:Choice>
              <mc:Fallback>
                <p:oleObj name="Equation" r:id="rId3" imgW="482400" imgH="406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000" y="3709040"/>
                        <a:ext cx="964800" cy="8121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79" y="508640"/>
            <a:ext cx="4429021" cy="4204577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754597"/>
              </p:ext>
            </p:extLst>
          </p:nvPr>
        </p:nvGraphicFramePr>
        <p:xfrm>
          <a:off x="1600200" y="50546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6" name="Equation" r:id="rId6" imgW="2869920" imgH="482400" progId="Equation.DSMT4">
                  <p:embed/>
                </p:oleObj>
              </mc:Choice>
              <mc:Fallback>
                <p:oleObj name="Equation" r:id="rId6" imgW="2869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054600"/>
                        <a:ext cx="57404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1"/>
            <a:endCxn id="7" idx="1"/>
          </p:cNvCxnSpPr>
          <p:nvPr/>
        </p:nvCxnSpPr>
        <p:spPr>
          <a:xfrm rot="10800000" flipV="1">
            <a:off x="1600200" y="4115120"/>
            <a:ext cx="25800" cy="1422080"/>
          </a:xfrm>
          <a:prstGeom prst="bentConnector3">
            <a:avLst>
              <a:gd name="adj1" fmla="val 98604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089401"/>
              </p:ext>
            </p:extLst>
          </p:nvPr>
        </p:nvGraphicFramePr>
        <p:xfrm>
          <a:off x="6267450" y="876300"/>
          <a:ext cx="104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2" name="Equation" r:id="rId3" imgW="419100" imgH="228600" progId="Equation.DSMT4">
                  <p:embed/>
                </p:oleObj>
              </mc:Choice>
              <mc:Fallback>
                <p:oleObj name="Equation" r:id="rId3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876300"/>
                        <a:ext cx="10477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28887"/>
              </p:ext>
            </p:extLst>
          </p:nvPr>
        </p:nvGraphicFramePr>
        <p:xfrm>
          <a:off x="609600" y="685800"/>
          <a:ext cx="5740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3" name="Equation" r:id="rId5" imgW="2869920" imgH="482400" progId="Equation.DSMT4">
                  <p:embed/>
                </p:oleObj>
              </mc:Choice>
              <mc:Fallback>
                <p:oleObj name="Equation" r:id="rId5" imgW="286992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5740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806"/>
              </p:ext>
            </p:extLst>
          </p:nvPr>
        </p:nvGraphicFramePr>
        <p:xfrm>
          <a:off x="609600" y="2235200"/>
          <a:ext cx="3479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4" name="Equation" r:id="rId7" imgW="1739880" imgH="482400" progId="Equation.DSMT4">
                  <p:embed/>
                </p:oleObj>
              </mc:Choice>
              <mc:Fallback>
                <p:oleObj name="Equation" r:id="rId7" imgW="173988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35200"/>
                        <a:ext cx="3479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80035"/>
              </p:ext>
            </p:extLst>
          </p:nvPr>
        </p:nvGraphicFramePr>
        <p:xfrm>
          <a:off x="4648200" y="2209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5" name="Equation" r:id="rId9" imgW="1091880" imgH="482400" progId="Equation.DSMT4">
                  <p:embed/>
                </p:oleObj>
              </mc:Choice>
              <mc:Fallback>
                <p:oleObj name="Equation" r:id="rId9" imgW="109188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209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167583"/>
              </p:ext>
            </p:extLst>
          </p:nvPr>
        </p:nvGraphicFramePr>
        <p:xfrm>
          <a:off x="1828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6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493152"/>
              </p:ext>
            </p:extLst>
          </p:nvPr>
        </p:nvGraphicFramePr>
        <p:xfrm>
          <a:off x="4191000" y="2590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7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90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770148"/>
              </p:ext>
            </p:extLst>
          </p:nvPr>
        </p:nvGraphicFramePr>
        <p:xfrm>
          <a:off x="4648200" y="3784600"/>
          <a:ext cx="2819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8" name="Equation" r:id="rId15" imgW="1409700" imgH="279400" progId="Equation.DSMT4">
                  <p:embed/>
                </p:oleObj>
              </mc:Choice>
              <mc:Fallback>
                <p:oleObj name="Equation" r:id="rId15" imgW="1409700" imgH="2794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784600"/>
                        <a:ext cx="28194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173538"/>
              </p:ext>
            </p:extLst>
          </p:nvPr>
        </p:nvGraphicFramePr>
        <p:xfrm>
          <a:off x="6934200" y="2438400"/>
          <a:ext cx="40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39" name="Equation" r:id="rId17" imgW="203040" imgH="253800" progId="Equation.DSMT4">
                  <p:embed/>
                </p:oleObj>
              </mc:Choice>
              <mc:Fallback>
                <p:oleObj name="Equation" r:id="rId17" imgW="203040" imgH="253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438400"/>
                        <a:ext cx="406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81409"/>
              </p:ext>
            </p:extLst>
          </p:nvPr>
        </p:nvGraphicFramePr>
        <p:xfrm>
          <a:off x="5486400" y="3276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0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276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45433"/>
              </p:ext>
            </p:extLst>
          </p:nvPr>
        </p:nvGraphicFramePr>
        <p:xfrm>
          <a:off x="5486400" y="4445211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1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45211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01782"/>
              </p:ext>
            </p:extLst>
          </p:nvPr>
        </p:nvGraphicFramePr>
        <p:xfrm>
          <a:off x="4649788" y="4927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42" name="Equation" r:id="rId21" imgW="1180588" imgH="241195" progId="Equation.DSMT4">
                  <p:embed/>
                </p:oleObj>
              </mc:Choice>
              <mc:Fallback>
                <p:oleObj name="Equation" r:id="rId21" imgW="1180588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4927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37675"/>
              </p:ext>
            </p:extLst>
          </p:nvPr>
        </p:nvGraphicFramePr>
        <p:xfrm>
          <a:off x="1295400" y="609600"/>
          <a:ext cx="23606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3" name="Equation" r:id="rId3" imgW="1180588" imgH="241195" progId="Equation.DSMT4">
                  <p:embed/>
                </p:oleObj>
              </mc:Choice>
              <mc:Fallback>
                <p:oleObj name="Equation" r:id="rId3" imgW="1180588" imgH="241195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09600"/>
                        <a:ext cx="2360612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447800"/>
            <a:ext cx="3886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Rešenja ove kvadratne jednačine: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08727"/>
              </p:ext>
            </p:extLst>
          </p:nvPr>
        </p:nvGraphicFramePr>
        <p:xfrm>
          <a:off x="3073400" y="2008207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4" name="Equation" r:id="rId5" imgW="2501900" imgH="393700" progId="Equation.DSMT4">
                  <p:embed/>
                </p:oleObj>
              </mc:Choice>
              <mc:Fallback>
                <p:oleObj name="Equation" r:id="rId5" imgW="25019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2008207"/>
                        <a:ext cx="50038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3" idx="1"/>
            <a:endCxn id="5" idx="1"/>
          </p:cNvCxnSpPr>
          <p:nvPr/>
        </p:nvCxnSpPr>
        <p:spPr>
          <a:xfrm rot="10800000" flipH="1" flipV="1">
            <a:off x="1295400" y="850900"/>
            <a:ext cx="25400" cy="1073954"/>
          </a:xfrm>
          <a:prstGeom prst="bentConnector3">
            <a:avLst>
              <a:gd name="adj1" fmla="val -9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348461"/>
              </p:ext>
            </p:extLst>
          </p:nvPr>
        </p:nvGraphicFramePr>
        <p:xfrm>
          <a:off x="1295400" y="3225800"/>
          <a:ext cx="2184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5" name="Equation" r:id="rId7" imgW="1091880" imgH="482400" progId="Equation.DSMT4">
                  <p:embed/>
                </p:oleObj>
              </mc:Choice>
              <mc:Fallback>
                <p:oleObj name="Equation" r:id="rId7" imgW="109188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25800"/>
                        <a:ext cx="21844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6451"/>
              </p:ext>
            </p:extLst>
          </p:nvPr>
        </p:nvGraphicFramePr>
        <p:xfrm>
          <a:off x="1295398" y="46990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6" name="Equation" r:id="rId9" imgW="1117600" imgH="469900" progId="Equation.DSMT4">
                  <p:embed/>
                </p:oleObj>
              </mc:Choice>
              <mc:Fallback>
                <p:oleObj name="Equation" r:id="rId9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8" y="4699000"/>
                        <a:ext cx="2235200" cy="939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3733800"/>
            <a:ext cx="2514600" cy="609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163967"/>
              </p:ext>
            </p:extLst>
          </p:nvPr>
        </p:nvGraphicFramePr>
        <p:xfrm>
          <a:off x="4267200" y="38100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7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863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flipH="1" flipV="1">
            <a:off x="3771900" y="397002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600427"/>
              </p:ext>
            </p:extLst>
          </p:nvPr>
        </p:nvGraphicFramePr>
        <p:xfrm>
          <a:off x="3733800" y="4826000"/>
          <a:ext cx="1498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38" name="Equation" r:id="rId13" imgW="749160" imgH="393480" progId="Equation.DSMT4">
                  <p:embed/>
                </p:oleObj>
              </mc:Choice>
              <mc:Fallback>
                <p:oleObj name="Equation" r:id="rId13" imgW="7491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26000"/>
                        <a:ext cx="1498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2" idx="1"/>
            <a:endCxn id="11" idx="1"/>
          </p:cNvCxnSpPr>
          <p:nvPr/>
        </p:nvCxnSpPr>
        <p:spPr>
          <a:xfrm rot="10800000" flipH="1" flipV="1">
            <a:off x="1143000" y="4038600"/>
            <a:ext cx="152398" cy="1130300"/>
          </a:xfrm>
          <a:prstGeom prst="bentConnector3">
            <a:avLst>
              <a:gd name="adj1" fmla="val -15000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3.1.9. Jednoosno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7870491" cy="32918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9" y="5083314"/>
            <a:ext cx="7772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i="1" dirty="0"/>
              <a:t>Sl. 3.7 Štap opterećen na zatezanje sa uočenom tačkom P i odgovarajući naponski element 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2212"/>
              </p:ext>
            </p:extLst>
          </p:nvPr>
        </p:nvGraphicFramePr>
        <p:xfrm>
          <a:off x="5029200" y="1092200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5" name="Equation" r:id="rId4" imgW="1676400" imgH="482600" progId="Equation.DSMT4">
                  <p:embed/>
                </p:oleObj>
              </mc:Choice>
              <mc:Fallback>
                <p:oleObj name="Equation" r:id="rId4" imgW="16764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092200"/>
                        <a:ext cx="3352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42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163685"/>
              </p:ext>
            </p:extLst>
          </p:nvPr>
        </p:nvGraphicFramePr>
        <p:xfrm>
          <a:off x="5486400" y="3886200"/>
          <a:ext cx="2743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3" name="Equation" r:id="rId3" imgW="1371600" imgH="1206500" progId="Equation.DSMT4">
                  <p:embed/>
                </p:oleObj>
              </mc:Choice>
              <mc:Fallback>
                <p:oleObj name="Equation" r:id="rId3" imgW="1371600" imgH="1206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86200"/>
                        <a:ext cx="27432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93693"/>
            <a:ext cx="80010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 poznati nam </a:t>
            </a:r>
            <a:r>
              <a:rPr lang="sr-Latn-RS" sz="2800" dirty="0" err="1" smtClean="0"/>
              <a:t>transformacijski</a:t>
            </a:r>
            <a:r>
              <a:rPr lang="sr-Latn-RS" sz="2800" dirty="0" smtClean="0"/>
              <a:t> izrazi  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886200"/>
            <a:ext cx="3810000" cy="13849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slučaj jednoosnog stanja napona dobijaju ovaj oblik 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284029"/>
              </p:ext>
            </p:extLst>
          </p:nvPr>
        </p:nvGraphicFramePr>
        <p:xfrm>
          <a:off x="1828800" y="12192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4" name="Equation" r:id="rId5" imgW="3009900" imgH="1206500" progId="Equation.DSMT4">
                  <p:embed/>
                </p:oleObj>
              </mc:Choice>
              <mc:Fallback>
                <p:oleObj name="Equation" r:id="rId5" imgW="30099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192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5" idx="1"/>
            <a:endCxn id="10" idx="1"/>
          </p:cNvCxnSpPr>
          <p:nvPr/>
        </p:nvCxnSpPr>
        <p:spPr>
          <a:xfrm rot="10800000" flipV="1">
            <a:off x="1143000" y="2425700"/>
            <a:ext cx="685800" cy="2152998"/>
          </a:xfrm>
          <a:prstGeom prst="bentConnector3">
            <a:avLst>
              <a:gd name="adj1" fmla="val 133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0" idx="2"/>
            <a:endCxn id="4" idx="1"/>
          </p:cNvCxnSpPr>
          <p:nvPr/>
        </p:nvCxnSpPr>
        <p:spPr>
          <a:xfrm rot="5400000" flipH="1" flipV="1">
            <a:off x="4177952" y="3962748"/>
            <a:ext cx="178495" cy="2438400"/>
          </a:xfrm>
          <a:prstGeom prst="bentConnector4">
            <a:avLst>
              <a:gd name="adj1" fmla="val -128071"/>
              <a:gd name="adj2" fmla="val 8906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363288"/>
              </p:ext>
            </p:extLst>
          </p:nvPr>
        </p:nvGraphicFramePr>
        <p:xfrm>
          <a:off x="1002484" y="28702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53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484" y="28702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31184" y="1905000"/>
            <a:ext cx="40005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Zamenom x-a sa z-om, iz   </a:t>
            </a:r>
            <a:endParaRPr lang="en-US" sz="2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828396"/>
              </p:ext>
            </p:extLst>
          </p:nvPr>
        </p:nvGraphicFramePr>
        <p:xfrm>
          <a:off x="6655616" y="4343400"/>
          <a:ext cx="1878784" cy="172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54" name="Equation" r:id="rId5" imgW="939392" imgH="863225" progId="Equation.DSMT4">
                  <p:embed/>
                </p:oleObj>
              </mc:Choice>
              <mc:Fallback>
                <p:oleObj name="Equation" r:id="rId5" imgW="939392" imgH="86322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616" y="4343400"/>
                        <a:ext cx="1878784" cy="172645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810674"/>
              </p:ext>
            </p:extLst>
          </p:nvPr>
        </p:nvGraphicFramePr>
        <p:xfrm>
          <a:off x="2655071" y="3860800"/>
          <a:ext cx="33766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55" name="Equation" r:id="rId7" imgW="1688367" imgH="393529" progId="Equation.DSMT4">
                  <p:embed/>
                </p:oleObj>
              </mc:Choice>
              <mc:Fallback>
                <p:oleObj name="Equation" r:id="rId7" imgW="1688367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071" y="3860800"/>
                        <a:ext cx="33766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597272"/>
              </p:ext>
            </p:extLst>
          </p:nvPr>
        </p:nvGraphicFramePr>
        <p:xfrm>
          <a:off x="2069284" y="481271"/>
          <a:ext cx="3352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56" name="Equation" r:id="rId9" imgW="1676400" imgH="482600" progId="Equation.DSMT4">
                  <p:embed/>
                </p:oleObj>
              </mc:Choice>
              <mc:Fallback>
                <p:oleObj name="Equation" r:id="rId9" imgW="1676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9284" y="481271"/>
                        <a:ext cx="33528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4" idx="3"/>
            <a:endCxn id="14" idx="3"/>
          </p:cNvCxnSpPr>
          <p:nvPr/>
        </p:nvCxnSpPr>
        <p:spPr>
          <a:xfrm>
            <a:off x="6031684" y="2166610"/>
            <a:ext cx="266700" cy="1567190"/>
          </a:xfrm>
          <a:prstGeom prst="bentConnector3">
            <a:avLst>
              <a:gd name="adj1" fmla="val 18571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50084" y="2590800"/>
            <a:ext cx="5448300" cy="22860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7" name="Elbow Connector 16"/>
          <p:cNvCxnSpPr>
            <a:stCxn id="14" idx="1"/>
            <a:endCxn id="7" idx="1"/>
          </p:cNvCxnSpPr>
          <p:nvPr/>
        </p:nvCxnSpPr>
        <p:spPr>
          <a:xfrm rot="10800000" flipH="1" flipV="1">
            <a:off x="850084" y="3733799"/>
            <a:ext cx="5805532" cy="1472825"/>
          </a:xfrm>
          <a:prstGeom prst="bentConnector3">
            <a:avLst>
              <a:gd name="adj1" fmla="val -393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Dvoosno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stanje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1" y="1523990"/>
            <a:ext cx="3541222" cy="348303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269333"/>
              </p:ext>
            </p:extLst>
          </p:nvPr>
        </p:nvGraphicFramePr>
        <p:xfrm>
          <a:off x="6553200" y="2769018"/>
          <a:ext cx="1954952" cy="96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9" name="Equation" r:id="rId4" imgW="977476" imgH="482391" progId="Equation.DSMT4">
                  <p:embed/>
                </p:oleObj>
              </mc:Choice>
              <mc:Fallback>
                <p:oleObj name="Equation" r:id="rId4" imgW="977476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69018"/>
                        <a:ext cx="1954952" cy="96478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5117068"/>
            <a:ext cx="5452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3.8 Naponski element za </a:t>
            </a:r>
            <a:r>
              <a:rPr lang="sr-Latn-RS" sz="2000" i="1" dirty="0" err="1"/>
              <a:t>dvoosno</a:t>
            </a:r>
            <a:r>
              <a:rPr lang="sr-Latn-RS" sz="2000" i="1" dirty="0"/>
              <a:t> stanje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69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49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3.1.10. Čisto smicanje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670859"/>
            <a:ext cx="2294312" cy="23608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0512" y="4092714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3.9 Naponski element za slučaj čistog smicanja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5859"/>
              </p:ext>
            </p:extLst>
          </p:nvPr>
        </p:nvGraphicFramePr>
        <p:xfrm>
          <a:off x="5715000" y="2514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70" name="Equation" r:id="rId4" imgW="1016000" imgH="482600" progId="Equation.DSMT4">
                  <p:embed/>
                </p:oleObj>
              </mc:Choice>
              <mc:Fallback>
                <p:oleObj name="Equation" r:id="rId4" imgW="1016000" imgH="482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514600"/>
                        <a:ext cx="20320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7512"/>
            <a:ext cx="7508056" cy="4382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083314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3.2 Trodimenzionalna (levo) i dvodimenzionalna projekcija naponskog elementa za slučaj ravnog stanja napona (desno)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2493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02805"/>
              </p:ext>
            </p:extLst>
          </p:nvPr>
        </p:nvGraphicFramePr>
        <p:xfrm>
          <a:off x="1600200" y="1930400"/>
          <a:ext cx="60198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39" name="Equation" r:id="rId3" imgW="3009900" imgH="1206500" progId="Equation.DSMT4">
                  <p:embed/>
                </p:oleObj>
              </mc:Choice>
              <mc:Fallback>
                <p:oleObj name="Equation" r:id="rId3" imgW="3009900" imgH="1206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30400"/>
                        <a:ext cx="6019800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037415"/>
              </p:ext>
            </p:extLst>
          </p:nvPr>
        </p:nvGraphicFramePr>
        <p:xfrm>
          <a:off x="1600200" y="48260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0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260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58938"/>
              </p:ext>
            </p:extLst>
          </p:nvPr>
        </p:nvGraphicFramePr>
        <p:xfrm>
          <a:off x="5486400" y="4699000"/>
          <a:ext cx="2057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1" name="Equation" r:id="rId7" imgW="1028700" imgH="736600" progId="Equation.DSMT4">
                  <p:embed/>
                </p:oleObj>
              </mc:Choice>
              <mc:Fallback>
                <p:oleObj name="Equation" r:id="rId7" imgW="1028700" imgH="736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699000"/>
                        <a:ext cx="2057400" cy="1473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6200000" flipH="1" flipV="1">
            <a:off x="4152900" y="151638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Right Arrow 6"/>
          <p:cNvSpPr/>
          <p:nvPr/>
        </p:nvSpPr>
        <p:spPr>
          <a:xfrm rot="10800000" flipH="1" flipV="1">
            <a:off x="3733800" y="9144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Elbow Connector 7"/>
          <p:cNvCxnSpPr>
            <a:stCxn id="7" idx="3"/>
            <a:endCxn id="6" idx="1"/>
          </p:cNvCxnSpPr>
          <p:nvPr/>
        </p:nvCxnSpPr>
        <p:spPr>
          <a:xfrm>
            <a:off x="4099560" y="98298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363796"/>
              </p:ext>
            </p:extLst>
          </p:nvPr>
        </p:nvGraphicFramePr>
        <p:xfrm>
          <a:off x="2133600" y="4419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2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54715"/>
              </p:ext>
            </p:extLst>
          </p:nvPr>
        </p:nvGraphicFramePr>
        <p:xfrm>
          <a:off x="5029200" y="5334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43" name="Equation" r:id="rId11" imgW="190417" imgH="152334" progId="Equation.DSMT4">
                  <p:embed/>
                </p:oleObj>
              </mc:Choice>
              <mc:Fallback>
                <p:oleObj name="Equation" r:id="rId11" imgW="190417" imgH="152334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2"/>
            <a:endCxn id="12" idx="1"/>
          </p:cNvCxnSpPr>
          <p:nvPr/>
        </p:nvCxnSpPr>
        <p:spPr>
          <a:xfrm rot="16200000" flipH="1">
            <a:off x="3321050" y="3778250"/>
            <a:ext cx="660400" cy="27559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3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9993"/>
              </p:ext>
            </p:extLst>
          </p:nvPr>
        </p:nvGraphicFramePr>
        <p:xfrm>
          <a:off x="2159000" y="1879600"/>
          <a:ext cx="500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2" name="Equation" r:id="rId3" imgW="2501900" imgH="393700" progId="Equation.DSMT4">
                  <p:embed/>
                </p:oleObj>
              </mc:Choice>
              <mc:Fallback>
                <p:oleObj name="Equation" r:id="rId3" imgW="25019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1879600"/>
                        <a:ext cx="5003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55842"/>
              </p:ext>
            </p:extLst>
          </p:nvPr>
        </p:nvGraphicFramePr>
        <p:xfrm>
          <a:off x="2159000" y="467360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3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67360"/>
                        <a:ext cx="20320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 flipV="1">
            <a:off x="4726940" y="15011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Right Arrow 5"/>
          <p:cNvSpPr/>
          <p:nvPr/>
        </p:nvSpPr>
        <p:spPr>
          <a:xfrm rot="10800000" flipH="1" flipV="1">
            <a:off x="4307840" y="89916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3"/>
            <a:endCxn id="5" idx="1"/>
          </p:cNvCxnSpPr>
          <p:nvPr/>
        </p:nvCxnSpPr>
        <p:spPr>
          <a:xfrm>
            <a:off x="4673600" y="967740"/>
            <a:ext cx="236220" cy="4191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613036"/>
              </p:ext>
            </p:extLst>
          </p:nvPr>
        </p:nvGraphicFramePr>
        <p:xfrm>
          <a:off x="2158999" y="3200400"/>
          <a:ext cx="1421782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4" name="Equation" r:id="rId7" imgW="710891" imgH="241195" progId="Equation.DSMT4">
                  <p:embed/>
                </p:oleObj>
              </mc:Choice>
              <mc:Fallback>
                <p:oleObj name="Equation" r:id="rId7" imgW="710891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999" y="3200400"/>
                        <a:ext cx="1421782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51783"/>
              </p:ext>
            </p:extLst>
          </p:nvPr>
        </p:nvGraphicFramePr>
        <p:xfrm>
          <a:off x="2641600" y="274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274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15977"/>
              </p:ext>
            </p:extLst>
          </p:nvPr>
        </p:nvGraphicFramePr>
        <p:xfrm>
          <a:off x="4140200" y="2971800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6" name="Equation" r:id="rId11" imgW="1117600" imgH="469900" progId="Equation.DSMT4">
                  <p:embed/>
                </p:oleObj>
              </mc:Choice>
              <mc:Fallback>
                <p:oleObj name="Equation" r:id="rId11" imgW="1117600" imgH="469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971800"/>
                        <a:ext cx="22352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rot="10800000" flipH="1" flipV="1">
            <a:off x="3698240" y="3349475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49996"/>
              </p:ext>
            </p:extLst>
          </p:nvPr>
        </p:nvGraphicFramePr>
        <p:xfrm>
          <a:off x="2768600" y="46482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7" name="Equation" r:id="rId13" imgW="1828800" imgH="469900" progId="Equation.DSMT4">
                  <p:embed/>
                </p:oleObj>
              </mc:Choice>
              <mc:Fallback>
                <p:oleObj name="Equation" r:id="rId13" imgW="18288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648200"/>
                        <a:ext cx="36576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53271"/>
              </p:ext>
            </p:extLst>
          </p:nvPr>
        </p:nvGraphicFramePr>
        <p:xfrm>
          <a:off x="4445000" y="4089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58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089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3740728" cy="37989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626114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3.10 Naponski element povezan sa glavnim naponima pri čistom smicanju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06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53</a:t>
            </a:fld>
            <a:endParaRPr lang="sr-Latn-RS"/>
          </a:p>
        </p:txBody>
      </p:sp>
      <p:sp>
        <p:nvSpPr>
          <p:cNvPr id="4" name="Rectangle 3"/>
          <p:cNvSpPr/>
          <p:nvPr/>
        </p:nvSpPr>
        <p:spPr>
          <a:xfrm>
            <a:off x="1981200" y="4626114"/>
            <a:ext cx="5278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3.11 Skica deformisanog naponskog elementa pri čistom smicanju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00347"/>
            <a:ext cx="4139738" cy="38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47792"/>
              </p:ext>
            </p:extLst>
          </p:nvPr>
        </p:nvGraphicFramePr>
        <p:xfrm>
          <a:off x="1447800" y="4648200"/>
          <a:ext cx="690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5" name="Equation" r:id="rId3" imgW="3454400" imgH="838200" progId="Equation.DSMT4">
                  <p:embed/>
                </p:oleObj>
              </mc:Choice>
              <mc:Fallback>
                <p:oleObj name="Equation" r:id="rId3" imgW="3454400" imgH="838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6908800" cy="167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4139738" cy="38716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66800" y="990600"/>
            <a:ext cx="914400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7" name="Elbow Connector 6"/>
          <p:cNvCxnSpPr>
            <a:stCxn id="6" idx="1"/>
            <a:endCxn id="5" idx="1"/>
          </p:cNvCxnSpPr>
          <p:nvPr/>
        </p:nvCxnSpPr>
        <p:spPr>
          <a:xfrm rot="10800000" flipH="1" flipV="1">
            <a:off x="1066800" y="1409700"/>
            <a:ext cx="381000" cy="4076700"/>
          </a:xfrm>
          <a:prstGeom prst="bentConnector3">
            <a:avLst>
              <a:gd name="adj1" fmla="val -6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735302"/>
              </p:ext>
            </p:extLst>
          </p:nvPr>
        </p:nvGraphicFramePr>
        <p:xfrm>
          <a:off x="4495800" y="3403600"/>
          <a:ext cx="3835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6" name="Equation" r:id="rId6" imgW="1917700" imgH="431800" progId="Equation.DSMT4">
                  <p:embed/>
                </p:oleObj>
              </mc:Choice>
              <mc:Fallback>
                <p:oleObj name="Equation" r:id="rId6" imgW="19177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03600"/>
                        <a:ext cx="38354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7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36066"/>
              </p:ext>
            </p:extLst>
          </p:nvPr>
        </p:nvGraphicFramePr>
        <p:xfrm>
          <a:off x="4495800" y="43688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8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68800"/>
                        <a:ext cx="3987800" cy="1574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457200"/>
            <a:ext cx="4139738" cy="38716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066800" y="990600"/>
            <a:ext cx="902516" cy="838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6" name="Elbow Connector 5"/>
          <p:cNvCxnSpPr>
            <a:stCxn id="5" idx="1"/>
            <a:endCxn id="3" idx="1"/>
          </p:cNvCxnSpPr>
          <p:nvPr/>
        </p:nvCxnSpPr>
        <p:spPr>
          <a:xfrm rot="10800000" flipH="1" flipV="1">
            <a:off x="1066800" y="1409700"/>
            <a:ext cx="3429000" cy="3746500"/>
          </a:xfrm>
          <a:prstGeom prst="bentConnector3">
            <a:avLst>
              <a:gd name="adj1" fmla="val -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973931"/>
              </p:ext>
            </p:extLst>
          </p:nvPr>
        </p:nvGraphicFramePr>
        <p:xfrm>
          <a:off x="1447800" y="990600"/>
          <a:ext cx="39878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5" name="Equation" r:id="rId3" imgW="1993900" imgH="787400" progId="Equation.DSMT4">
                  <p:embed/>
                </p:oleObj>
              </mc:Choice>
              <mc:Fallback>
                <p:oleObj name="Equation" r:id="rId3" imgW="1993900" imgH="787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90600"/>
                        <a:ext cx="3987800" cy="157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18644"/>
              </p:ext>
            </p:extLst>
          </p:nvPr>
        </p:nvGraphicFramePr>
        <p:xfrm>
          <a:off x="1422400" y="3225800"/>
          <a:ext cx="2870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6" name="Equation" r:id="rId5" imgW="1434960" imgH="482400" progId="Equation.DSMT4">
                  <p:embed/>
                </p:oleObj>
              </mc:Choice>
              <mc:Fallback>
                <p:oleObj name="Equation" r:id="rId5" imgW="1434960" imgH="48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3225800"/>
                        <a:ext cx="2870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239920"/>
              </p:ext>
            </p:extLst>
          </p:nvPr>
        </p:nvGraphicFramePr>
        <p:xfrm>
          <a:off x="6096000" y="990600"/>
          <a:ext cx="1625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7" name="Equation" r:id="rId7" imgW="812520" imgH="812520" progId="Equation.DSMT4">
                  <p:embed/>
                </p:oleObj>
              </mc:Choice>
              <mc:Fallback>
                <p:oleObj name="Equation" r:id="rId7" imgW="812520" imgH="8125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90600"/>
                        <a:ext cx="16256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10800000" flipV="1">
            <a:off x="5562600" y="1691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807262"/>
              </p:ext>
            </p:extLst>
          </p:nvPr>
        </p:nvGraphicFramePr>
        <p:xfrm>
          <a:off x="3149600" y="27178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8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7178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49425"/>
              </p:ext>
            </p:extLst>
          </p:nvPr>
        </p:nvGraphicFramePr>
        <p:xfrm>
          <a:off x="1422400" y="4419600"/>
          <a:ext cx="2616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9" name="Equation" r:id="rId11" imgW="1307880" imgH="482400" progId="Equation.DSMT4">
                  <p:embed/>
                </p:oleObj>
              </mc:Choice>
              <mc:Fallback>
                <p:oleObj name="Equation" r:id="rId11" imgW="13078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419600"/>
                        <a:ext cx="261620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91822"/>
              </p:ext>
            </p:extLst>
          </p:nvPr>
        </p:nvGraphicFramePr>
        <p:xfrm>
          <a:off x="5077460" y="38354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0" name="Equation" r:id="rId13" imgW="901440" imgH="469800" progId="Equation.DSMT4">
                  <p:embed/>
                </p:oleObj>
              </mc:Choice>
              <mc:Fallback>
                <p:oleObj name="Equation" r:id="rId13" imgW="90144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460" y="38354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>
            <a:off x="4089400" y="3048000"/>
            <a:ext cx="838200" cy="2438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64052"/>
              </p:ext>
            </p:extLst>
          </p:nvPr>
        </p:nvGraphicFramePr>
        <p:xfrm>
          <a:off x="838200" y="889000"/>
          <a:ext cx="1803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1" name="Equation" r:id="rId3" imgW="901440" imgH="469800" progId="Equation.DSMT4">
                  <p:embed/>
                </p:oleObj>
              </mc:Choice>
              <mc:Fallback>
                <p:oleObj name="Equation" r:id="rId3" imgW="901440" imgH="4698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889000"/>
                        <a:ext cx="1803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420165"/>
              </p:ext>
            </p:extLst>
          </p:nvPr>
        </p:nvGraphicFramePr>
        <p:xfrm>
          <a:off x="3276600" y="1066800"/>
          <a:ext cx="4013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2" name="Equation" r:id="rId5" imgW="2006280" imgH="279360" progId="Equation.DSMT4">
                  <p:embed/>
                </p:oleObj>
              </mc:Choice>
              <mc:Fallback>
                <p:oleObj name="Equation" r:id="rId5" imgW="20062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66800"/>
                        <a:ext cx="40132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90855"/>
              </p:ext>
            </p:extLst>
          </p:nvPr>
        </p:nvGraphicFramePr>
        <p:xfrm>
          <a:off x="3276600" y="2260600"/>
          <a:ext cx="4597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3" name="Equation" r:id="rId7" imgW="2298600" imgH="241200" progId="Equation.DSMT4">
                  <p:embed/>
                </p:oleObj>
              </mc:Choice>
              <mc:Fallback>
                <p:oleObj name="Equation" r:id="rId7" imgW="22986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60600"/>
                        <a:ext cx="4597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0099"/>
              </p:ext>
            </p:extLst>
          </p:nvPr>
        </p:nvGraphicFramePr>
        <p:xfrm>
          <a:off x="3276600" y="3327400"/>
          <a:ext cx="246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4" name="Equation" r:id="rId9" imgW="1231560" imgH="241200" progId="Equation.DSMT4">
                  <p:embed/>
                </p:oleObj>
              </mc:Choice>
              <mc:Fallback>
                <p:oleObj name="Equation" r:id="rId9" imgW="12315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27400"/>
                        <a:ext cx="246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1059"/>
              </p:ext>
            </p:extLst>
          </p:nvPr>
        </p:nvGraphicFramePr>
        <p:xfrm>
          <a:off x="6350000" y="33528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5" name="Equation" r:id="rId11" imgW="596880" imgH="241200" progId="Equation.DSMT4">
                  <p:embed/>
                </p:oleObj>
              </mc:Choice>
              <mc:Fallback>
                <p:oleObj name="Equation" r:id="rId11" imgW="59688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3352800"/>
                        <a:ext cx="1193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481359"/>
              </p:ext>
            </p:extLst>
          </p:nvPr>
        </p:nvGraphicFramePr>
        <p:xfrm>
          <a:off x="6375400" y="4419600"/>
          <a:ext cx="1625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6" name="Equation" r:id="rId13" imgW="812520" imgH="419040" progId="Equation.DSMT4">
                  <p:embed/>
                </p:oleObj>
              </mc:Choice>
              <mc:Fallback>
                <p:oleObj name="Equation" r:id="rId13" imgW="81252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4419600"/>
                        <a:ext cx="1625600" cy="8382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61109"/>
              </p:ext>
            </p:extLst>
          </p:nvPr>
        </p:nvGraphicFramePr>
        <p:xfrm>
          <a:off x="2743200" y="1219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7" name="Equation" r:id="rId15" imgW="190417" imgH="152334" progId="Equation.DSMT4">
                  <p:embed/>
                </p:oleObj>
              </mc:Choice>
              <mc:Fallback>
                <p:oleObj name="Equation" r:id="rId15" imgW="190417" imgH="15233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9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990745"/>
              </p:ext>
            </p:extLst>
          </p:nvPr>
        </p:nvGraphicFramePr>
        <p:xfrm>
          <a:off x="5130800" y="1727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1727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02186"/>
              </p:ext>
            </p:extLst>
          </p:nvPr>
        </p:nvGraphicFramePr>
        <p:xfrm>
          <a:off x="4343400" y="287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79"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7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28659"/>
              </p:ext>
            </p:extLst>
          </p:nvPr>
        </p:nvGraphicFramePr>
        <p:xfrm>
          <a:off x="5867400" y="3429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0" name="Equation" r:id="rId20" imgW="190417" imgH="152334" progId="Equation.DSMT4">
                  <p:embed/>
                </p:oleObj>
              </mc:Choice>
              <mc:Fallback>
                <p:oleObj name="Equation" r:id="rId20" imgW="190417" imgH="152334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29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16391"/>
              </p:ext>
            </p:extLst>
          </p:nvPr>
        </p:nvGraphicFramePr>
        <p:xfrm>
          <a:off x="6731000" y="3937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781" name="Equation" r:id="rId21" imgW="139639" imgH="203112" progId="Equation.DSMT4">
                  <p:embed/>
                </p:oleObj>
              </mc:Choice>
              <mc:Fallback>
                <p:oleObj name="Equation" r:id="rId21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3937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39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3.1.1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Morov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krug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197098"/>
              </p:ext>
            </p:extLst>
          </p:nvPr>
        </p:nvGraphicFramePr>
        <p:xfrm>
          <a:off x="1193800" y="36195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21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619500"/>
                        <a:ext cx="6019800" cy="162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958574"/>
              </p:ext>
            </p:extLst>
          </p:nvPr>
        </p:nvGraphicFramePr>
        <p:xfrm>
          <a:off x="1295400" y="13716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22" name="Equation" r:id="rId5" imgW="3009600" imgH="812520" progId="Equation.DSMT4">
                  <p:embed/>
                </p:oleObj>
              </mc:Choice>
              <mc:Fallback>
                <p:oleObj name="Equation" r:id="rId5" imgW="3009600" imgH="8125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6019800" cy="162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274604"/>
              </p:ext>
            </p:extLst>
          </p:nvPr>
        </p:nvGraphicFramePr>
        <p:xfrm>
          <a:off x="4114800" y="31115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23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1115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7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906162"/>
              </p:ext>
            </p:extLst>
          </p:nvPr>
        </p:nvGraphicFramePr>
        <p:xfrm>
          <a:off x="736600" y="762000"/>
          <a:ext cx="60198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4" name="Equation" r:id="rId3" imgW="3009600" imgH="812520" progId="Equation.DSMT4">
                  <p:embed/>
                </p:oleObj>
              </mc:Choice>
              <mc:Fallback>
                <p:oleObj name="Equation" r:id="rId3" imgW="3009600" imgH="8125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762000"/>
                        <a:ext cx="6019800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696457"/>
              </p:ext>
            </p:extLst>
          </p:nvPr>
        </p:nvGraphicFramePr>
        <p:xfrm>
          <a:off x="6931025" y="1295400"/>
          <a:ext cx="8572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5" name="Equation" r:id="rId5" imgW="342720" imgH="279360" progId="Equation.DSMT4">
                  <p:embed/>
                </p:oleObj>
              </mc:Choice>
              <mc:Fallback>
                <p:oleObj name="Equation" r:id="rId5" imgW="342720" imgH="2793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025" y="1295400"/>
                        <a:ext cx="8572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69216"/>
              </p:ext>
            </p:extLst>
          </p:nvPr>
        </p:nvGraphicFramePr>
        <p:xfrm>
          <a:off x="762000" y="3022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6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22600"/>
                        <a:ext cx="5638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257362"/>
              </p:ext>
            </p:extLst>
          </p:nvPr>
        </p:nvGraphicFramePr>
        <p:xfrm>
          <a:off x="7899400" y="1346200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7" name="Equation" r:id="rId9" imgW="253800" imgH="253800" progId="Equation.DSMT4">
                  <p:embed/>
                </p:oleObj>
              </mc:Choice>
              <mc:Fallback>
                <p:oleObj name="Equation" r:id="rId9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9400" y="1346200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996666"/>
              </p:ext>
            </p:extLst>
          </p:nvPr>
        </p:nvGraphicFramePr>
        <p:xfrm>
          <a:off x="2971800" y="251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18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51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09800" y="4267200"/>
            <a:ext cx="42672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Ovo je jednačina kružnice !   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6" idx="3"/>
            <a:endCxn id="9" idx="3"/>
          </p:cNvCxnSpPr>
          <p:nvPr/>
        </p:nvCxnSpPr>
        <p:spPr>
          <a:xfrm>
            <a:off x="6400800" y="3492500"/>
            <a:ext cx="76200" cy="1036310"/>
          </a:xfrm>
          <a:prstGeom prst="bentConnector3">
            <a:avLst>
              <a:gd name="adj1" fmla="val 4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3.1.2. Transformacija komponenti </a:t>
            </a:r>
            <a:r>
              <a:rPr lang="sr-Latn-RS" sz="3200" b="1" dirty="0" err="1" smtClean="0">
                <a:solidFill>
                  <a:schemeClr val="accent6">
                    <a:lumMod val="50000"/>
                  </a:schemeClr>
                </a:solidFill>
              </a:rPr>
              <a:t>tenzora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sr-Latn-RS" sz="3200" b="1" dirty="0" smtClean="0">
                <a:solidFill>
                  <a:schemeClr val="accent6">
                    <a:lumMod val="50000"/>
                  </a:schemeClr>
                </a:solidFill>
              </a:rPr>
              <a:t> napona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8" name="TextBox 7"/>
          <p:cNvSpPr txBox="1"/>
          <p:nvPr/>
        </p:nvSpPr>
        <p:spPr>
          <a:xfrm>
            <a:off x="457200" y="1881960"/>
            <a:ext cx="17526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Poznato: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414758"/>
              </p:ext>
            </p:extLst>
          </p:nvPr>
        </p:nvGraphicFramePr>
        <p:xfrm>
          <a:off x="1752600" y="2112792"/>
          <a:ext cx="2032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6" name="Equation" r:id="rId3" imgW="1015920" imgH="482400" progId="Equation.DSMT4">
                  <p:embed/>
                </p:oleObj>
              </mc:Choice>
              <mc:Fallback>
                <p:oleObj name="Equation" r:id="rId3" imgW="101592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2792"/>
                        <a:ext cx="2032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398757"/>
            <a:ext cx="1524000" cy="46166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Traži se: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197381"/>
              </p:ext>
            </p:extLst>
          </p:nvPr>
        </p:nvGraphicFramePr>
        <p:xfrm>
          <a:off x="1676400" y="3606800"/>
          <a:ext cx="2362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7" name="Equation" r:id="rId5" imgW="1180800" imgH="482400" progId="Equation.DSMT4">
                  <p:embed/>
                </p:oleObj>
              </mc:Choice>
              <mc:Fallback>
                <p:oleObj name="Equation" r:id="rId5" imgW="1180800" imgH="482400" progId="Equation.DSMT4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606800"/>
                        <a:ext cx="2362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54" y="1447800"/>
            <a:ext cx="3834246" cy="3609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6354" y="5181600"/>
            <a:ext cx="3834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3.3 Naponski element za slučaj ravnog stanja napona koji odgovara </a:t>
            </a:r>
            <a:r>
              <a:rPr lang="sr-Latn-RS" sz="2000" i="1" dirty="0" err="1"/>
              <a:t>x’y</a:t>
            </a:r>
            <a:r>
              <a:rPr lang="sr-Latn-RS" sz="2000" i="1" dirty="0"/>
              <a:t>’ koordinatnom sistemu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252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60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21487"/>
              </p:ext>
            </p:extLst>
          </p:nvPr>
        </p:nvGraphicFramePr>
        <p:xfrm>
          <a:off x="4114800" y="2362200"/>
          <a:ext cx="287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4" name="Equation" r:id="rId3" imgW="1435100" imgH="279400" progId="Equation.DSMT4">
                  <p:embed/>
                </p:oleObj>
              </mc:Choice>
              <mc:Fallback>
                <p:oleObj name="Equation" r:id="rId3" imgW="1435100" imgH="279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362200"/>
                        <a:ext cx="28702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28150"/>
              </p:ext>
            </p:extLst>
          </p:nvPr>
        </p:nvGraphicFramePr>
        <p:xfrm>
          <a:off x="1371600" y="3505200"/>
          <a:ext cx="3124080" cy="205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5" name="Equation" r:id="rId5" imgW="1562040" imgH="1028520" progId="Equation.DSMT4">
                  <p:embed/>
                </p:oleObj>
              </mc:Choice>
              <mc:Fallback>
                <p:oleObj name="Equation" r:id="rId5" imgW="1562040" imgH="10285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05200"/>
                        <a:ext cx="3124080" cy="20570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875831"/>
              </p:ext>
            </p:extLst>
          </p:nvPr>
        </p:nvGraphicFramePr>
        <p:xfrm>
          <a:off x="1371600" y="11938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66" name="Equation" r:id="rId7" imgW="2819400" imgH="469900" progId="Equation.DSMT4">
                  <p:embed/>
                </p:oleObj>
              </mc:Choice>
              <mc:Fallback>
                <p:oleObj name="Equation" r:id="rId7" imgW="28194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938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1143000" y="990600"/>
            <a:ext cx="6096000" cy="2133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0" name="Elbow Connector 9"/>
          <p:cNvCxnSpPr>
            <a:stCxn id="9" idx="3"/>
            <a:endCxn id="6" idx="3"/>
          </p:cNvCxnSpPr>
          <p:nvPr/>
        </p:nvCxnSpPr>
        <p:spPr>
          <a:xfrm flipH="1">
            <a:off x="4495680" y="2057400"/>
            <a:ext cx="2743320" cy="2476320"/>
          </a:xfrm>
          <a:prstGeom prst="bentConnector3">
            <a:avLst>
              <a:gd name="adj1" fmla="val -833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17823"/>
              </p:ext>
            </p:extLst>
          </p:nvPr>
        </p:nvGraphicFramePr>
        <p:xfrm>
          <a:off x="990600" y="609600"/>
          <a:ext cx="5638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1" name="Equation" r:id="rId3" imgW="2819400" imgH="469900" progId="Equation.DSMT4">
                  <p:embed/>
                </p:oleObj>
              </mc:Choice>
              <mc:Fallback>
                <p:oleObj name="Equation" r:id="rId3" imgW="28194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56388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854200"/>
            <a:ext cx="7467600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Sve tačke na </a:t>
            </a:r>
            <a:r>
              <a:rPr lang="sr-Latn-RS" sz="2800" dirty="0" smtClean="0"/>
              <a:t>ovoj kružnici  </a:t>
            </a:r>
            <a:r>
              <a:rPr lang="sr-Latn-RS" sz="2800" dirty="0"/>
              <a:t>i one unutar, u </a:t>
            </a:r>
            <a:r>
              <a:rPr lang="sr-Latn-RS" sz="2800" i="1" dirty="0">
                <a:latin typeface="Symbol" pitchFamily="18" charset="2"/>
              </a:rPr>
              <a:t>st</a:t>
            </a:r>
            <a:r>
              <a:rPr lang="sr-Latn-RS" sz="2800" dirty="0"/>
              <a:t> koordinatnom sistemu, pripadaju </a:t>
            </a:r>
            <a:r>
              <a:rPr lang="sr-Latn-RS" sz="2800" b="1" dirty="0" err="1" smtClean="0"/>
              <a:t>Morovom</a:t>
            </a:r>
            <a:r>
              <a:rPr lang="sr-Latn-RS" sz="2800" b="1" dirty="0" smtClean="0"/>
              <a:t> krugu napona </a:t>
            </a:r>
            <a:r>
              <a:rPr lang="sr-Latn-RS" sz="2800" dirty="0" smtClean="0"/>
              <a:t>(„alatu“ za grafičku analizu ravnog stanja napona). </a:t>
            </a:r>
            <a:endParaRPr lang="en-US" sz="2800" dirty="0"/>
          </a:p>
        </p:txBody>
      </p:sp>
      <p:cxnSp>
        <p:nvCxnSpPr>
          <p:cNvPr id="9" name="Elbow Connector 8"/>
          <p:cNvCxnSpPr>
            <a:stCxn id="3" idx="1"/>
            <a:endCxn id="7" idx="1"/>
          </p:cNvCxnSpPr>
          <p:nvPr/>
        </p:nvCxnSpPr>
        <p:spPr>
          <a:xfrm rot="10800000" flipV="1">
            <a:off x="990600" y="1079499"/>
            <a:ext cx="12700" cy="1682641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3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16109"/>
            <a:ext cx="7159752" cy="3808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778514"/>
            <a:ext cx="7159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3.12 Predznaci za slučaj ravnog stanja: za analitičku analizu (a) i grafičku analizu (b)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28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53069"/>
            <a:ext cx="3474720" cy="3483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4549914"/>
            <a:ext cx="64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3.13 Naponski element za slučaj ravnog stanja napona sa ucrtanim tačkama A i B na pozitivno orijentisanim stranama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2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57206"/>
            <a:ext cx="6116505" cy="5035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41408" y="5638800"/>
            <a:ext cx="4240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3.14 Primer </a:t>
            </a:r>
            <a:r>
              <a:rPr lang="sr-Latn-RS" sz="2000" i="1" dirty="0" err="1"/>
              <a:t>Morovog</a:t>
            </a:r>
            <a:r>
              <a:rPr lang="sr-Latn-RS" sz="2000" i="1" dirty="0"/>
              <a:t> kruga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12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65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253250" cy="40212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3650" y="5238690"/>
            <a:ext cx="548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3.15 </a:t>
            </a:r>
            <a:r>
              <a:rPr lang="sr-Latn-RS" sz="2000" i="1" dirty="0" err="1"/>
              <a:t>Morov</a:t>
            </a:r>
            <a:r>
              <a:rPr lang="sr-Latn-RS" sz="2000" i="1" dirty="0"/>
              <a:t> krug za jednoosno stanje napona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8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66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333" y="1158933"/>
            <a:ext cx="5318067" cy="39464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4793" y="5181600"/>
            <a:ext cx="4878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000" i="1" dirty="0"/>
              <a:t>Sl. 3.16 </a:t>
            </a:r>
            <a:r>
              <a:rPr lang="sr-Latn-RS" sz="2000" i="1" dirty="0" err="1"/>
              <a:t>Morov</a:t>
            </a:r>
            <a:r>
              <a:rPr lang="sr-Latn-RS" sz="2000" i="1" dirty="0"/>
              <a:t> krug napona za čisto smicanje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4544984" cy="43143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8768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3.4 Ravno stanje napona: Trougaona naponska prizma sa ucrtanim naponima koji na nju deluju 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36783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641775"/>
              </p:ext>
            </p:extLst>
          </p:nvPr>
        </p:nvGraphicFramePr>
        <p:xfrm>
          <a:off x="1066800" y="2286000"/>
          <a:ext cx="6451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1" name="Equation" r:id="rId3" imgW="3225800" imgH="990600" progId="Equation.DSMT4">
                  <p:embed/>
                </p:oleObj>
              </mc:Choice>
              <mc:Fallback>
                <p:oleObj name="Equation" r:id="rId3" imgW="3225800" imgH="990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6451600" cy="1981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685573"/>
              </p:ext>
            </p:extLst>
          </p:nvPr>
        </p:nvGraphicFramePr>
        <p:xfrm>
          <a:off x="1066800" y="48260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2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26000"/>
                        <a:ext cx="6121400" cy="1117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533175"/>
              </p:ext>
            </p:extLst>
          </p:nvPr>
        </p:nvGraphicFramePr>
        <p:xfrm>
          <a:off x="7543800" y="2971800"/>
          <a:ext cx="104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3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971800"/>
                        <a:ext cx="10476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01491"/>
              </p:ext>
            </p:extLst>
          </p:nvPr>
        </p:nvGraphicFramePr>
        <p:xfrm>
          <a:off x="2057400" y="1803720"/>
          <a:ext cx="27936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4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803720"/>
                        <a:ext cx="279360" cy="40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509109"/>
              </p:ext>
            </p:extLst>
          </p:nvPr>
        </p:nvGraphicFramePr>
        <p:xfrm>
          <a:off x="1066800" y="495300"/>
          <a:ext cx="15557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5" name="Equation" r:id="rId11" imgW="622080" imgH="507960" progId="Equation.DSMT4">
                  <p:embed/>
                </p:oleObj>
              </mc:Choice>
              <mc:Fallback>
                <p:oleObj name="Equation" r:id="rId11" imgW="62208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"/>
                        <a:ext cx="1555750" cy="1270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822285"/>
              </p:ext>
            </p:extLst>
          </p:nvPr>
        </p:nvGraphicFramePr>
        <p:xfrm>
          <a:off x="4114800" y="4343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6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32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573955"/>
              </p:ext>
            </p:extLst>
          </p:nvPr>
        </p:nvGraphicFramePr>
        <p:xfrm>
          <a:off x="1981199" y="736600"/>
          <a:ext cx="29210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4" name="Equation" r:id="rId3" imgW="1460500" imgH="1447800" progId="Equation.DSMT4">
                  <p:embed/>
                </p:oleObj>
              </mc:Choice>
              <mc:Fallback>
                <p:oleObj name="Equation" r:id="rId3" imgW="1460500" imgH="1447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199" y="736600"/>
                        <a:ext cx="2921000" cy="2895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32005"/>
              </p:ext>
            </p:extLst>
          </p:nvPr>
        </p:nvGraphicFramePr>
        <p:xfrm>
          <a:off x="1422400" y="4241800"/>
          <a:ext cx="612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5" name="Equation" r:id="rId5" imgW="3060700" imgH="558800" progId="Equation.DSMT4">
                  <p:embed/>
                </p:oleObj>
              </mc:Choice>
              <mc:Fallback>
                <p:oleObj name="Equation" r:id="rId5" imgW="30607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4241800"/>
                        <a:ext cx="6121400" cy="1117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3284220" y="3898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535190"/>
              </p:ext>
            </p:extLst>
          </p:nvPr>
        </p:nvGraphicFramePr>
        <p:xfrm>
          <a:off x="3352800" y="5461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6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61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2599</TotalTime>
  <Words>710</Words>
  <Application>Microsoft Office PowerPoint</Application>
  <PresentationFormat>On-screen Show (4:3)</PresentationFormat>
  <Paragraphs>143</Paragraphs>
  <Slides>66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Equity</vt:lpstr>
      <vt:lpstr>Equation</vt:lpstr>
      <vt:lpstr>MathType 6.0 Equation</vt:lpstr>
      <vt:lpstr>OTPORNOST MATERIJALA</vt:lpstr>
      <vt:lpstr>3. ANALIZA NAPONA I     DEFORMACIJA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350</cp:revision>
  <dcterms:created xsi:type="dcterms:W3CDTF">2015-02-23T09:28:50Z</dcterms:created>
  <dcterms:modified xsi:type="dcterms:W3CDTF">2016-03-15T14:26:28Z</dcterms:modified>
</cp:coreProperties>
</file>