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273" r:id="rId4"/>
    <p:sldId id="274" r:id="rId5"/>
    <p:sldId id="275" r:id="rId6"/>
    <p:sldId id="296" r:id="rId7"/>
    <p:sldId id="297" r:id="rId8"/>
    <p:sldId id="276" r:id="rId9"/>
    <p:sldId id="277" r:id="rId10"/>
    <p:sldId id="278" r:id="rId11"/>
    <p:sldId id="298" r:id="rId12"/>
    <p:sldId id="279" r:id="rId13"/>
    <p:sldId id="299" r:id="rId14"/>
    <p:sldId id="28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1" r:id="rId23"/>
    <p:sldId id="282" r:id="rId24"/>
    <p:sldId id="295" r:id="rId25"/>
    <p:sldId id="283" r:id="rId26"/>
    <p:sldId id="284" r:id="rId27"/>
    <p:sldId id="285" r:id="rId28"/>
    <p:sldId id="307" r:id="rId29"/>
    <p:sldId id="286" r:id="rId30"/>
    <p:sldId id="309" r:id="rId31"/>
    <p:sldId id="287" r:id="rId32"/>
    <p:sldId id="308" r:id="rId33"/>
    <p:sldId id="288" r:id="rId34"/>
    <p:sldId id="310" r:id="rId35"/>
    <p:sldId id="289" r:id="rId36"/>
    <p:sldId id="311" r:id="rId37"/>
    <p:sldId id="312" r:id="rId38"/>
    <p:sldId id="313" r:id="rId39"/>
    <p:sldId id="314" r:id="rId40"/>
    <p:sldId id="315" r:id="rId41"/>
    <p:sldId id="318" r:id="rId42"/>
    <p:sldId id="316" r:id="rId43"/>
    <p:sldId id="317" r:id="rId44"/>
    <p:sldId id="290" r:id="rId45"/>
    <p:sldId id="291" r:id="rId46"/>
    <p:sldId id="319" r:id="rId47"/>
    <p:sldId id="320" r:id="rId48"/>
    <p:sldId id="321" r:id="rId49"/>
    <p:sldId id="322" r:id="rId50"/>
    <p:sldId id="323" r:id="rId51"/>
    <p:sldId id="324" r:id="rId52"/>
    <p:sldId id="292" r:id="rId53"/>
    <p:sldId id="293" r:id="rId54"/>
    <p:sldId id="325" r:id="rId55"/>
    <p:sldId id="326" r:id="rId56"/>
    <p:sldId id="327" r:id="rId57"/>
    <p:sldId id="328" r:id="rId58"/>
    <p:sldId id="329" r:id="rId59"/>
    <p:sldId id="330" r:id="rId60"/>
    <p:sldId id="294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26.wmf"/><Relationship Id="rId7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11" Type="http://schemas.openxmlformats.org/officeDocument/2006/relationships/image" Target="../media/image22.wmf"/><Relationship Id="rId5" Type="http://schemas.openxmlformats.org/officeDocument/2006/relationships/image" Target="../media/image28.wmf"/><Relationship Id="rId10" Type="http://schemas.openxmlformats.org/officeDocument/2006/relationships/image" Target="../media/image48.wmf"/><Relationship Id="rId4" Type="http://schemas.openxmlformats.org/officeDocument/2006/relationships/image" Target="../media/image44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22.wmf"/><Relationship Id="rId4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26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22.wmf"/><Relationship Id="rId4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26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2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10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2" Type="http://schemas.openxmlformats.org/officeDocument/2006/relationships/image" Target="../media/image108.wmf"/><Relationship Id="rId1" Type="http://schemas.openxmlformats.org/officeDocument/2006/relationships/image" Target="../media/image111.wmf"/><Relationship Id="rId6" Type="http://schemas.openxmlformats.org/officeDocument/2006/relationships/image" Target="../media/image103.wmf"/><Relationship Id="rId5" Type="http://schemas.openxmlformats.org/officeDocument/2006/relationships/image" Target="../media/image113.wmf"/><Relationship Id="rId4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22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20.wmf"/><Relationship Id="rId1" Type="http://schemas.openxmlformats.org/officeDocument/2006/relationships/image" Target="../media/image121.wmf"/><Relationship Id="rId4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26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2.wmf"/><Relationship Id="rId11" Type="http://schemas.openxmlformats.org/officeDocument/2006/relationships/image" Target="../media/image8.wmf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26.wmf"/><Relationship Id="rId5" Type="http://schemas.openxmlformats.org/officeDocument/2006/relationships/image" Target="../media/image22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5.4.2016.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6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5.4.2016.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image" Target="../media/image32.wmf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33.wmf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39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2.wmf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7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2.bin"/><Relationship Id="rId31" Type="http://schemas.openxmlformats.org/officeDocument/2006/relationships/image" Target="../media/image26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34.wmf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6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14.jp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5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5.bin"/><Relationship Id="rId24" Type="http://schemas.openxmlformats.org/officeDocument/2006/relationships/oleObject" Target="../embeddings/oleObject62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30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44.wmf"/><Relationship Id="rId19" Type="http://schemas.openxmlformats.org/officeDocument/2006/relationships/image" Target="../media/image4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51.jp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2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22.wmf"/><Relationship Id="rId5" Type="http://schemas.openxmlformats.org/officeDocument/2006/relationships/image" Target="../media/image54.jp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85.wmf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22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0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9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96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04.wmf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3.wmf"/><Relationship Id="rId5" Type="http://schemas.openxmlformats.org/officeDocument/2006/relationships/image" Target="../media/image96.jp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2.bin"/><Relationship Id="rId4" Type="http://schemas.openxmlformats.org/officeDocument/2006/relationships/image" Target="../media/image101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2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3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26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0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3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144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13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image" Target="../media/image103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4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9.wmf"/><Relationship Id="rId10" Type="http://schemas.openxmlformats.org/officeDocument/2006/relationships/image" Target="../media/image118.jpg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0.wmf"/><Relationship Id="rId11" Type="http://schemas.openxmlformats.org/officeDocument/2006/relationships/image" Target="../media/image116.jpg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2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16.jpg"/><Relationship Id="rId4" Type="http://schemas.openxmlformats.org/officeDocument/2006/relationships/image" Target="../media/image1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OM16-P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7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7"/>
            <a:ext cx="7285939" cy="4048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4778514"/>
            <a:ext cx="728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6.4 Napon smicanja </a:t>
            </a:r>
            <a:r>
              <a:rPr lang="sr-Latn-RS" sz="2000" i="1" dirty="0" smtClean="0">
                <a:sym typeface="Symbol"/>
              </a:rPr>
              <a:t></a:t>
            </a:r>
            <a:r>
              <a:rPr lang="sr-Latn-RS" sz="2000" i="1" baseline="-25000" dirty="0" smtClean="0">
                <a:latin typeface="Symbol" pitchFamily="18" charset="2"/>
              </a:rPr>
              <a:t>r</a:t>
            </a:r>
            <a:r>
              <a:rPr lang="sr-Latn-RS" sz="2000" i="1" dirty="0" smtClean="0"/>
              <a:t> </a:t>
            </a:r>
            <a:r>
              <a:rPr lang="sr-Latn-RS" sz="2000" i="1" dirty="0"/>
              <a:t>u proizvoljnoj tački posmatranog poprečnog preseka, koja pripada kružnici poluprečnika </a:t>
            </a:r>
            <a:r>
              <a:rPr lang="sr-Latn-RS" sz="2000" i="1" dirty="0">
                <a:latin typeface="Symbol" pitchFamily="18" charset="2"/>
              </a:rPr>
              <a:t>r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3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285939" cy="40489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20503"/>
              </p:ext>
            </p:extLst>
          </p:nvPr>
        </p:nvGraphicFramePr>
        <p:xfrm>
          <a:off x="5181600" y="3465513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4" imgW="1206360" imgH="368280" progId="Equation.DSMT4">
                  <p:embed/>
                </p:oleObj>
              </mc:Choice>
              <mc:Fallback>
                <p:oleObj name="Equation" r:id="rId4" imgW="120636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65513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0637"/>
              </p:ext>
            </p:extLst>
          </p:nvPr>
        </p:nvGraphicFramePr>
        <p:xfrm>
          <a:off x="5181600" y="2667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6" imgW="457200" imgH="241300" progId="Equation.DSMT4">
                  <p:embed/>
                </p:oleObj>
              </mc:Choice>
              <mc:Fallback>
                <p:oleObj name="Equation" r:id="rId6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89339"/>
              </p:ext>
            </p:extLst>
          </p:nvPr>
        </p:nvGraphicFramePr>
        <p:xfrm>
          <a:off x="5181600" y="4648200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8" imgW="825480" imgH="457200" progId="Equation.DSMT4">
                  <p:embed/>
                </p:oleObj>
              </mc:Choice>
              <mc:Fallback>
                <p:oleObj name="Equation" r:id="rId8" imgW="8254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16510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3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520282" cy="5342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924490"/>
            <a:ext cx="720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6.5 Skica uz analizu deformisanja štapa opterećenog na uvijanje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4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520282" cy="53425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59253"/>
              </p:ext>
            </p:extLst>
          </p:nvPr>
        </p:nvGraphicFramePr>
        <p:xfrm>
          <a:off x="6881970" y="3581400"/>
          <a:ext cx="96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970" y="3581400"/>
                        <a:ext cx="96361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5361"/>
              </p:ext>
            </p:extLst>
          </p:nvPr>
        </p:nvGraphicFramePr>
        <p:xfrm>
          <a:off x="1371600" y="4724400"/>
          <a:ext cx="104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6" imgW="520560" imgH="457200" progId="Equation.DSMT4">
                  <p:embed/>
                </p:oleObj>
              </mc:Choice>
              <mc:Fallback>
                <p:oleObj name="Equation" r:id="rId6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04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2823667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3352800" y="4724400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6425386" y="2133600"/>
            <a:ext cx="218521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klizanja</a:t>
            </a:r>
            <a:endParaRPr lang="sr-Latn-R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547" y="5638800"/>
            <a:ext cx="22060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uvijanja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9" idx="2"/>
            <a:endCxn id="7" idx="3"/>
          </p:cNvCxnSpPr>
          <p:nvPr/>
        </p:nvCxnSpPr>
        <p:spPr>
          <a:xfrm rot="5400000">
            <a:off x="5085274" y="543347"/>
            <a:ext cx="319247" cy="454619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8" idx="1"/>
          </p:cNvCxnSpPr>
          <p:nvPr/>
        </p:nvCxnSpPr>
        <p:spPr>
          <a:xfrm rot="10800000">
            <a:off x="3352801" y="4876800"/>
            <a:ext cx="3051747" cy="1023610"/>
          </a:xfrm>
          <a:prstGeom prst="bentConnector3">
            <a:avLst>
              <a:gd name="adj1" fmla="val 1074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597"/>
            <a:ext cx="6757416" cy="4700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467290"/>
            <a:ext cx="67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6.6 Skica uz definisanje veze ugla uvijanje i ugla klizanja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7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757416" cy="470001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35252"/>
              </p:ext>
            </p:extLst>
          </p:nvPr>
        </p:nvGraphicFramePr>
        <p:xfrm>
          <a:off x="7467600" y="533400"/>
          <a:ext cx="111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4" imgW="558720" imgH="761760" progId="Equation.DSMT4">
                  <p:embed/>
                </p:oleObj>
              </mc:Choice>
              <mc:Fallback>
                <p:oleObj name="Equation" r:id="rId4" imgW="55872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"/>
                        <a:ext cx="11176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41156"/>
              </p:ext>
            </p:extLst>
          </p:nvPr>
        </p:nvGraphicFramePr>
        <p:xfrm>
          <a:off x="5105400" y="4572000"/>
          <a:ext cx="37068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6" imgW="1854000" imgH="939600" progId="Equation.DSMT4">
                  <p:embed/>
                </p:oleObj>
              </mc:Choice>
              <mc:Fallback>
                <p:oleObj name="Equation" r:id="rId6" imgW="1854000" imgH="939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3706813" cy="187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98728"/>
              </p:ext>
            </p:extLst>
          </p:nvPr>
        </p:nvGraphicFramePr>
        <p:xfrm>
          <a:off x="7467600" y="2286000"/>
          <a:ext cx="119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8" imgW="596880" imgH="761760" progId="Equation.DSMT4">
                  <p:embed/>
                </p:oleObj>
              </mc:Choice>
              <mc:Fallback>
                <p:oleObj name="Equation" r:id="rId8" imgW="59688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119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1252"/>
              </p:ext>
            </p:extLst>
          </p:nvPr>
        </p:nvGraphicFramePr>
        <p:xfrm>
          <a:off x="5638800" y="4572000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1193800" imgH="444500" progId="Equation.DSMT4">
                  <p:embed/>
                </p:oleObj>
              </mc:Choice>
              <mc:Fallback>
                <p:oleObj name="Equation" r:id="rId4" imgW="11938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23876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25720"/>
              </p:ext>
            </p:extLst>
          </p:nvPr>
        </p:nvGraphicFramePr>
        <p:xfrm>
          <a:off x="5638800" y="5638800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6" imgW="1143000" imgH="419100" progId="Equation.DSMT4">
                  <p:embed/>
                </p:oleObj>
              </mc:Choice>
              <mc:Fallback>
                <p:oleObj name="Equation" r:id="rId6" imgW="1143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7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15675"/>
              </p:ext>
            </p:extLst>
          </p:nvPr>
        </p:nvGraphicFramePr>
        <p:xfrm>
          <a:off x="685800" y="798493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" name="Equation" r:id="rId3" imgW="1193800" imgH="444500" progId="Equation.DSMT4">
                  <p:embed/>
                </p:oleObj>
              </mc:Choice>
              <mc:Fallback>
                <p:oleObj name="Equation" r:id="rId3" imgW="1193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8493"/>
                        <a:ext cx="2387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15816"/>
              </p:ext>
            </p:extLst>
          </p:nvPr>
        </p:nvGraphicFramePr>
        <p:xfrm>
          <a:off x="685800" y="1865293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" name="Equation" r:id="rId5" imgW="1143000" imgH="419100" progId="Equation.DSMT4">
                  <p:embed/>
                </p:oleObj>
              </mc:Choice>
              <mc:Fallback>
                <p:oleObj name="Equation" r:id="rId5" imgW="1143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5293"/>
                        <a:ext cx="2286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2971800" y="722293"/>
            <a:ext cx="609600" cy="2057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16235"/>
              </p:ext>
            </p:extLst>
          </p:nvPr>
        </p:nvGraphicFramePr>
        <p:xfrm>
          <a:off x="4166602" y="1484293"/>
          <a:ext cx="231039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9" name="Equation" r:id="rId7" imgW="1155199" imgH="266584" progId="Equation.DSMT4">
                  <p:embed/>
                </p:oleObj>
              </mc:Choice>
              <mc:Fallback>
                <p:oleObj name="Equation" r:id="rId7" imgW="115519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602" y="1484293"/>
                        <a:ext cx="2310398" cy="533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00744"/>
              </p:ext>
            </p:extLst>
          </p:nvPr>
        </p:nvGraphicFramePr>
        <p:xfrm>
          <a:off x="3657600" y="159859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98593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704"/>
              </p:ext>
            </p:extLst>
          </p:nvPr>
        </p:nvGraphicFramePr>
        <p:xfrm>
          <a:off x="6553200" y="16031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316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07458"/>
              </p:ext>
            </p:extLst>
          </p:nvPr>
        </p:nvGraphicFramePr>
        <p:xfrm>
          <a:off x="7010400" y="1331893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1893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9000"/>
              </p:ext>
            </p:extLst>
          </p:nvPr>
        </p:nvGraphicFramePr>
        <p:xfrm>
          <a:off x="7086600" y="2627293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Equation" r:id="rId15" imgW="609480" imgH="419040" progId="Equation.DSMT4">
                  <p:embed/>
                </p:oleObj>
              </mc:Choice>
              <mc:Fallback>
                <p:oleObj name="Equation" r:id="rId15" imgW="609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27293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72433"/>
              </p:ext>
            </p:extLst>
          </p:nvPr>
        </p:nvGraphicFramePr>
        <p:xfrm>
          <a:off x="7467600" y="2220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20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15310"/>
              </p:ext>
            </p:extLst>
          </p:nvPr>
        </p:nvGraphicFramePr>
        <p:xfrm>
          <a:off x="7467600" y="35924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924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5712"/>
              </p:ext>
            </p:extLst>
          </p:nvPr>
        </p:nvGraphicFramePr>
        <p:xfrm>
          <a:off x="7112000" y="4049693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name="Equation" r:id="rId21" imgW="583920" imgH="241200" progId="Equation.DSMT4">
                  <p:embed/>
                </p:oleObj>
              </mc:Choice>
              <mc:Fallback>
                <p:oleObj name="Equation" r:id="rId21" imgW="5839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049693"/>
                        <a:ext cx="1168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05200" y="46846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ugao klizanja </a:t>
            </a:r>
            <a:r>
              <a:rPr lang="sr-Latn-RS" sz="2800" dirty="0" smtClean="0"/>
              <a:t>odnosno </a:t>
            </a:r>
            <a:r>
              <a:rPr lang="sr-Latn-RS" sz="2800" b="1" dirty="0" smtClean="0"/>
              <a:t>ugaona deformacija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cxnSp>
        <p:nvCxnSpPr>
          <p:cNvPr id="25" name="Elbow Connector 24"/>
          <p:cNvCxnSpPr>
            <a:stCxn id="14" idx="3"/>
            <a:endCxn id="22" idx="3"/>
          </p:cNvCxnSpPr>
          <p:nvPr/>
        </p:nvCxnSpPr>
        <p:spPr>
          <a:xfrm flipH="1">
            <a:off x="8229600" y="4290993"/>
            <a:ext cx="50800" cy="870754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77974"/>
              </p:ext>
            </p:extLst>
          </p:nvPr>
        </p:nvGraphicFramePr>
        <p:xfrm>
          <a:off x="1981200" y="7620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"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12212"/>
              </p:ext>
            </p:extLst>
          </p:nvPr>
        </p:nvGraphicFramePr>
        <p:xfrm>
          <a:off x="635000" y="8255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25500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498600" y="93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72369"/>
              </p:ext>
            </p:extLst>
          </p:nvPr>
        </p:nvGraphicFramePr>
        <p:xfrm>
          <a:off x="3632200" y="779463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779463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32844"/>
              </p:ext>
            </p:extLst>
          </p:nvPr>
        </p:nvGraphicFramePr>
        <p:xfrm>
          <a:off x="1981200" y="1828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"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54636"/>
              </p:ext>
            </p:extLst>
          </p:nvPr>
        </p:nvGraphicFramePr>
        <p:xfrm>
          <a:off x="609600" y="18923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23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498600" y="2006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11399"/>
              </p:ext>
            </p:extLst>
          </p:nvPr>
        </p:nvGraphicFramePr>
        <p:xfrm>
          <a:off x="3606800" y="1846263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"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6263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39229"/>
              </p:ext>
            </p:extLst>
          </p:nvPr>
        </p:nvGraphicFramePr>
        <p:xfrm>
          <a:off x="3200400" y="1922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22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89620"/>
              </p:ext>
            </p:extLst>
          </p:nvPr>
        </p:nvGraphicFramePr>
        <p:xfrm>
          <a:off x="3200400" y="86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6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04055"/>
              </p:ext>
            </p:extLst>
          </p:nvPr>
        </p:nvGraphicFramePr>
        <p:xfrm>
          <a:off x="2337306" y="2844800"/>
          <a:ext cx="116789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" name="Equation" r:id="rId17" imgW="583947" imgH="241195" progId="Equation.DSMT4">
                  <p:embed/>
                </p:oleObj>
              </mc:Choice>
              <mc:Fallback>
                <p:oleObj name="Equation" r:id="rId17" imgW="583947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06" y="2844800"/>
                        <a:ext cx="1167894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05838"/>
              </p:ext>
            </p:extLst>
          </p:nvPr>
        </p:nvGraphicFramePr>
        <p:xfrm>
          <a:off x="609600" y="2844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" name="Equation" r:id="rId19" imgW="583920" imgH="241200" progId="Equation.DSMT4">
                  <p:embed/>
                </p:oleObj>
              </mc:Choice>
              <mc:Fallback>
                <p:oleObj name="Equation" r:id="rId19" imgW="5839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44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84404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18021"/>
              </p:ext>
            </p:extLst>
          </p:nvPr>
        </p:nvGraphicFramePr>
        <p:xfrm>
          <a:off x="3962400" y="28448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" name="Equation" r:id="rId21" imgW="685800" imgH="241300" progId="Equation.DSMT4">
                  <p:embed/>
                </p:oleObj>
              </mc:Choice>
              <mc:Fallback>
                <p:oleObj name="Equation" r:id="rId21" imgW="6858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22300"/>
              </p:ext>
            </p:extLst>
          </p:nvPr>
        </p:nvGraphicFramePr>
        <p:xfrm>
          <a:off x="3581400" y="292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2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0170"/>
              </p:ext>
            </p:extLst>
          </p:nvPr>
        </p:nvGraphicFramePr>
        <p:xfrm>
          <a:off x="5867400" y="3987800"/>
          <a:ext cx="21081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" name="Equation" r:id="rId24" imgW="1054080" imgH="368280" progId="Equation.DSMT4">
                  <p:embed/>
                </p:oleObj>
              </mc:Choice>
              <mc:Fallback>
                <p:oleObj name="Equation" r:id="rId24" imgW="105408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87800"/>
                        <a:ext cx="2108160" cy="73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0288"/>
              </p:ext>
            </p:extLst>
          </p:nvPr>
        </p:nvGraphicFramePr>
        <p:xfrm>
          <a:off x="5892800" y="276606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" name="Equation" r:id="rId26" imgW="1206500" imgH="368300" progId="Equation.DSMT4">
                  <p:embed/>
                </p:oleObj>
              </mc:Choice>
              <mc:Fallback>
                <p:oleObj name="Equation" r:id="rId26" imgW="12065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766060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541020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53823"/>
              </p:ext>
            </p:extLst>
          </p:nvPr>
        </p:nvGraphicFramePr>
        <p:xfrm>
          <a:off x="6858000" y="5232026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" name="Equation" r:id="rId28" imgW="571252" imgH="431613" progId="Equation.DSMT4">
                  <p:embed/>
                </p:oleObj>
              </mc:Choice>
              <mc:Fallback>
                <p:oleObj name="Equation" r:id="rId28" imgW="571252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32026"/>
                        <a:ext cx="1142504" cy="8632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49425"/>
              </p:ext>
            </p:extLst>
          </p:nvPr>
        </p:nvGraphicFramePr>
        <p:xfrm>
          <a:off x="6781800" y="353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3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7684"/>
              </p:ext>
            </p:extLst>
          </p:nvPr>
        </p:nvGraphicFramePr>
        <p:xfrm>
          <a:off x="7264400" y="477482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" name="Equation" r:id="rId32" imgW="139639" imgH="203112" progId="Equation.DSMT4">
                  <p:embed/>
                </p:oleObj>
              </mc:Choice>
              <mc:Fallback>
                <p:oleObj name="Equation" r:id="rId32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77482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46686"/>
              </p:ext>
            </p:extLst>
          </p:nvPr>
        </p:nvGraphicFramePr>
        <p:xfrm>
          <a:off x="609600" y="9906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3" imgW="927000" imgH="431640" progId="Equation.DSMT4">
                  <p:embed/>
                </p:oleObj>
              </mc:Choice>
              <mc:Fallback>
                <p:oleObj name="Equation" r:id="rId3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1854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6323"/>
              </p:ext>
            </p:extLst>
          </p:nvPr>
        </p:nvGraphicFramePr>
        <p:xfrm>
          <a:off x="3111500" y="990600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990600"/>
                        <a:ext cx="1574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92582"/>
              </p:ext>
            </p:extLst>
          </p:nvPr>
        </p:nvGraphicFramePr>
        <p:xfrm>
          <a:off x="5257800" y="9525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7" imgW="787320" imgH="469800" progId="Equation.DSMT4">
                  <p:embed/>
                </p:oleObj>
              </mc:Choice>
              <mc:Fallback>
                <p:oleObj name="Equation" r:id="rId7" imgW="7873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52500"/>
                        <a:ext cx="1574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32348"/>
              </p:ext>
            </p:extLst>
          </p:nvPr>
        </p:nvGraphicFramePr>
        <p:xfrm>
          <a:off x="5232400" y="2413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4130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98903"/>
              </p:ext>
            </p:extLst>
          </p:nvPr>
        </p:nvGraphicFramePr>
        <p:xfrm>
          <a:off x="25908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94998"/>
              </p:ext>
            </p:extLst>
          </p:nvPr>
        </p:nvGraphicFramePr>
        <p:xfrm>
          <a:off x="47244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56768"/>
              </p:ext>
            </p:extLst>
          </p:nvPr>
        </p:nvGraphicFramePr>
        <p:xfrm>
          <a:off x="54864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1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Uvijanje je vid opterećenja štapa pri kojem se u njegovim poprečnim presecima, pojavljuju samo presečni momenti uvijanja </a:t>
            </a:r>
            <a:r>
              <a:rPr lang="sr-Latn-RS" sz="3200" i="1" dirty="0" err="1"/>
              <a:t>M</a:t>
            </a:r>
            <a:r>
              <a:rPr lang="sr-Latn-RS" sz="3200" i="1" baseline="-25000" dirty="0" err="1"/>
              <a:t>t</a:t>
            </a:r>
            <a:r>
              <a:rPr lang="sr-Latn-RS" sz="3200" dirty="0"/>
              <a:t>, izazvani momentima </a:t>
            </a:r>
            <a:r>
              <a:rPr lang="sr-Latn-RS" sz="3200" dirty="0" err="1"/>
              <a:t>spregova</a:t>
            </a:r>
            <a:r>
              <a:rPr lang="sr-Latn-RS" sz="3200" dirty="0"/>
              <a:t> (napadnim momentima uvijanja), kojima su ravni dejstva normalne na </a:t>
            </a:r>
            <a:r>
              <a:rPr lang="sr-Latn-RS" sz="3200" dirty="0" err="1"/>
              <a:t>podužnu</a:t>
            </a:r>
            <a:r>
              <a:rPr lang="sr-Latn-RS" sz="3200" dirty="0"/>
              <a:t> osu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uvijanje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4658"/>
              </p:ext>
            </p:extLst>
          </p:nvPr>
        </p:nvGraphicFramePr>
        <p:xfrm>
          <a:off x="7467600" y="2971800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971800"/>
                        <a:ext cx="11176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18723"/>
              </p:ext>
            </p:extLst>
          </p:nvPr>
        </p:nvGraphicFramePr>
        <p:xfrm>
          <a:off x="457200" y="3886200"/>
          <a:ext cx="225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25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42733"/>
              </p:ext>
            </p:extLst>
          </p:nvPr>
        </p:nvGraphicFramePr>
        <p:xfrm>
          <a:off x="685800" y="474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78371"/>
              </p:ext>
            </p:extLst>
          </p:nvPr>
        </p:nvGraphicFramePr>
        <p:xfrm>
          <a:off x="457200" y="5130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10" imgW="736280" imgH="393529" progId="Equation.DSMT4">
                  <p:embed/>
                </p:oleObj>
              </mc:Choice>
              <mc:Fallback>
                <p:oleObj name="Equation" r:id="rId10" imgW="736280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3080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43000" y="4953000"/>
            <a:ext cx="533400" cy="1117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2261616" y="5410200"/>
            <a:ext cx="535838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err="1" smtClean="0"/>
              <a:t>uvojna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ili </a:t>
            </a:r>
            <a:r>
              <a:rPr lang="sr-Latn-RS" sz="2800" b="1" dirty="0" err="1" smtClean="0"/>
              <a:t>torziona</a:t>
            </a:r>
            <a:r>
              <a:rPr lang="sr-Latn-RS" sz="2800" b="1" dirty="0" smtClean="0"/>
              <a:t> krutost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06664" y="4236456"/>
            <a:ext cx="137180" cy="3531108"/>
          </a:xfrm>
          <a:prstGeom prst="bentConnector3">
            <a:avLst>
              <a:gd name="adj1" fmla="val -1666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222"/>
              </p:ext>
            </p:extLst>
          </p:nvPr>
        </p:nvGraphicFramePr>
        <p:xfrm>
          <a:off x="850901" y="6096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0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1" y="6096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4502"/>
              </p:ext>
            </p:extLst>
          </p:nvPr>
        </p:nvGraphicFramePr>
        <p:xfrm>
          <a:off x="2755901" y="4572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" name="Equation" r:id="rId5" imgW="571252" imgH="431613" progId="Equation.DSMT4">
                  <p:embed/>
                </p:oleObj>
              </mc:Choice>
              <mc:Fallback>
                <p:oleObj name="Equation" r:id="rId5" imgW="571252" imgH="43161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457200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2298701" y="78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477"/>
              </p:ext>
            </p:extLst>
          </p:nvPr>
        </p:nvGraphicFramePr>
        <p:xfrm>
          <a:off x="1231901" y="116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1" y="116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039"/>
              </p:ext>
            </p:extLst>
          </p:nvPr>
        </p:nvGraphicFramePr>
        <p:xfrm>
          <a:off x="850900" y="1625600"/>
          <a:ext cx="13456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3" name="Equation" r:id="rId9" imgW="672808" imgH="431613" progId="Equation.DSMT4">
                  <p:embed/>
                </p:oleObj>
              </mc:Choice>
              <mc:Fallback>
                <p:oleObj name="Equation" r:id="rId9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25600"/>
                        <a:ext cx="1345616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0798"/>
              </p:ext>
            </p:extLst>
          </p:nvPr>
        </p:nvGraphicFramePr>
        <p:xfrm>
          <a:off x="2727178" y="3632517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4" name="Equation" r:id="rId11" imgW="672808" imgH="431613" progId="Equation.DSMT4">
                  <p:embed/>
                </p:oleObj>
              </mc:Choice>
              <mc:Fallback>
                <p:oleObj name="Equation" r:id="rId11" imgW="672808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78" y="3632517"/>
                        <a:ext cx="134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8478"/>
              </p:ext>
            </p:extLst>
          </p:nvPr>
        </p:nvGraphicFramePr>
        <p:xfrm>
          <a:off x="1358900" y="3881437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" name="Equation" r:id="rId12" imgW="380880" imgH="203040" progId="Equation.DSMT4">
                  <p:embed/>
                </p:oleObj>
              </mc:Choice>
              <mc:Fallback>
                <p:oleObj name="Equation" r:id="rId12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81437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222500" y="399573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92482"/>
              </p:ext>
            </p:extLst>
          </p:nvPr>
        </p:nvGraphicFramePr>
        <p:xfrm>
          <a:off x="3014981" y="2667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" name="Equation" r:id="rId14" imgW="406080" imgH="203040" progId="Equation.DSMT4">
                  <p:embed/>
                </p:oleObj>
              </mc:Choice>
              <mc:Fallback>
                <p:oleObj name="Equation" r:id="rId14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981" y="26670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3197861" y="3253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4900"/>
              </p:ext>
            </p:extLst>
          </p:nvPr>
        </p:nvGraphicFramePr>
        <p:xfrm>
          <a:off x="4635500" y="38354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" name="Equation" r:id="rId16" imgW="495000" imgH="228600" progId="Equation.DSMT4">
                  <p:embed/>
                </p:oleObj>
              </mc:Choice>
              <mc:Fallback>
                <p:oleObj name="Equation" r:id="rId16" imgW="495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83540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18316"/>
              </p:ext>
            </p:extLst>
          </p:nvPr>
        </p:nvGraphicFramePr>
        <p:xfrm>
          <a:off x="2755900" y="5003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8" name="Equation" r:id="rId18" imgW="774360" imgH="431640" progId="Equation.DSMT4">
                  <p:embed/>
                </p:oleObj>
              </mc:Choice>
              <mc:Fallback>
                <p:oleObj name="Equation" r:id="rId18" imgW="774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0038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74700"/>
              </p:ext>
            </p:extLst>
          </p:nvPr>
        </p:nvGraphicFramePr>
        <p:xfrm>
          <a:off x="4749800" y="50038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9" name="Equation" r:id="rId20" imgW="749160" imgH="431640" progId="Equation.DSMT4">
                  <p:embed/>
                </p:oleObj>
              </mc:Choice>
              <mc:Fallback>
                <p:oleObj name="Equation" r:id="rId20" imgW="74916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003800"/>
                        <a:ext cx="1498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16385"/>
              </p:ext>
            </p:extLst>
          </p:nvPr>
        </p:nvGraphicFramePr>
        <p:xfrm>
          <a:off x="6781800" y="4973637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" name="Equation" r:id="rId22" imgW="647640" imgH="431640" progId="Equation.DSMT4">
                  <p:embed/>
                </p:oleObj>
              </mc:Choice>
              <mc:Fallback>
                <p:oleObj name="Equation" r:id="rId22" imgW="64764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73637"/>
                        <a:ext cx="1295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45237"/>
              </p:ext>
            </p:extLst>
          </p:nvPr>
        </p:nvGraphicFramePr>
        <p:xfrm>
          <a:off x="4127500" y="39119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9119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2394"/>
              </p:ext>
            </p:extLst>
          </p:nvPr>
        </p:nvGraphicFramePr>
        <p:xfrm>
          <a:off x="4343400" y="52835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5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95847"/>
              </p:ext>
            </p:extLst>
          </p:nvPr>
        </p:nvGraphicFramePr>
        <p:xfrm>
          <a:off x="6324600" y="52327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327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55509"/>
              </p:ext>
            </p:extLst>
          </p:nvPr>
        </p:nvGraphicFramePr>
        <p:xfrm>
          <a:off x="314221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" name="Equation" r:id="rId28" imgW="139639" imgH="203112" progId="Equation.DSMT4">
                  <p:embed/>
                </p:oleObj>
              </mc:Choice>
              <mc:Fallback>
                <p:oleObj name="Equation" r:id="rId2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212" y="4572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61632" cy="1469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483114"/>
            <a:ext cx="696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6.7 Dogovor o predznaku presečnih momenata uvijanja prikazan na način (a) i na način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6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5248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245114"/>
            <a:ext cx="6175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6.8 Raspodela napona smicanja pri uvijanju štapa kružnog i kružno-</a:t>
            </a:r>
            <a:r>
              <a:rPr lang="sr-Latn-RS" sz="2000" i="1" dirty="0" err="1"/>
              <a:t>prstenastog</a:t>
            </a:r>
            <a:r>
              <a:rPr lang="sr-Latn-RS" sz="2000" i="1" dirty="0"/>
              <a:t>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6.3. Diferencijalna veza presečnog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momenta uvijanja i raspodeljenog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napadnog momenta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8" y="2133600"/>
            <a:ext cx="5683910" cy="3659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215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6.9 Primer štapa opterećenog na uvijanje koncentrisanim momentom M i neravnomerno raspodeljenim momentom m = m(z)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2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57200"/>
            <a:ext cx="6144768" cy="3956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362"/>
              </p:ext>
            </p:extLst>
          </p:nvPr>
        </p:nvGraphicFramePr>
        <p:xfrm>
          <a:off x="1295400" y="4642104"/>
          <a:ext cx="642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4" imgW="3213100" imgH="279400" progId="Equation.DSMT4">
                  <p:embed/>
                </p:oleObj>
              </mc:Choice>
              <mc:Fallback>
                <p:oleObj name="Equation" r:id="rId4" imgW="3213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2104"/>
                        <a:ext cx="642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23743"/>
              </p:ext>
            </p:extLst>
          </p:nvPr>
        </p:nvGraphicFramePr>
        <p:xfrm>
          <a:off x="5486400" y="548030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6" imgW="1104900" imgH="419100" progId="Equation.DSMT4">
                  <p:embed/>
                </p:oleObj>
              </mc:Choice>
              <mc:Fallback>
                <p:oleObj name="Equation" r:id="rId6" imgW="1104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0304"/>
                        <a:ext cx="2209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37123"/>
              </p:ext>
            </p:extLst>
          </p:nvPr>
        </p:nvGraphicFramePr>
        <p:xfrm>
          <a:off x="2133600" y="52517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170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2890"/>
              </p:ext>
            </p:extLst>
          </p:nvPr>
        </p:nvGraphicFramePr>
        <p:xfrm>
          <a:off x="5029200" y="578510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8510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11" idx="1"/>
          </p:cNvCxnSpPr>
          <p:nvPr/>
        </p:nvCxnSpPr>
        <p:spPr>
          <a:xfrm rot="16200000" flipH="1">
            <a:off x="3511550" y="4419854"/>
            <a:ext cx="279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85104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835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6.10 Primer stepenastog štapa opterećenog na uvijanje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6.4. Slučaj stepenastog štapa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opterećenog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07" y="344271"/>
            <a:ext cx="5061966" cy="5424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6" y="5830669"/>
            <a:ext cx="670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6.11 </a:t>
            </a:r>
            <a:r>
              <a:rPr lang="sr-Latn-RS" i="1" dirty="0" err="1"/>
              <a:t>Aksijalno</a:t>
            </a:r>
            <a:r>
              <a:rPr lang="sr-Latn-RS" i="1" dirty="0"/>
              <a:t> opterećen stepenasti štap sa naznačenim poljima i  sa prikazom primene metoda zamišljenog preseka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4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71"/>
            <a:ext cx="5061966" cy="542467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42357"/>
              </p:ext>
            </p:extLst>
          </p:nvPr>
        </p:nvGraphicFramePr>
        <p:xfrm>
          <a:off x="5334000" y="1727200"/>
          <a:ext cx="3454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4" imgW="1727200" imgH="965200" progId="Equation.DSMT4">
                  <p:embed/>
                </p:oleObj>
              </mc:Choice>
              <mc:Fallback>
                <p:oleObj name="Equation" r:id="rId4" imgW="17272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7200"/>
                        <a:ext cx="34544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129307"/>
              </p:ext>
            </p:extLst>
          </p:nvPr>
        </p:nvGraphicFramePr>
        <p:xfrm>
          <a:off x="7239000" y="38608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6" imgW="761760" imgH="965160" progId="Equation.DSMT4">
                  <p:embed/>
                </p:oleObj>
              </mc:Choice>
              <mc:Fallback>
                <p:oleObj name="Equation" r:id="rId6" imgW="76176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608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381000"/>
            <a:ext cx="6650736" cy="5102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264" y="5619690"/>
            <a:ext cx="665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6.12 Dijagram presečnih momenata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" y="968509"/>
            <a:ext cx="7949045" cy="3052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4092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 Elementi konstrukcija opterećeni na uvijanje: Lako transmisiono vratilo (a), burgija za zemlju (b) i opruga elastičnog oslanjanja automobila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85693"/>
              </p:ext>
            </p:extLst>
          </p:nvPr>
        </p:nvGraphicFramePr>
        <p:xfrm>
          <a:off x="4546600" y="2819400"/>
          <a:ext cx="1473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3" imgW="736560" imgH="1854000" progId="Equation.DSMT4">
                  <p:embed/>
                </p:oleObj>
              </mc:Choice>
              <mc:Fallback>
                <p:oleObj name="Equation" r:id="rId3" imgW="736560" imgH="18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819400"/>
                        <a:ext cx="1473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785104" cy="2286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0422"/>
              </p:ext>
            </p:extLst>
          </p:nvPr>
        </p:nvGraphicFramePr>
        <p:xfrm>
          <a:off x="6553200" y="2844800"/>
          <a:ext cx="1574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6" imgW="787320" imgH="1777680" progId="Equation.DSMT4">
                  <p:embed/>
                </p:oleObj>
              </mc:Choice>
              <mc:Fallback>
                <p:oleObj name="Equation" r:id="rId6" imgW="78732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44800"/>
                        <a:ext cx="15748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42970"/>
              </p:ext>
            </p:extLst>
          </p:nvPr>
        </p:nvGraphicFramePr>
        <p:xfrm>
          <a:off x="2438400" y="36576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8" imgW="761760" imgH="965160" progId="Equation.DSMT4">
                  <p:embed/>
                </p:oleObj>
              </mc:Choice>
              <mc:Fallback>
                <p:oleObj name="Equation" r:id="rId8" imgW="7617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070604" y="45796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08037"/>
              </p:ext>
            </p:extLst>
          </p:nvPr>
        </p:nvGraphicFramePr>
        <p:xfrm>
          <a:off x="6096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83680" cy="4925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467290"/>
            <a:ext cx="6583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6.13 Dijagram relativnih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8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02856"/>
              </p:ext>
            </p:extLst>
          </p:nvPr>
        </p:nvGraphicFramePr>
        <p:xfrm>
          <a:off x="1219200" y="762000"/>
          <a:ext cx="441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3" imgW="2209800" imgH="2019300" progId="Equation.DSMT4">
                  <p:embed/>
                </p:oleObj>
              </mc:Choice>
              <mc:Fallback>
                <p:oleObj name="Equation" r:id="rId3" imgW="2209800" imgH="201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4419600" cy="403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1214"/>
              </p:ext>
            </p:extLst>
          </p:nvPr>
        </p:nvGraphicFramePr>
        <p:xfrm>
          <a:off x="6731000" y="2641600"/>
          <a:ext cx="13462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5" imgW="672840" imgH="1803240" progId="Equation.DSMT4">
                  <p:embed/>
                </p:oleObj>
              </mc:Choice>
              <mc:Fallback>
                <p:oleObj name="Equation" r:id="rId5" imgW="672840" imgH="1803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641600"/>
                        <a:ext cx="1346200" cy="3606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583680" cy="4139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8576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6.14 Dijagram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81000"/>
            <a:ext cx="5785104" cy="2286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93626"/>
              </p:ext>
            </p:extLst>
          </p:nvPr>
        </p:nvGraphicFramePr>
        <p:xfrm>
          <a:off x="5334000" y="2133600"/>
          <a:ext cx="3378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4" imgW="1689100" imgH="1854200" progId="Equation.DSMT4">
                  <p:embed/>
                </p:oleObj>
              </mc:Choice>
              <mc:Fallback>
                <p:oleObj name="Equation" r:id="rId4" imgW="1689100" imgH="185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378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988"/>
              </p:ext>
            </p:extLst>
          </p:nvPr>
        </p:nvGraphicFramePr>
        <p:xfrm>
          <a:off x="2717800" y="2778125"/>
          <a:ext cx="2159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6" imgW="1079280" imgH="1777680" progId="Equation.DSMT4">
                  <p:embed/>
                </p:oleObj>
              </mc:Choice>
              <mc:Fallback>
                <p:oleObj name="Equation" r:id="rId6" imgW="107928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778125"/>
                        <a:ext cx="21590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66344"/>
            <a:ext cx="6583680" cy="5553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1120" y="60768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6.15 Dijagram maksimalnih napona smicanja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6.5. Čvrstoća, krutost i nosivost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opterećenih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7277"/>
              </p:ext>
            </p:extLst>
          </p:nvPr>
        </p:nvGraphicFramePr>
        <p:xfrm>
          <a:off x="1032319" y="2251256"/>
          <a:ext cx="243734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3" imgW="1218671" imgH="545863" progId="Equation.DSMT4">
                  <p:embed/>
                </p:oleObj>
              </mc:Choice>
              <mc:Fallback>
                <p:oleObj name="Equation" r:id="rId3" imgW="121867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19" y="2251256"/>
                        <a:ext cx="2437342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76279"/>
              </p:ext>
            </p:extLst>
          </p:nvPr>
        </p:nvGraphicFramePr>
        <p:xfrm>
          <a:off x="1032320" y="3520838"/>
          <a:ext cx="177722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5" imgW="888614" imgH="482391" progId="Equation.DSMT4">
                  <p:embed/>
                </p:oleObj>
              </mc:Choice>
              <mc:Fallback>
                <p:oleObj name="Equation" r:id="rId5" imgW="888614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0" y="3520838"/>
                        <a:ext cx="177722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84629"/>
              </p:ext>
            </p:extLst>
          </p:nvPr>
        </p:nvGraphicFramePr>
        <p:xfrm>
          <a:off x="5664200" y="4013200"/>
          <a:ext cx="302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7" imgW="1511300" imgH="546100" progId="Equation.DSMT4">
                  <p:embed/>
                </p:oleObj>
              </mc:Choice>
              <mc:Fallback>
                <p:oleObj name="Equation" r:id="rId7" imgW="15113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13200"/>
                        <a:ext cx="3022600" cy="1092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95600" y="4684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čvrstoće.</a:t>
            </a:r>
            <a:endParaRPr lang="sr-Latn-R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1600200"/>
            <a:ext cx="194566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Čvrstoća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29792"/>
              </p:ext>
            </p:extLst>
          </p:nvPr>
        </p:nvGraphicFramePr>
        <p:xfrm>
          <a:off x="5651500" y="5290562"/>
          <a:ext cx="231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9" imgW="1155700" imgH="482600" progId="Equation.DSMT4">
                  <p:embed/>
                </p:oleObj>
              </mc:Choice>
              <mc:Fallback>
                <p:oleObj name="Equation" r:id="rId9" imgW="1155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0562"/>
                        <a:ext cx="231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e 21"/>
          <p:cNvSpPr/>
          <p:nvPr/>
        </p:nvSpPr>
        <p:spPr>
          <a:xfrm flipH="1">
            <a:off x="5207000" y="3886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01602"/>
              </p:ext>
            </p:extLst>
          </p:nvPr>
        </p:nvGraphicFramePr>
        <p:xfrm>
          <a:off x="2514600" y="5867399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11" imgW="1295400" imgH="254000" progId="Equation.DSMT4">
                  <p:embed/>
                </p:oleObj>
              </mc:Choice>
              <mc:Fallback>
                <p:oleObj name="Equation" r:id="rId11" imgW="12954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399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0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66975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Krutost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448"/>
              </p:ext>
            </p:extLst>
          </p:nvPr>
        </p:nvGraphicFramePr>
        <p:xfrm>
          <a:off x="726460" y="1219199"/>
          <a:ext cx="2565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3" imgW="1282700" imgH="546100" progId="Equation.DSMT4">
                  <p:embed/>
                </p:oleObj>
              </mc:Choice>
              <mc:Fallback>
                <p:oleObj name="Equation" r:id="rId3" imgW="12827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1219199"/>
                        <a:ext cx="2565400" cy="109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6858"/>
              </p:ext>
            </p:extLst>
          </p:nvPr>
        </p:nvGraphicFramePr>
        <p:xfrm>
          <a:off x="726460" y="2590800"/>
          <a:ext cx="190417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5" imgW="952087" imgH="482391" progId="Equation.DSMT4">
                  <p:embed/>
                </p:oleObj>
              </mc:Choice>
              <mc:Fallback>
                <p:oleObj name="Equation" r:id="rId5" imgW="952087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2590800"/>
                        <a:ext cx="1904174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22068"/>
              </p:ext>
            </p:extLst>
          </p:nvPr>
        </p:nvGraphicFramePr>
        <p:xfrm>
          <a:off x="5183022" y="3581400"/>
          <a:ext cx="3275178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7" imgW="1637589" imgH="545863" progId="Equation.DSMT4">
                  <p:embed/>
                </p:oleObj>
              </mc:Choice>
              <mc:Fallback>
                <p:oleObj name="Equation" r:id="rId7" imgW="1637589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022" y="3581400"/>
                        <a:ext cx="3275178" cy="109172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29956"/>
              </p:ext>
            </p:extLst>
          </p:nvPr>
        </p:nvGraphicFramePr>
        <p:xfrm>
          <a:off x="5208462" y="4953000"/>
          <a:ext cx="2565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9" imgW="1282680" imgH="482400" progId="Equation.DSMT4">
                  <p:embed/>
                </p:oleObj>
              </mc:Choice>
              <mc:Fallback>
                <p:oleObj name="Equation" r:id="rId9" imgW="12826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62" y="4953000"/>
                        <a:ext cx="2565360" cy="964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414422" y="4303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krutosti.</a:t>
            </a:r>
            <a:endParaRPr lang="sr-Latn-RS" sz="2800" dirty="0"/>
          </a:p>
        </p:txBody>
      </p:sp>
      <p:sp>
        <p:nvSpPr>
          <p:cNvPr id="13" name="Right Brace 12"/>
          <p:cNvSpPr/>
          <p:nvPr/>
        </p:nvSpPr>
        <p:spPr>
          <a:xfrm flipH="1">
            <a:off x="4725822" y="3505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72476"/>
              </p:ext>
            </p:extLst>
          </p:nvPr>
        </p:nvGraphicFramePr>
        <p:xfrm>
          <a:off x="2209800" y="5486400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quation" r:id="rId11" imgW="1244600" imgH="228600" progId="Equation.DSMT4">
                  <p:embed/>
                </p:oleObj>
              </mc:Choice>
              <mc:Fallback>
                <p:oleObj name="Equation" r:id="rId11" imgW="1244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2489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0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89058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Nosivost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62000" y="1331893"/>
            <a:ext cx="3833978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napona: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47607"/>
              </p:ext>
            </p:extLst>
          </p:nvPr>
        </p:nvGraphicFramePr>
        <p:xfrm>
          <a:off x="2971800" y="1941493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3" imgW="1117115" imgH="253890" progId="Equation.DSMT4">
                  <p:embed/>
                </p:oleObj>
              </mc:Choice>
              <mc:Fallback>
                <p:oleObj name="Equation" r:id="rId3" imgW="111711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1493"/>
                        <a:ext cx="2234230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2587586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relativnog ugla uvijanja: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31253"/>
              </p:ext>
            </p:extLst>
          </p:nvPr>
        </p:nvGraphicFramePr>
        <p:xfrm>
          <a:off x="4419600" y="3236893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5" imgW="1231366" imgH="253890" progId="Equation.DSMT4">
                  <p:embed/>
                </p:oleObj>
              </mc:Choice>
              <mc:Fallback>
                <p:oleObj name="Equation" r:id="rId5" imgW="12313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36893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0" y="42274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nosivosti.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5206030" y="2195383"/>
            <a:ext cx="2010113" cy="20321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0" idx="1"/>
          </p:cNvCxnSpPr>
          <p:nvPr/>
        </p:nvCxnSpPr>
        <p:spPr>
          <a:xfrm rot="16200000" flipH="1">
            <a:off x="5393546" y="4002093"/>
            <a:ext cx="959874" cy="44503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6.6.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Dimenzionisanje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lakih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82517"/>
              </p:ext>
            </p:extLst>
          </p:nvPr>
        </p:nvGraphicFramePr>
        <p:xfrm>
          <a:off x="990600" y="2971800"/>
          <a:ext cx="2792788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3" imgW="1396394" imgH="495085" progId="Equation.DSMT4">
                  <p:embed/>
                </p:oleObj>
              </mc:Choice>
              <mc:Fallback>
                <p:oleObj name="Equation" r:id="rId3" imgW="1396394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2792788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596"/>
              </p:ext>
            </p:extLst>
          </p:nvPr>
        </p:nvGraphicFramePr>
        <p:xfrm>
          <a:off x="2921000" y="55118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5" imgW="1701800" imgH="482600" progId="Equation.DSMT4">
                  <p:embed/>
                </p:oleObj>
              </mc:Choice>
              <mc:Fallback>
                <p:oleObj name="Equation" r:id="rId5" imgW="1701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511800"/>
                        <a:ext cx="3403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50591"/>
              </p:ext>
            </p:extLst>
          </p:nvPr>
        </p:nvGraphicFramePr>
        <p:xfrm>
          <a:off x="4343400" y="2971800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971800"/>
                        <a:ext cx="208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82039"/>
              </p:ext>
            </p:extLst>
          </p:nvPr>
        </p:nvGraphicFramePr>
        <p:xfrm>
          <a:off x="4343400" y="41148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9" imgW="1079280" imgH="431640" progId="Equation.DSMT4">
                  <p:embed/>
                </p:oleObj>
              </mc:Choice>
              <mc:Fallback>
                <p:oleObj name="Equation" r:id="rId9" imgW="10792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2159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1686580"/>
            <a:ext cx="7010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napona</a:t>
            </a:r>
            <a:endParaRPr lang="sr-Latn-RS" sz="2800" b="1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47138"/>
              </p:ext>
            </p:extLst>
          </p:nvPr>
        </p:nvGraphicFramePr>
        <p:xfrm>
          <a:off x="38862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6324600" y="2819400"/>
            <a:ext cx="609600" cy="228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55623"/>
              </p:ext>
            </p:extLst>
          </p:nvPr>
        </p:nvGraphicFramePr>
        <p:xfrm>
          <a:off x="7086600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1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18909"/>
              </p:ext>
            </p:extLst>
          </p:nvPr>
        </p:nvGraphicFramePr>
        <p:xfrm>
          <a:off x="63246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705600" y="3962400"/>
            <a:ext cx="762000" cy="2057400"/>
          </a:xfrm>
          <a:prstGeom prst="bentConnector3">
            <a:avLst>
              <a:gd name="adj1" fmla="val -3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Problem uvijanja štapova kružnog poprečnog preseka moguće je rešiti jednostavnim matematičkim aparatom, ako </a:t>
            </a:r>
            <a:r>
              <a:rPr lang="sr-Latn-RS" sz="3200" dirty="0">
                <a:solidFill>
                  <a:srgbClr val="C00000"/>
                </a:solidFill>
              </a:rPr>
              <a:t>osnovne pretpostavke otpornosti materijala </a:t>
            </a:r>
            <a:r>
              <a:rPr lang="sr-Latn-RS" sz="3200" dirty="0"/>
              <a:t>proširimo sa </a:t>
            </a:r>
            <a:r>
              <a:rPr lang="sr-Latn-RS" sz="3200" dirty="0">
                <a:solidFill>
                  <a:srgbClr val="002060"/>
                </a:solidFill>
              </a:rPr>
              <a:t>dodatnim pretpostavkama </a:t>
            </a:r>
            <a:r>
              <a:rPr lang="sr-Latn-RS" sz="3200" dirty="0"/>
              <a:t>koje se odnose na </a:t>
            </a:r>
            <a:r>
              <a:rPr lang="sr-Latn-RS" sz="3200" b="1" dirty="0"/>
              <a:t>poprečne preseke</a:t>
            </a:r>
            <a:r>
              <a:rPr lang="sr-Latn-RS" sz="3200" dirty="0"/>
              <a:t>, </a:t>
            </a:r>
            <a:r>
              <a:rPr lang="sr-Latn-RS" sz="3200" b="1" dirty="0" err="1"/>
              <a:t>izvodnice</a:t>
            </a:r>
            <a:r>
              <a:rPr lang="sr-Latn-RS" sz="3200" dirty="0"/>
              <a:t>, </a:t>
            </a:r>
            <a:r>
              <a:rPr lang="sr-Latn-RS" sz="3200" b="1" dirty="0"/>
              <a:t>deformacije</a:t>
            </a:r>
            <a:r>
              <a:rPr lang="sr-Latn-RS" sz="3200" dirty="0"/>
              <a:t> i </a:t>
            </a:r>
            <a:r>
              <a:rPr lang="sr-Latn-RS" sz="3200" b="1" dirty="0"/>
              <a:t>napone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Naponi i deformacije pri uvijanju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kružnog 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kružno-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prstenastog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poprečnog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88480"/>
              </p:ext>
            </p:extLst>
          </p:nvPr>
        </p:nvGraphicFramePr>
        <p:xfrm>
          <a:off x="1447800" y="646093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3" imgW="1701800" imgH="482600" progId="Equation.DSMT4">
                  <p:embed/>
                </p:oleObj>
              </mc:Choice>
              <mc:Fallback>
                <p:oleObj name="Equation" r:id="rId3" imgW="17018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46093"/>
                        <a:ext cx="3403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8588"/>
              </p:ext>
            </p:extLst>
          </p:nvPr>
        </p:nvGraphicFramePr>
        <p:xfrm>
          <a:off x="2286000" y="1712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2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6097"/>
              </p:ext>
            </p:extLst>
          </p:nvPr>
        </p:nvGraphicFramePr>
        <p:xfrm>
          <a:off x="1447799" y="2170093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7" imgW="1295400" imgH="533400" progId="Equation.DSMT4">
                  <p:embed/>
                </p:oleObj>
              </mc:Choice>
              <mc:Fallback>
                <p:oleObj name="Equation" r:id="rId7" imgW="12954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170093"/>
                        <a:ext cx="25908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36940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4" idx="3"/>
          </p:cNvCxnSpPr>
          <p:nvPr/>
        </p:nvCxnSpPr>
        <p:spPr>
          <a:xfrm>
            <a:off x="4038599" y="2703493"/>
            <a:ext cx="2590801" cy="1467654"/>
          </a:xfrm>
          <a:prstGeom prst="bentConnector3">
            <a:avLst>
              <a:gd name="adj1" fmla="val 10882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59710"/>
              </p:ext>
            </p:extLst>
          </p:nvPr>
        </p:nvGraphicFramePr>
        <p:xfrm>
          <a:off x="990600" y="964288"/>
          <a:ext cx="439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64288"/>
                        <a:ext cx="4394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9579"/>
              </p:ext>
            </p:extLst>
          </p:nvPr>
        </p:nvGraphicFramePr>
        <p:xfrm>
          <a:off x="2590801" y="2259688"/>
          <a:ext cx="2818176" cy="11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5" imgW="1409088" imgH="571252" progId="Equation.DSMT4">
                  <p:embed/>
                </p:oleObj>
              </mc:Choice>
              <mc:Fallback>
                <p:oleObj name="Equation" r:id="rId5" imgW="1409088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259688"/>
                        <a:ext cx="2818176" cy="114250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52634"/>
              </p:ext>
            </p:extLst>
          </p:nvPr>
        </p:nvGraphicFramePr>
        <p:xfrm>
          <a:off x="1752601" y="2031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03108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60354"/>
              </p:ext>
            </p:extLst>
          </p:nvPr>
        </p:nvGraphicFramePr>
        <p:xfrm>
          <a:off x="2133601" y="264068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64068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2"/>
            <a:endCxn id="6" idx="1"/>
          </p:cNvCxnSpPr>
          <p:nvPr/>
        </p:nvCxnSpPr>
        <p:spPr>
          <a:xfrm rot="16200000" flipH="1">
            <a:off x="1835151" y="2494638"/>
            <a:ext cx="355600" cy="241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770293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kružno-</a:t>
            </a:r>
            <a:r>
              <a:rPr lang="sr-Latn-RS" sz="2800" dirty="0" err="1"/>
              <a:t>prstenastog</a:t>
            </a:r>
            <a:r>
              <a:rPr lang="sr-Latn-RS" sz="2800" dirty="0"/>
              <a:t> poprečnog preseka.</a:t>
            </a:r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5408977" y="2830940"/>
            <a:ext cx="1830023" cy="1416407"/>
          </a:xfrm>
          <a:prstGeom prst="bentConnector3">
            <a:avLst>
              <a:gd name="adj1" fmla="val 1124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relativnog ugla uvijanja</a:t>
            </a:r>
            <a:endParaRPr lang="sr-Latn-RS" sz="2800" b="1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37067"/>
              </p:ext>
            </p:extLst>
          </p:nvPr>
        </p:nvGraphicFramePr>
        <p:xfrm>
          <a:off x="533400" y="1295400"/>
          <a:ext cx="2691232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Equation" r:id="rId3" imgW="1345616" imgH="495085" progId="Equation.DSMT4">
                  <p:embed/>
                </p:oleObj>
              </mc:Choice>
              <mc:Fallback>
                <p:oleObj name="Equation" r:id="rId3" imgW="134561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2691232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73258"/>
              </p:ext>
            </p:extLst>
          </p:nvPr>
        </p:nvGraphicFramePr>
        <p:xfrm>
          <a:off x="533400" y="28448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Equation" r:id="rId5" imgW="1676400" imgH="482600" progId="Equation.DSMT4">
                  <p:embed/>
                </p:oleObj>
              </mc:Choice>
              <mc:Fallback>
                <p:oleObj name="Equation" r:id="rId5" imgW="1676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448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96399"/>
              </p:ext>
            </p:extLst>
          </p:nvPr>
        </p:nvGraphicFramePr>
        <p:xfrm>
          <a:off x="1854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10798"/>
              </p:ext>
            </p:extLst>
          </p:nvPr>
        </p:nvGraphicFramePr>
        <p:xfrm>
          <a:off x="4419600" y="27432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Equation" r:id="rId9" imgW="1333500" imgH="533400" progId="Equation.DSMT4">
                  <p:embed/>
                </p:oleObj>
              </mc:Choice>
              <mc:Fallback>
                <p:oleObj name="Equation" r:id="rId9" imgW="13335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26670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7296"/>
              </p:ext>
            </p:extLst>
          </p:nvPr>
        </p:nvGraphicFramePr>
        <p:xfrm>
          <a:off x="39624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00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78100" y="4343400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4" idx="3"/>
          </p:cNvCxnSpPr>
          <p:nvPr/>
        </p:nvCxnSpPr>
        <p:spPr>
          <a:xfrm flipV="1">
            <a:off x="7073900" y="3276600"/>
            <a:ext cx="12700" cy="15438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63492"/>
              </p:ext>
            </p:extLst>
          </p:nvPr>
        </p:nvGraphicFramePr>
        <p:xfrm>
          <a:off x="1219200" y="635000"/>
          <a:ext cx="434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3" imgW="2171700" imgH="482600" progId="Equation.DSMT4">
                  <p:embed/>
                </p:oleObj>
              </mc:Choice>
              <mc:Fallback>
                <p:oleObj name="Equation" r:id="rId3" imgW="2171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35000"/>
                        <a:ext cx="4343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28200"/>
              </p:ext>
            </p:extLst>
          </p:nvPr>
        </p:nvGraphicFramePr>
        <p:xfrm>
          <a:off x="1219200" y="2209799"/>
          <a:ext cx="302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5" imgW="1511300" imgH="571500" progId="Equation.DSMT4">
                  <p:embed/>
                </p:oleObj>
              </mc:Choice>
              <mc:Fallback>
                <p:oleObj name="Equation" r:id="rId5" imgW="15113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799"/>
                        <a:ext cx="30226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37702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kružno-</a:t>
            </a:r>
            <a:r>
              <a:rPr lang="sr-Latn-RS" sz="2800" dirty="0" err="1" smtClean="0"/>
              <a:t>prstenastog</a:t>
            </a:r>
            <a:r>
              <a:rPr lang="sr-Latn-RS" sz="2800" dirty="0" smtClean="0"/>
              <a:t> poprečnog preseka.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4241800" y="2781299"/>
            <a:ext cx="1854200" cy="1466048"/>
          </a:xfrm>
          <a:prstGeom prst="bentConnector3">
            <a:avLst>
              <a:gd name="adj1" fmla="val 1123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95543"/>
              </p:ext>
            </p:extLst>
          </p:nvPr>
        </p:nvGraphicFramePr>
        <p:xfrm>
          <a:off x="2463800" y="167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67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2057400"/>
            <a:ext cx="5388864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136" y="5159514"/>
            <a:ext cx="538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6.16 </a:t>
            </a:r>
            <a:r>
              <a:rPr lang="sr-Latn-RS" sz="2000" i="1" dirty="0" err="1"/>
              <a:t>Iskorišćenost</a:t>
            </a:r>
            <a:r>
              <a:rPr lang="sr-Latn-RS" sz="2000" i="1" dirty="0"/>
              <a:t> materijala pri uvijanju štapa kružnog poprečnog preseka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6.7. Analiza punih i šupljih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86144" cy="2987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962400"/>
            <a:ext cx="648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6.17 Poprečni preseci vratila V</a:t>
            </a:r>
            <a:r>
              <a:rPr lang="sr-Latn-RS" sz="2000" i="1" baseline="-25000" dirty="0"/>
              <a:t>1</a:t>
            </a:r>
            <a:r>
              <a:rPr lang="sr-Latn-RS" sz="2000" i="1" dirty="0"/>
              <a:t> i V2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7808"/>
              </p:ext>
            </p:extLst>
          </p:nvPr>
        </p:nvGraphicFramePr>
        <p:xfrm>
          <a:off x="1399309" y="4724400"/>
          <a:ext cx="2286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4" imgW="1143000" imgH="736560" progId="Equation.DSMT4">
                  <p:embed/>
                </p:oleObj>
              </mc:Choice>
              <mc:Fallback>
                <p:oleObj name="Equation" r:id="rId4" imgW="1143000" imgH="736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09" y="4724400"/>
                        <a:ext cx="22860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78265"/>
              </p:ext>
            </p:extLst>
          </p:nvPr>
        </p:nvGraphicFramePr>
        <p:xfrm>
          <a:off x="3810000" y="4610311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4" imgW="444307" imgH="228501" progId="Equation.DSMT4">
                  <p:embed/>
                </p:oleObj>
              </mc:Choice>
              <mc:Fallback>
                <p:oleObj name="Equation" r:id="rId4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10311"/>
                        <a:ext cx="88861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6840"/>
              </p:ext>
            </p:extLst>
          </p:nvPr>
        </p:nvGraphicFramePr>
        <p:xfrm>
          <a:off x="4876800" y="486662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6" imgW="381000" imgH="228600" progId="Equation.DSMT4">
                  <p:embed/>
                </p:oleObj>
              </mc:Choice>
              <mc:Fallback>
                <p:oleObj name="Equation" r:id="rId6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6662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4114800"/>
            <a:ext cx="18288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Analiza: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589217"/>
              </p:ext>
            </p:extLst>
          </p:nvPr>
        </p:nvGraphicFramePr>
        <p:xfrm>
          <a:off x="2850000" y="4376410"/>
          <a:ext cx="81244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8" imgW="406224" imgH="228501" progId="Equation.DSMT4">
                  <p:embed/>
                </p:oleObj>
              </mc:Choice>
              <mc:Fallback>
                <p:oleObj name="Equation" r:id="rId8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000" y="4376410"/>
                        <a:ext cx="812448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73247"/>
              </p:ext>
            </p:extLst>
          </p:nvPr>
        </p:nvGraphicFramePr>
        <p:xfrm>
          <a:off x="7391400" y="8382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838200"/>
                        <a:ext cx="1346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6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66569"/>
              </p:ext>
            </p:extLst>
          </p:nvPr>
        </p:nvGraphicFramePr>
        <p:xfrm>
          <a:off x="1689100" y="3911600"/>
          <a:ext cx="2616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Equation" r:id="rId3" imgW="1307880" imgH="977760" progId="Equation.DSMT4">
                  <p:embed/>
                </p:oleObj>
              </mc:Choice>
              <mc:Fallback>
                <p:oleObj name="Equation" r:id="rId3" imgW="13078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911600"/>
                        <a:ext cx="2616200" cy="195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42858"/>
              </p:ext>
            </p:extLst>
          </p:nvPr>
        </p:nvGraphicFramePr>
        <p:xfrm>
          <a:off x="4876800" y="44704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70400"/>
                        <a:ext cx="1676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05270"/>
              </p:ext>
            </p:extLst>
          </p:nvPr>
        </p:nvGraphicFramePr>
        <p:xfrm>
          <a:off x="44196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30284"/>
              </p:ext>
            </p:extLst>
          </p:nvPr>
        </p:nvGraphicFramePr>
        <p:xfrm>
          <a:off x="7102671" y="46482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" name="Equation" r:id="rId10" imgW="355292" imgH="203024" progId="Equation.DSMT4">
                  <p:embed/>
                </p:oleObj>
              </mc:Choice>
              <mc:Fallback>
                <p:oleObj name="Equation" r:id="rId10" imgW="355292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71" y="46482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6964"/>
              </p:ext>
            </p:extLst>
          </p:nvPr>
        </p:nvGraphicFramePr>
        <p:xfrm>
          <a:off x="7086600" y="5715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150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23557"/>
              </p:ext>
            </p:extLst>
          </p:nvPr>
        </p:nvGraphicFramePr>
        <p:xfrm>
          <a:off x="5257800" y="533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79353"/>
              </p:ext>
            </p:extLst>
          </p:nvPr>
        </p:nvGraphicFramePr>
        <p:xfrm>
          <a:off x="66294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5911850" y="5226050"/>
            <a:ext cx="203200" cy="1231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6643393" y="480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24595"/>
              </p:ext>
            </p:extLst>
          </p:nvPr>
        </p:nvGraphicFramePr>
        <p:xfrm>
          <a:off x="1633728" y="4038600"/>
          <a:ext cx="5943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2971800" imgH="787400" progId="Equation.DSMT4">
                  <p:embed/>
                </p:oleObj>
              </mc:Choice>
              <mc:Fallback>
                <p:oleObj name="Equation" r:id="rId4" imgW="2971800" imgH="78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728" y="4038600"/>
                        <a:ext cx="59436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3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527"/>
              </p:ext>
            </p:extLst>
          </p:nvPr>
        </p:nvGraphicFramePr>
        <p:xfrm>
          <a:off x="1143000" y="2768600"/>
          <a:ext cx="213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Equation" r:id="rId3" imgW="1066800" imgH="558800" progId="Equation.DSMT4">
                  <p:embed/>
                </p:oleObj>
              </mc:Choice>
              <mc:Fallback>
                <p:oleObj name="Equation" r:id="rId3" imgW="10668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68600"/>
                        <a:ext cx="21336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64909"/>
              </p:ext>
            </p:extLst>
          </p:nvPr>
        </p:nvGraphicFramePr>
        <p:xfrm>
          <a:off x="1143000" y="1117600"/>
          <a:ext cx="233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" name="Equation" r:id="rId5" imgW="1168200" imgH="507960" progId="Equation.DSMT4">
                  <p:embed/>
                </p:oleObj>
              </mc:Choice>
              <mc:Fallback>
                <p:oleObj name="Equation" r:id="rId5" imgW="1168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17600"/>
                        <a:ext cx="2336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17824"/>
              </p:ext>
            </p:extLst>
          </p:nvPr>
        </p:nvGraphicFramePr>
        <p:xfrm>
          <a:off x="4073144" y="1143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" name="Equation" r:id="rId7" imgW="838080" imgH="431640" progId="Equation.DSMT4">
                  <p:embed/>
                </p:oleObj>
              </mc:Choice>
              <mc:Fallback>
                <p:oleObj name="Equation" r:id="rId7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144" y="11430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06800" y="152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88414"/>
              </p:ext>
            </p:extLst>
          </p:nvPr>
        </p:nvGraphicFramePr>
        <p:xfrm>
          <a:off x="1600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2453"/>
              </p:ext>
            </p:extLst>
          </p:nvPr>
        </p:nvGraphicFramePr>
        <p:xfrm>
          <a:off x="3826071" y="32004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Equation" r:id="rId11" imgW="355292" imgH="203024" progId="Equation.DSMT4">
                  <p:embed/>
                </p:oleObj>
              </mc:Choice>
              <mc:Fallback>
                <p:oleObj name="Equation" r:id="rId11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71" y="32004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8515"/>
              </p:ext>
            </p:extLst>
          </p:nvPr>
        </p:nvGraphicFramePr>
        <p:xfrm>
          <a:off x="3771900" y="44958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Equation" r:id="rId13" imgW="495000" imgH="228600" progId="Equation.DSMT4">
                  <p:embed/>
                </p:oleObj>
              </mc:Choice>
              <mc:Fallback>
                <p:oleObj name="Equation" r:id="rId13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495800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47943"/>
              </p:ext>
            </p:extLst>
          </p:nvPr>
        </p:nvGraphicFramePr>
        <p:xfrm>
          <a:off x="1600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71223"/>
              </p:ext>
            </p:extLst>
          </p:nvPr>
        </p:nvGraphicFramePr>
        <p:xfrm>
          <a:off x="3352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2393950" y="37655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flipH="1">
            <a:off x="3366793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7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poprečnim presecima?</a:t>
            </a:r>
          </a:p>
          <a:p>
            <a:r>
              <a:rPr lang="sr-Latn-RS" sz="3200" dirty="0" smtClean="0"/>
              <a:t>Pretpostavka o </a:t>
            </a:r>
            <a:r>
              <a:rPr lang="sr-Latn-RS" sz="3200" dirty="0" err="1" smtClean="0"/>
              <a:t>izvodnicama</a:t>
            </a:r>
            <a:r>
              <a:rPr lang="sr-Latn-R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5503"/>
              </p:ext>
            </p:extLst>
          </p:nvPr>
        </p:nvGraphicFramePr>
        <p:xfrm>
          <a:off x="1600200" y="4114800"/>
          <a:ext cx="6070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4" imgW="3035300" imgH="863600" progId="Equation.DSMT4">
                  <p:embed/>
                </p:oleObj>
              </mc:Choice>
              <mc:Fallback>
                <p:oleObj name="Equation" r:id="rId4" imgW="30353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6070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8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85025"/>
              </p:ext>
            </p:extLst>
          </p:nvPr>
        </p:nvGraphicFramePr>
        <p:xfrm>
          <a:off x="1219200" y="1955800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0" name="Equation" r:id="rId3" imgW="1231560" imgH="507960" progId="Equation.DSMT4">
                  <p:embed/>
                </p:oleObj>
              </mc:Choice>
              <mc:Fallback>
                <p:oleObj name="Equation" r:id="rId3" imgW="1231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55800"/>
                        <a:ext cx="2463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63795"/>
              </p:ext>
            </p:extLst>
          </p:nvPr>
        </p:nvGraphicFramePr>
        <p:xfrm>
          <a:off x="4419600" y="6096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89780"/>
              </p:ext>
            </p:extLst>
          </p:nvPr>
        </p:nvGraphicFramePr>
        <p:xfrm>
          <a:off x="4419600" y="20320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name="Equation" r:id="rId7" imgW="863280" imgH="469800" progId="Equation.DSMT4">
                  <p:embed/>
                </p:oleObj>
              </mc:Choice>
              <mc:Fallback>
                <p:oleObj name="Equation" r:id="rId7" imgW="863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320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1859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39101"/>
              </p:ext>
            </p:extLst>
          </p:nvPr>
        </p:nvGraphicFramePr>
        <p:xfrm>
          <a:off x="48260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47608"/>
              </p:ext>
            </p:extLst>
          </p:nvPr>
        </p:nvGraphicFramePr>
        <p:xfrm>
          <a:off x="1219200" y="3581399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4" name="Equation" r:id="rId11" imgW="1168400" imgH="469900" progId="Equation.DSMT4">
                  <p:embed/>
                </p:oleObj>
              </mc:Choice>
              <mc:Fallback>
                <p:oleObj name="Equation" r:id="rId11" imgW="1168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399"/>
                        <a:ext cx="23368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89038"/>
              </p:ext>
            </p:extLst>
          </p:nvPr>
        </p:nvGraphicFramePr>
        <p:xfrm>
          <a:off x="16002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76257"/>
              </p:ext>
            </p:extLst>
          </p:nvPr>
        </p:nvGraphicFramePr>
        <p:xfrm>
          <a:off x="4168971" y="37338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6"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71" y="37338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70465"/>
              </p:ext>
            </p:extLst>
          </p:nvPr>
        </p:nvGraphicFramePr>
        <p:xfrm>
          <a:off x="41783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0292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57"/>
              </p:ext>
            </p:extLst>
          </p:nvPr>
        </p:nvGraphicFramePr>
        <p:xfrm>
          <a:off x="19431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54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90991"/>
              </p:ext>
            </p:extLst>
          </p:nvPr>
        </p:nvGraphicFramePr>
        <p:xfrm>
          <a:off x="36957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2736850" y="42989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3709693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82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97168" cy="306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702314"/>
            <a:ext cx="6297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6.18 Primer statički neodređenog štapa kružnog poprečnog preseka koji je opterećen na uvijanje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6.8. Statički neodređeni problemi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uvijanja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2283" y="5638800"/>
            <a:ext cx="484548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Stepen statičke neodređenosti: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37400"/>
              </p:ext>
            </p:extLst>
          </p:nvPr>
        </p:nvGraphicFramePr>
        <p:xfrm>
          <a:off x="6502972" y="5943600"/>
          <a:ext cx="659828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4" imgW="329914" imgH="177646" progId="Equation.DSMT4">
                  <p:embed/>
                </p:oleObj>
              </mc:Choice>
              <mc:Fallback>
                <p:oleObj name="Equation" r:id="rId4" imgW="329914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972" y="5943600"/>
                        <a:ext cx="659828" cy="35529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6489" y="3163669"/>
            <a:ext cx="6297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6.19 Skica predmetnog štapa sa uklonjenim desnim </a:t>
            </a:r>
            <a:r>
              <a:rPr lang="sr-Latn-RS" sz="2000" i="1" dirty="0" err="1"/>
              <a:t>ukleštenjem</a:t>
            </a:r>
            <a:r>
              <a:rPr lang="sr-Latn-RS" sz="2000" i="1" dirty="0"/>
              <a:t> kojem je uticaj </a:t>
            </a:r>
            <a:r>
              <a:rPr lang="sr-Latn-RS" sz="2000" i="1" dirty="0" err="1"/>
              <a:t>nadomešten</a:t>
            </a:r>
            <a:r>
              <a:rPr lang="sr-Latn-RS" sz="2000" i="1" dirty="0"/>
              <a:t> sa reaktivnim momentom M</a:t>
            </a:r>
            <a:r>
              <a:rPr lang="sr-Latn-RS" sz="2000" i="1" baseline="-25000" dirty="0"/>
              <a:t>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8561" y="4488190"/>
            <a:ext cx="3117273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Dopunski uslov:</a:t>
            </a:r>
            <a:endParaRPr lang="sr-Latn-R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73445"/>
              </p:ext>
            </p:extLst>
          </p:nvPr>
        </p:nvGraphicFramePr>
        <p:xfrm>
          <a:off x="3835400" y="4749800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4" imgW="2349360" imgH="253800" progId="Equation.DSMT4">
                  <p:embed/>
                </p:oleObj>
              </mc:Choice>
              <mc:Fallback>
                <p:oleObj name="Equation" r:id="rId4" imgW="2349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749800"/>
                        <a:ext cx="4699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05350"/>
              </p:ext>
            </p:extLst>
          </p:nvPr>
        </p:nvGraphicFramePr>
        <p:xfrm>
          <a:off x="1473200" y="35052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4" imgW="2070000" imgH="431640" progId="Equation.DSMT4">
                  <p:embed/>
                </p:oleObj>
              </mc:Choice>
              <mc:Fallback>
                <p:oleObj name="Equation" r:id="rId4" imgW="20700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5200"/>
                        <a:ext cx="414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54475"/>
              </p:ext>
            </p:extLst>
          </p:nvPr>
        </p:nvGraphicFramePr>
        <p:xfrm>
          <a:off x="5715000" y="378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8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18384"/>
              </p:ext>
            </p:extLst>
          </p:nvPr>
        </p:nvGraphicFramePr>
        <p:xfrm>
          <a:off x="6172200" y="3556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56000"/>
                        <a:ext cx="1371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Statički uslov ravnoteže:</a:t>
            </a:r>
            <a:endParaRPr lang="sr-Latn-R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27645"/>
              </p:ext>
            </p:extLst>
          </p:nvPr>
        </p:nvGraphicFramePr>
        <p:xfrm>
          <a:off x="2629039" y="4535507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039" y="4535507"/>
                        <a:ext cx="408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84513"/>
              </p:ext>
            </p:extLst>
          </p:nvPr>
        </p:nvGraphicFramePr>
        <p:xfrm>
          <a:off x="7239000" y="4318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18000"/>
                        <a:ext cx="1371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81800" y="469552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3127"/>
              </p:ext>
            </p:extLst>
          </p:nvPr>
        </p:nvGraphicFramePr>
        <p:xfrm>
          <a:off x="3810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46565"/>
              </p:ext>
            </p:extLst>
          </p:nvPr>
        </p:nvGraphicFramePr>
        <p:xfrm>
          <a:off x="3352800" y="5562599"/>
          <a:ext cx="13456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599"/>
                        <a:ext cx="13456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8912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61316"/>
              </p:ext>
            </p:extLst>
          </p:nvPr>
        </p:nvGraphicFramePr>
        <p:xfrm>
          <a:off x="762000" y="3810000"/>
          <a:ext cx="5638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3" imgW="2819400" imgH="1219200" progId="Equation.DSMT4">
                  <p:embed/>
                </p:oleObj>
              </mc:Choice>
              <mc:Fallback>
                <p:oleObj name="Equation" r:id="rId3" imgW="2819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5638800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14790"/>
              </p:ext>
            </p:extLst>
          </p:nvPr>
        </p:nvGraphicFramePr>
        <p:xfrm>
          <a:off x="6934200" y="3810000"/>
          <a:ext cx="1752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5" imgW="876240" imgH="1218960" progId="Equation.DSMT4">
                  <p:embed/>
                </p:oleObj>
              </mc:Choice>
              <mc:Fallback>
                <p:oleObj name="Equation" r:id="rId5" imgW="8762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752600" cy="243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45260"/>
              </p:ext>
            </p:extLst>
          </p:nvPr>
        </p:nvGraphicFramePr>
        <p:xfrm>
          <a:off x="1752600" y="3657600"/>
          <a:ext cx="4069080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4" imgW="2260600" imgH="1574800" progId="Equation.DSMT4">
                  <p:embed/>
                </p:oleObj>
              </mc:Choice>
              <mc:Fallback>
                <p:oleObj name="Equation" r:id="rId4" imgW="22606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069080" cy="2834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33530"/>
              </p:ext>
            </p:extLst>
          </p:nvPr>
        </p:nvGraphicFramePr>
        <p:xfrm>
          <a:off x="6705600" y="2590800"/>
          <a:ext cx="1345680" cy="269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6" imgW="672840" imgH="1346040" progId="Equation.DSMT4">
                  <p:embed/>
                </p:oleObj>
              </mc:Choice>
              <mc:Fallback>
                <p:oleObj name="Equation" r:id="rId6" imgW="6728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1345680" cy="2692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96753"/>
              </p:ext>
            </p:extLst>
          </p:nvPr>
        </p:nvGraphicFramePr>
        <p:xfrm>
          <a:off x="2582863" y="3744913"/>
          <a:ext cx="256063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3" imgW="1422360" imgH="1384200" progId="Equation.DSMT4">
                  <p:embed/>
                </p:oleObj>
              </mc:Choice>
              <mc:Fallback>
                <p:oleObj name="Equation" r:id="rId3" imgW="1422360" imgH="138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744913"/>
                        <a:ext cx="2560637" cy="2490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38624"/>
              </p:ext>
            </p:extLst>
          </p:nvPr>
        </p:nvGraphicFramePr>
        <p:xfrm>
          <a:off x="6453188" y="2971800"/>
          <a:ext cx="18540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6" imgW="927000" imgH="1333440" progId="Equation.DSMT4">
                  <p:embed/>
                </p:oleObj>
              </mc:Choice>
              <mc:Fallback>
                <p:oleObj name="Equation" r:id="rId6" imgW="92700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971800"/>
                        <a:ext cx="1854000" cy="26668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6.9. Oštećenja pri uvijanju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1) Uticajni naponi 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 smicanja 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3084493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2) Uticajni glavni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naponi </a:t>
            </a:r>
            <a:endParaRPr lang="sr-Latn-RS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85471"/>
              </p:ext>
            </p:extLst>
          </p:nvPr>
        </p:nvGraphicFramePr>
        <p:xfrm>
          <a:off x="3460487" y="3733800"/>
          <a:ext cx="14471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3" imgW="723586" imgH="241195" progId="Equation.DSMT4">
                  <p:embed/>
                </p:oleObj>
              </mc:Choice>
              <mc:Fallback>
                <p:oleObj name="Equation" r:id="rId3" imgW="72358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487" y="3733800"/>
                        <a:ext cx="144717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817448"/>
              </p:ext>
            </p:extLst>
          </p:nvPr>
        </p:nvGraphicFramePr>
        <p:xfrm>
          <a:off x="3829050" y="2401888"/>
          <a:ext cx="709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5" imgW="355320" imgH="228600" progId="Equation.DSMT4">
                  <p:embed/>
                </p:oleObj>
              </mc:Choice>
              <mc:Fallback>
                <p:oleObj name="Equation" r:id="rId5" imgW="355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401888"/>
                        <a:ext cx="7096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85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deformacijama?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54206"/>
              </p:ext>
            </p:extLst>
          </p:nvPr>
        </p:nvGraphicFramePr>
        <p:xfrm>
          <a:off x="1373188" y="1041400"/>
          <a:ext cx="1979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990360" imgH="965160" progId="Equation.DSMT4">
                  <p:embed/>
                </p:oleObj>
              </mc:Choice>
              <mc:Fallback>
                <p:oleObj name="Equation" r:id="rId3" imgW="99036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041400"/>
                        <a:ext cx="1979612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3" y="457203"/>
            <a:ext cx="5399532" cy="4814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308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6.20 Primeri oštećenja usled uvijanja: polomljeno puno vratilo izrađeno od mekog čelika (a), epruveta izrađena od tvrđeg čelika (b), trajno plastično deformisano šuplje kardansko vratilo (c) i polomljena kost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762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naponima?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99530"/>
              </p:ext>
            </p:extLst>
          </p:nvPr>
        </p:nvGraphicFramePr>
        <p:xfrm>
          <a:off x="1309688" y="1041400"/>
          <a:ext cx="2106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1054080" imgH="965160" progId="Equation.DSMT4">
                  <p:embed/>
                </p:oleObj>
              </mc:Choice>
              <mc:Fallback>
                <p:oleObj name="Equation" r:id="rId3" imgW="105408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041400"/>
                        <a:ext cx="2106612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609592"/>
            <a:ext cx="6656832" cy="3698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168" y="4394537"/>
            <a:ext cx="665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6.2 Neopterećen gumeni štap kružnog poprečnog preseka sa ucrtanom mrežom međusobno normalnih linija (a) i opterećen na uvijanje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6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85800"/>
            <a:ext cx="7173468" cy="2990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8" y="3708737"/>
            <a:ext cx="7173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6.3 Dvodimenzionalne projekcije neopterećenog gumenog štapa sa ucrtanom mrežom međusobno normalnih linija (a) i opterećenog na uvijanje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4786</TotalTime>
  <Words>659</Words>
  <Application>Microsoft Office PowerPoint</Application>
  <PresentationFormat>On-screen Show (4:3)</PresentationFormat>
  <Paragraphs>131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Equity</vt:lpstr>
      <vt:lpstr>Equation</vt:lpstr>
      <vt:lpstr>MathType 6.0 Equation</vt:lpstr>
      <vt:lpstr>OTPORNOST MATERIJALA</vt:lpstr>
      <vt:lpstr>6. UVIJANJE</vt:lpstr>
      <vt:lpstr>PowerPoint Presentation</vt:lpstr>
      <vt:lpstr>6.2. Naponi i deformacije pri uvijanju        štapova kružnog i        kružno-prstenastog poprečnog       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608</cp:revision>
  <dcterms:created xsi:type="dcterms:W3CDTF">2015-02-23T09:28:50Z</dcterms:created>
  <dcterms:modified xsi:type="dcterms:W3CDTF">2016-04-05T05:38:32Z</dcterms:modified>
</cp:coreProperties>
</file>