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07" r:id="rId9"/>
    <p:sldId id="306" r:id="rId10"/>
    <p:sldId id="263" r:id="rId11"/>
    <p:sldId id="266" r:id="rId12"/>
    <p:sldId id="265" r:id="rId13"/>
    <p:sldId id="269" r:id="rId14"/>
    <p:sldId id="296" r:id="rId15"/>
    <p:sldId id="270" r:id="rId16"/>
    <p:sldId id="287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95" r:id="rId30"/>
    <p:sldId id="297" r:id="rId31"/>
    <p:sldId id="301" r:id="rId32"/>
    <p:sldId id="283" r:id="rId33"/>
    <p:sldId id="290" r:id="rId34"/>
    <p:sldId id="284" r:id="rId35"/>
    <p:sldId id="299" r:id="rId36"/>
    <p:sldId id="298" r:id="rId37"/>
    <p:sldId id="285" r:id="rId38"/>
    <p:sldId id="300" r:id="rId39"/>
    <p:sldId id="286" r:id="rId40"/>
    <p:sldId id="288" r:id="rId41"/>
    <p:sldId id="289" r:id="rId42"/>
    <p:sldId id="291" r:id="rId43"/>
    <p:sldId id="292" r:id="rId44"/>
    <p:sldId id="293" r:id="rId45"/>
    <p:sldId id="294" r:id="rId46"/>
    <p:sldId id="302" r:id="rId47"/>
    <p:sldId id="303" r:id="rId48"/>
    <p:sldId id="305" r:id="rId49"/>
    <p:sldId id="304" r:id="rId5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16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35D13-A29D-4115-9F9D-57EC2DE48316}" type="datetimeFigureOut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B57B7-22DB-4FAC-BB8F-E5EFEBAF7825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73497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3</a:t>
            </a:fld>
            <a:endParaRPr lang="sr-Latn-B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12</a:t>
            </a:fld>
            <a:endParaRPr lang="sr-Latn-B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13</a:t>
            </a:fld>
            <a:endParaRPr lang="sr-Latn-B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15</a:t>
            </a:fld>
            <a:endParaRPr lang="sr-Latn-B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16</a:t>
            </a:fld>
            <a:endParaRPr lang="sr-Latn-B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17</a:t>
            </a:fld>
            <a:endParaRPr lang="sr-Latn-B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18</a:t>
            </a:fld>
            <a:endParaRPr lang="sr-Latn-B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19</a:t>
            </a:fld>
            <a:endParaRPr lang="sr-Latn-B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20</a:t>
            </a:fld>
            <a:endParaRPr lang="sr-Latn-B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21</a:t>
            </a:fld>
            <a:endParaRPr lang="sr-Latn-B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22</a:t>
            </a:fld>
            <a:endParaRPr lang="sr-Latn-B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4</a:t>
            </a:fld>
            <a:endParaRPr lang="sr-Latn-B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24</a:t>
            </a:fld>
            <a:endParaRPr lang="sr-Latn-B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25</a:t>
            </a:fld>
            <a:endParaRPr lang="sr-Latn-B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26</a:t>
            </a:fld>
            <a:endParaRPr lang="sr-Latn-B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27</a:t>
            </a:fld>
            <a:endParaRPr lang="sr-Latn-B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28</a:t>
            </a:fld>
            <a:endParaRPr lang="sr-Latn-B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29</a:t>
            </a:fld>
            <a:endParaRPr lang="sr-Latn-B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30</a:t>
            </a:fld>
            <a:endParaRPr lang="sr-Latn-B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31</a:t>
            </a:fld>
            <a:endParaRPr lang="sr-Latn-B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34</a:t>
            </a:fld>
            <a:endParaRPr lang="sr-Latn-B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35</a:t>
            </a:fld>
            <a:endParaRPr lang="sr-Latn-B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5</a:t>
            </a:fld>
            <a:endParaRPr lang="sr-Latn-B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36</a:t>
            </a:fld>
            <a:endParaRPr lang="sr-Latn-B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37</a:t>
            </a:fld>
            <a:endParaRPr lang="sr-Latn-B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38</a:t>
            </a:fld>
            <a:endParaRPr lang="sr-Latn-B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40</a:t>
            </a:fld>
            <a:endParaRPr lang="sr-Latn-B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41</a:t>
            </a:fld>
            <a:endParaRPr lang="sr-Latn-B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48</a:t>
            </a:fld>
            <a:endParaRPr lang="sr-Latn-B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6</a:t>
            </a:fld>
            <a:endParaRPr lang="sr-Latn-B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7</a:t>
            </a:fld>
            <a:endParaRPr lang="sr-Latn-B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8</a:t>
            </a:fld>
            <a:endParaRPr lang="sr-Latn-B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9</a:t>
            </a:fld>
            <a:endParaRPr lang="sr-Latn-B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10</a:t>
            </a:fld>
            <a:endParaRPr lang="sr-Latn-B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B57B7-22DB-4FAC-BB8F-E5EFEBAF7825}" type="slidenum">
              <a:rPr lang="sr-Latn-BA" smtClean="0"/>
              <a:pPr/>
              <a:t>11</a:t>
            </a:fld>
            <a:endParaRPr lang="sr-Latn-B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07703-8E16-487E-9C53-5689B35F1D8A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AA0E7-D7EE-49B6-B6C2-B607531B6015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CEEA-64DD-4F7E-972B-B3E624173843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5085-61EA-4A77-82EF-793DC7812A8C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D375-66D2-4263-B149-F7313A838E3D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C71E-8544-4CFF-A937-EC4E0B9C919A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2F60-BD0A-41E4-863C-4EAD360F08C3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A6BB-F95F-48BA-89E8-12713FF2513F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C56F-09EA-4D6C-B4B4-905EB5858423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9468-6968-41E6-80E1-73184D1A2A2E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90319-D2A6-4E1F-B1B3-113C61BEEB69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D40A75F-5F73-460E-986C-9D6CF0A14AB4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r-Latn-B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60189B4-FA48-454A-900D-837CD364718B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2.wmf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313874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sr-Latn-BA" sz="6000" b="1" dirty="0" smtClean="0"/>
              <a:t>MEHANIKA I </a:t>
            </a:r>
            <a:r>
              <a:rPr lang="sr-Latn-BA" sz="4000" b="1" dirty="0" smtClean="0"/>
              <a:t/>
            </a:r>
            <a:br>
              <a:rPr lang="sr-Latn-BA" sz="4000" b="1" dirty="0" smtClean="0"/>
            </a:br>
            <a:r>
              <a:rPr lang="sr-Latn-BA" sz="4000" b="1" dirty="0" smtClean="0"/>
              <a:t>(STATIKA)</a:t>
            </a:r>
            <a:endParaRPr lang="sr-Latn-BA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105160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MEH1</a:t>
            </a:r>
            <a:r>
              <a:rPr lang="en-US" sz="4000" dirty="0" smtClean="0">
                <a:sym typeface="Symbol"/>
              </a:rPr>
              <a:t>1</a:t>
            </a:r>
            <a:r>
              <a:rPr lang="sr-Latn-BA" sz="4000" dirty="0" smtClean="0">
                <a:sym typeface="Symbol"/>
              </a:rPr>
              <a:t>9</a:t>
            </a:r>
            <a:r>
              <a:rPr lang="en-US" sz="4000" dirty="0" smtClean="0">
                <a:sym typeface="Symbol"/>
              </a:rPr>
              <a:t>.</a:t>
            </a:r>
            <a:r>
              <a:rPr lang="sr-Latn-BA" sz="4000" dirty="0" smtClean="0">
                <a:sym typeface="Symbol"/>
              </a:rPr>
              <a:t>20</a:t>
            </a:r>
            <a:r>
              <a:rPr lang="en-US" sz="4000" dirty="0" smtClean="0">
                <a:sym typeface="Symbol"/>
              </a:rPr>
              <a:t>P1</a:t>
            </a:r>
            <a:endParaRPr lang="sr-Latn-BA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F0F9-D4A8-454B-AD2F-BFC34CB3EB63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1</a:t>
            </a:fld>
            <a:endParaRPr lang="sr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1174488"/>
          </a:xfrm>
        </p:spPr>
        <p:txBody>
          <a:bodyPr>
            <a:normAutofit/>
          </a:bodyPr>
          <a:lstStyle/>
          <a:p>
            <a:pPr algn="just"/>
            <a:r>
              <a:rPr lang="sr-Latn-BA" sz="3000" dirty="0" smtClean="0"/>
              <a:t>Analitički izraz za drugi Njutnov zakon glasi: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10</a:t>
            </a:fld>
            <a:endParaRPr lang="sr-Latn-BA"/>
          </a:p>
        </p:txBody>
      </p:sp>
      <p:sp>
        <p:nvSpPr>
          <p:cNvPr id="8" name="Right Arrow 7"/>
          <p:cNvSpPr/>
          <p:nvPr/>
        </p:nvSpPr>
        <p:spPr>
          <a:xfrm>
            <a:off x="3244201" y="2836855"/>
            <a:ext cx="288000" cy="1440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BA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318151" y="2786058"/>
          <a:ext cx="38100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4" name="Equation" r:id="rId4" imgW="190440" imgH="152280" progId="Equation.3">
                  <p:embed/>
                </p:oleObj>
              </mc:Choice>
              <mc:Fallback>
                <p:oleObj name="Equation" r:id="rId4" imgW="190440" imgH="1522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51" y="2786058"/>
                        <a:ext cx="381000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048520" y="2768597"/>
          <a:ext cx="38100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5" name="Equation" r:id="rId6" imgW="190440" imgH="152280" progId="Equation.3">
                  <p:embed/>
                </p:oleObj>
              </mc:Choice>
              <mc:Fallback>
                <p:oleObj name="Equation" r:id="rId6" imgW="190440" imgH="1522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20" y="2768597"/>
                        <a:ext cx="381000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000232" y="4714884"/>
            <a:ext cx="3214710" cy="830997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r-Latn-BA" sz="2400" dirty="0" smtClean="0"/>
              <a:t>Ubrzanje materijalne tačke (</a:t>
            </a:r>
            <a:r>
              <a:rPr lang="en-US" sz="2400" dirty="0" smtClean="0"/>
              <a:t>acceleration</a:t>
            </a:r>
            <a:r>
              <a:rPr lang="sr-Latn-BA" sz="2400" dirty="0" smtClean="0"/>
              <a:t>)</a:t>
            </a:r>
            <a:r>
              <a:rPr lang="en-US" sz="2400" dirty="0" smtClean="0"/>
              <a:t>.</a:t>
            </a:r>
            <a:endParaRPr lang="sr-Latn-BA" sz="2400" dirty="0"/>
          </a:p>
        </p:txBody>
      </p:sp>
      <p:sp>
        <p:nvSpPr>
          <p:cNvPr id="19" name="Right Arrow 18"/>
          <p:cNvSpPr/>
          <p:nvPr/>
        </p:nvSpPr>
        <p:spPr>
          <a:xfrm rot="16200000">
            <a:off x="6049906" y="3533678"/>
            <a:ext cx="288000" cy="1440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BA"/>
          </a:p>
        </p:txBody>
      </p:sp>
      <p:cxnSp>
        <p:nvCxnSpPr>
          <p:cNvPr id="28" name="Elbow Connector 27"/>
          <p:cNvCxnSpPr>
            <a:stCxn id="24" idx="2"/>
            <a:endCxn id="15" idx="3"/>
          </p:cNvCxnSpPr>
          <p:nvPr/>
        </p:nvCxnSpPr>
        <p:spPr>
          <a:xfrm rot="5400000">
            <a:off x="5469306" y="4394085"/>
            <a:ext cx="481935" cy="990661"/>
          </a:xfrm>
          <a:prstGeom prst="bentConnector2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70003"/>
              </p:ext>
            </p:extLst>
          </p:nvPr>
        </p:nvGraphicFramePr>
        <p:xfrm>
          <a:off x="2915816" y="1209675"/>
          <a:ext cx="1524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6" name="Equation" r:id="rId7" imgW="761760" imgH="393480" progId="Equation.3">
                  <p:embed/>
                </p:oleObj>
              </mc:Choice>
              <mc:Fallback>
                <p:oleObj name="Equation" r:id="rId7" imgW="761760" imgH="39348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209675"/>
                        <a:ext cx="1524000" cy="7874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059389"/>
              </p:ext>
            </p:extLst>
          </p:nvPr>
        </p:nvGraphicFramePr>
        <p:xfrm>
          <a:off x="7486664" y="2675478"/>
          <a:ext cx="1040948" cy="43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7" name="Equation" r:id="rId9" imgW="520474" imgH="215806" progId="Equation.3">
                  <p:embed/>
                </p:oleObj>
              </mc:Choice>
              <mc:Fallback>
                <p:oleObj name="Equation" r:id="rId9" imgW="520474" imgH="215806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6664" y="2675478"/>
                        <a:ext cx="1040948" cy="431612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012331"/>
              </p:ext>
            </p:extLst>
          </p:nvPr>
        </p:nvGraphicFramePr>
        <p:xfrm>
          <a:off x="3696072" y="2497584"/>
          <a:ext cx="1524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" name="Equation" r:id="rId11" imgW="761760" imgH="393480" progId="Equation.3">
                  <p:embed/>
                </p:oleObj>
              </mc:Choice>
              <mc:Fallback>
                <p:oleObj name="Equation" r:id="rId11" imgW="761760" imgH="393480" progId="Equation.3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6072" y="2497584"/>
                        <a:ext cx="1524000" cy="7874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422030"/>
              </p:ext>
            </p:extLst>
          </p:nvPr>
        </p:nvGraphicFramePr>
        <p:xfrm>
          <a:off x="1874845" y="2731997"/>
          <a:ext cx="1270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" name="Equation" r:id="rId13" imgW="634680" imgH="152280" progId="Equation.3">
                  <p:embed/>
                </p:oleObj>
              </mc:Choice>
              <mc:Fallback>
                <p:oleObj name="Equation" r:id="rId13" imgW="634680" imgH="152280" progId="Equation.3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845" y="2731997"/>
                        <a:ext cx="1270000" cy="3048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225961"/>
              </p:ext>
            </p:extLst>
          </p:nvPr>
        </p:nvGraphicFramePr>
        <p:xfrm>
          <a:off x="5731068" y="2474899"/>
          <a:ext cx="1244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0" name="Equation" r:id="rId15" imgW="622080" imgH="393480" progId="Equation.3">
                  <p:embed/>
                </p:oleObj>
              </mc:Choice>
              <mc:Fallback>
                <p:oleObj name="Equation" r:id="rId15" imgW="622080" imgH="393480" progId="Equation.3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1068" y="2474899"/>
                        <a:ext cx="1244600" cy="7874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810087"/>
              </p:ext>
            </p:extLst>
          </p:nvPr>
        </p:nvGraphicFramePr>
        <p:xfrm>
          <a:off x="5735703" y="3861048"/>
          <a:ext cx="939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1" name="Equation" r:id="rId17" imgW="469800" imgH="393480" progId="Equation.3">
                  <p:embed/>
                </p:oleObj>
              </mc:Choice>
              <mc:Fallback>
                <p:oleObj name="Equation" r:id="rId17" imgW="469800" imgH="393480" progId="Equation.3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5703" y="3861048"/>
                        <a:ext cx="939800" cy="7874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15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1376832"/>
          </a:xfrm>
        </p:spPr>
        <p:txBody>
          <a:bodyPr>
            <a:normAutofit/>
          </a:bodyPr>
          <a:lstStyle/>
          <a:p>
            <a:pPr algn="just"/>
            <a:r>
              <a:rPr lang="sr-Latn-RS" sz="3000" dirty="0" smtClean="0"/>
              <a:t>Na osnovu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11</a:t>
            </a:fld>
            <a:endParaRPr lang="sr-Latn-BA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428728" y="1664710"/>
            <a:ext cx="7498080" cy="45005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39496" lvl="1" algn="just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kumimoji="0" lang="sr-Latn-B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35608" y="2060848"/>
            <a:ext cx="7498080" cy="4131152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3000" u="sng" dirty="0" smtClean="0"/>
              <a:t>D</a:t>
            </a:r>
            <a:r>
              <a:rPr lang="sr-Latn-BA" sz="3000" u="sng" dirty="0" smtClean="0"/>
              <a:t>rugi Njutnov zakon glasi</a:t>
            </a:r>
            <a:r>
              <a:rPr lang="sr-Latn-BA" sz="3000" dirty="0" smtClean="0"/>
              <a:t>: Proizvod mase i ubrzanja materijalne tačke, po intenzitetu, pravcu i smeru, jednak je sili koja deluje na materijalnu tačku.</a:t>
            </a:r>
          </a:p>
          <a:p>
            <a:pPr algn="just"/>
            <a:r>
              <a:rPr lang="sr-Latn-BA" sz="3000" dirty="0" smtClean="0"/>
              <a:t>Saglasno </a:t>
            </a:r>
            <a:r>
              <a:rPr lang="sr-Latn-BA" sz="3000" u="sng" dirty="0" smtClean="0"/>
              <a:t>drugom </a:t>
            </a:r>
            <a:r>
              <a:rPr lang="sr-Latn-BA" sz="3000" u="sng" dirty="0" err="1" smtClean="0"/>
              <a:t>Njutnovom</a:t>
            </a:r>
            <a:r>
              <a:rPr lang="sr-Latn-BA" sz="3000" u="sng" dirty="0" smtClean="0"/>
              <a:t> zakonu</a:t>
            </a:r>
            <a:r>
              <a:rPr lang="sr-Latn-BA" sz="3000" dirty="0" smtClean="0"/>
              <a:t>, masa je mera inertnosti, jer samo dve materijalne tačke iste mase pri delovanju iste sile dobiće ista ubrzanja.</a:t>
            </a:r>
            <a:endParaRPr lang="sr-Latn-BA" sz="3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929076"/>
              </p:ext>
            </p:extLst>
          </p:nvPr>
        </p:nvGraphicFramePr>
        <p:xfrm>
          <a:off x="1907704" y="1268760"/>
          <a:ext cx="1040948" cy="43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name="Equation" r:id="rId4" imgW="520474" imgH="215806" progId="Equation.3">
                  <p:embed/>
                </p:oleObj>
              </mc:Choice>
              <mc:Fallback>
                <p:oleObj name="Equation" r:id="rId4" imgW="520474" imgH="215806" progId="Equation.3">
                  <p:embed/>
                  <p:pic>
                    <p:nvPicPr>
                      <p:cNvPr id="0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1268760"/>
                        <a:ext cx="1040948" cy="431612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39999"/>
            <a:ext cx="7498080" cy="3609081"/>
          </a:xfrm>
        </p:spPr>
        <p:txBody>
          <a:bodyPr>
            <a:normAutofit/>
          </a:bodyPr>
          <a:lstStyle/>
          <a:p>
            <a:pPr algn="just"/>
            <a:r>
              <a:rPr lang="sr-Latn-BA" sz="3000" b="1" dirty="0" smtClean="0"/>
              <a:t>Sila zemljine teže</a:t>
            </a:r>
          </a:p>
          <a:p>
            <a:pPr lvl="1" algn="just"/>
            <a:r>
              <a:rPr lang="sr-Latn-BA" dirty="0" smtClean="0"/>
              <a:t>Sva tela pri delovanju sile zemljine teže </a:t>
            </a:r>
            <a:r>
              <a:rPr lang="sr-Latn-BA" b="1" i="1" dirty="0" smtClean="0">
                <a:solidFill>
                  <a:srgbClr val="C00000"/>
                </a:solidFill>
              </a:rPr>
              <a:t>G</a:t>
            </a:r>
            <a:r>
              <a:rPr lang="sr-Latn-BA" dirty="0" smtClean="0"/>
              <a:t> (sopstvene težine), pri padanju na zemlju sa relativno male visine, zanemarujući otpore, imaju isto ubrzanje </a:t>
            </a:r>
            <a:r>
              <a:rPr lang="sr-Latn-BA" b="1" i="1" dirty="0" smtClean="0">
                <a:solidFill>
                  <a:srgbClr val="C00000"/>
                </a:solidFill>
              </a:rPr>
              <a:t>g</a:t>
            </a:r>
            <a:r>
              <a:rPr lang="sr-Latn-BA" i="1" dirty="0" smtClean="0"/>
              <a:t> </a:t>
            </a:r>
            <a:r>
              <a:rPr lang="sr-Latn-BA" dirty="0" smtClean="0"/>
              <a:t>(ubrzanje zemljine teže)</a:t>
            </a:r>
            <a:r>
              <a:rPr lang="sr-Latn-BA" i="1" dirty="0" smtClean="0"/>
              <a:t>.</a:t>
            </a:r>
          </a:p>
          <a:p>
            <a:pPr lvl="1" algn="just"/>
            <a:r>
              <a:rPr lang="sr-Latn-BA" dirty="0" smtClean="0"/>
              <a:t>Analitički izraz za </a:t>
            </a:r>
            <a:r>
              <a:rPr lang="sr-Latn-BA" b="1" dirty="0" smtClean="0"/>
              <a:t>drugi Njutnov zakon </a:t>
            </a:r>
            <a:r>
              <a:rPr lang="sr-Latn-BA" dirty="0" smtClean="0"/>
              <a:t>u ovom slučaju je oblika</a:t>
            </a:r>
            <a:r>
              <a:rPr lang="en-US" dirty="0" smtClean="0"/>
              <a:t>:</a:t>
            </a:r>
            <a:r>
              <a:rPr lang="sr-Latn-BA" dirty="0" smtClean="0"/>
              <a:t>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12</a:t>
            </a:fld>
            <a:endParaRPr lang="sr-Latn-BA"/>
          </a:p>
        </p:txBody>
      </p:sp>
      <p:sp>
        <p:nvSpPr>
          <p:cNvPr id="9" name="TextBox 8"/>
          <p:cNvSpPr txBox="1"/>
          <p:nvPr/>
        </p:nvSpPr>
        <p:spPr>
          <a:xfrm>
            <a:off x="3419872" y="4767535"/>
            <a:ext cx="1584176" cy="461665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r-Latn-RS" sz="2400" dirty="0" smtClean="0"/>
              <a:t>m </a:t>
            </a:r>
            <a:r>
              <a:rPr lang="sr-Latn-RS" sz="2400" dirty="0" smtClean="0">
                <a:sym typeface="Symbol"/>
              </a:rPr>
              <a:t></a:t>
            </a:r>
            <a:r>
              <a:rPr lang="sr-Latn-RS" sz="2400" dirty="0" smtClean="0"/>
              <a:t> masa</a:t>
            </a:r>
            <a:endParaRPr lang="sr-Latn-BA" sz="2400" dirty="0"/>
          </a:p>
        </p:txBody>
      </p:sp>
      <p:cxnSp>
        <p:nvCxnSpPr>
          <p:cNvPr id="6" name="Elbow Connector 5"/>
          <p:cNvCxnSpPr>
            <a:stCxn id="9" idx="0"/>
            <a:endCxn id="12" idx="0"/>
          </p:cNvCxnSpPr>
          <p:nvPr/>
        </p:nvCxnSpPr>
        <p:spPr>
          <a:xfrm rot="16200000" flipV="1">
            <a:off x="3246719" y="3802294"/>
            <a:ext cx="288032" cy="1642450"/>
          </a:xfrm>
          <a:prstGeom prst="bentConnector3">
            <a:avLst>
              <a:gd name="adj1" fmla="val 179366"/>
            </a:avLst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836670"/>
              </p:ext>
            </p:extLst>
          </p:nvPr>
        </p:nvGraphicFramePr>
        <p:xfrm>
          <a:off x="5693786" y="3497188"/>
          <a:ext cx="1016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4" name="Equation" r:id="rId4" imgW="507960" imgH="241200" progId="Equation.3">
                  <p:embed/>
                </p:oleObj>
              </mc:Choice>
              <mc:Fallback>
                <p:oleObj name="Equation" r:id="rId4" imgW="507960" imgH="2412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3786" y="3497188"/>
                        <a:ext cx="1016000" cy="48260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092263"/>
              </p:ext>
            </p:extLst>
          </p:nvPr>
        </p:nvGraphicFramePr>
        <p:xfrm>
          <a:off x="2125010" y="4479503"/>
          <a:ext cx="889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5" name="Equation" r:id="rId6" imgW="444240" imgH="419040" progId="Equation.3">
                  <p:embed/>
                </p:oleObj>
              </mc:Choice>
              <mc:Fallback>
                <p:oleObj name="Equation" r:id="rId6" imgW="444240" imgH="41904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010" y="4479503"/>
                        <a:ext cx="889000" cy="83820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841328"/>
          </a:xfrm>
        </p:spPr>
        <p:txBody>
          <a:bodyPr>
            <a:normAutofit/>
          </a:bodyPr>
          <a:lstStyle/>
          <a:p>
            <a:pPr algn="just"/>
            <a:r>
              <a:rPr lang="sr-Latn-BA" sz="3000" b="1" dirty="0" smtClean="0"/>
              <a:t>Sila kao vektorska veličina</a:t>
            </a:r>
          </a:p>
          <a:p>
            <a:pPr lvl="1" algn="just"/>
            <a:r>
              <a:rPr lang="sr-Latn-BA" dirty="0" smtClean="0"/>
              <a:t>Za razliku od </a:t>
            </a:r>
            <a:r>
              <a:rPr lang="sr-Latn-BA" dirty="0" err="1" smtClean="0"/>
              <a:t>skalarnih</a:t>
            </a:r>
            <a:r>
              <a:rPr lang="sr-Latn-BA" dirty="0" smtClean="0"/>
              <a:t> veličina u potpunosti definisanih brojnom vrednošću sila je vektorska veličina definisana:</a:t>
            </a:r>
          </a:p>
          <a:p>
            <a:pPr lvl="2" algn="just"/>
            <a:r>
              <a:rPr lang="sr-Latn-BA" dirty="0" smtClean="0"/>
              <a:t>Brojnom vrednošću (intenzitetom)</a:t>
            </a:r>
          </a:p>
          <a:p>
            <a:pPr lvl="2" algn="just"/>
            <a:r>
              <a:rPr lang="sr-Latn-BA" dirty="0" smtClean="0"/>
              <a:t>Pravcem delovanja,</a:t>
            </a:r>
          </a:p>
          <a:p>
            <a:pPr lvl="2" algn="just"/>
            <a:r>
              <a:rPr lang="sr-Latn-BA" dirty="0" smtClean="0"/>
              <a:t>Smerom delovanja</a:t>
            </a:r>
          </a:p>
          <a:p>
            <a:pPr lvl="2" algn="just"/>
            <a:r>
              <a:rPr lang="sr-Latn-BA" dirty="0" smtClean="0"/>
              <a:t>Napadnom tačkom.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13</a:t>
            </a:fld>
            <a:endParaRPr lang="sr-Latn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C56F-09EA-4D6C-B4B4-905EB5858423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14</a:t>
            </a:fld>
            <a:endParaRPr lang="sr-Latn-BA"/>
          </a:p>
        </p:txBody>
      </p:sp>
      <p:sp>
        <p:nvSpPr>
          <p:cNvPr id="4" name="TextBox 3"/>
          <p:cNvSpPr txBox="1"/>
          <p:nvPr/>
        </p:nvSpPr>
        <p:spPr>
          <a:xfrm>
            <a:off x="1259632" y="3246075"/>
            <a:ext cx="381642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BA" sz="2400" i="1" dirty="0" smtClean="0"/>
              <a:t>Ilustracija sile kao vektorske veličine</a:t>
            </a:r>
            <a:endParaRPr lang="sr-Latn-BA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148064" y="1772816"/>
            <a:ext cx="3429024" cy="1200329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– </a:t>
            </a:r>
            <a:r>
              <a:rPr lang="sr-Latn-RS" sz="2400" dirty="0" smtClean="0"/>
              <a:t>Napadna tačka sile</a:t>
            </a:r>
          </a:p>
          <a:p>
            <a:r>
              <a:rPr lang="sr-Latn-BA" sz="2400" i="1" dirty="0" smtClean="0"/>
              <a:t>l</a:t>
            </a:r>
            <a:r>
              <a:rPr lang="sr-Latn-BA" sz="2400" dirty="0" smtClean="0"/>
              <a:t> – Napadna linija</a:t>
            </a:r>
            <a:r>
              <a:rPr lang="sr-Latn-BA" sz="2400" dirty="0"/>
              <a:t> </a:t>
            </a:r>
            <a:r>
              <a:rPr lang="sr-Latn-BA" sz="2400" dirty="0" smtClean="0"/>
              <a:t>(pravac delovanja)</a:t>
            </a:r>
            <a:endParaRPr lang="sr-Latn-BA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556345"/>
            <a:ext cx="3373250" cy="2640698"/>
          </a:xfrm>
          <a:prstGeom prst="rect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5148064" y="556345"/>
            <a:ext cx="2273093" cy="830997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r-Latn-RS" sz="2400" dirty="0" smtClean="0"/>
              <a:t>Sila kao vektor (oznaka)</a:t>
            </a:r>
            <a:endParaRPr lang="sr-Latn-BA" sz="24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532620"/>
              </p:ext>
            </p:extLst>
          </p:nvPr>
        </p:nvGraphicFramePr>
        <p:xfrm>
          <a:off x="7256057" y="1173679"/>
          <a:ext cx="330200" cy="311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Equation" r:id="rId4" imgW="164880" imgH="203040" progId="Equation.3">
                  <p:embed/>
                </p:oleObj>
              </mc:Choice>
              <mc:Fallback>
                <p:oleObj name="Equation" r:id="rId4" imgW="164880" imgH="20304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6057" y="1173679"/>
                        <a:ext cx="330200" cy="31110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48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Autofit/>
          </a:bodyPr>
          <a:lstStyle/>
          <a:p>
            <a:r>
              <a:rPr lang="sr-Latn-BA" sz="3000" b="1" dirty="0" smtClean="0"/>
              <a:t>Treći Njutnov zakon (zakon akcije i reakcije)</a:t>
            </a:r>
            <a:endParaRPr lang="en-US" sz="3000" b="1" dirty="0" smtClean="0"/>
          </a:p>
          <a:p>
            <a:pPr lvl="1" algn="just"/>
            <a:r>
              <a:rPr lang="sr-Latn-BA" dirty="0" smtClean="0"/>
              <a:t>Dve materijalne tačke deluju jedna na drugu silama istih intenziteta i pravaca, a suprotnih smerova.</a:t>
            </a:r>
          </a:p>
          <a:p>
            <a:pPr algn="just"/>
            <a:r>
              <a:rPr lang="sr-Latn-BA" sz="3000" b="1" dirty="0" smtClean="0"/>
              <a:t>Podela teorijske mehanike</a:t>
            </a:r>
          </a:p>
          <a:p>
            <a:pPr lvl="1" algn="just"/>
            <a:r>
              <a:rPr lang="sr-Latn-BA" dirty="0" smtClean="0"/>
              <a:t>Teorijska ili klasična mehanika deli se na:</a:t>
            </a:r>
          </a:p>
          <a:p>
            <a:pPr lvl="2" algn="just"/>
            <a:r>
              <a:rPr lang="sr-Latn-BA" sz="2600" dirty="0" smtClean="0"/>
              <a:t>Statiku,</a:t>
            </a:r>
          </a:p>
          <a:p>
            <a:pPr lvl="2" algn="just"/>
            <a:r>
              <a:rPr lang="sr-Latn-BA" sz="2600" dirty="0" err="1" smtClean="0"/>
              <a:t>Kinematiku</a:t>
            </a:r>
            <a:r>
              <a:rPr lang="sr-Latn-BA" sz="2600" dirty="0" smtClean="0"/>
              <a:t> i</a:t>
            </a:r>
          </a:p>
          <a:p>
            <a:pPr lvl="2" algn="just"/>
            <a:r>
              <a:rPr lang="sr-Latn-BA" sz="2600" dirty="0" smtClean="0"/>
              <a:t>Dinamiku.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15</a:t>
            </a:fld>
            <a:endParaRPr lang="sr-Latn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Autofit/>
          </a:bodyPr>
          <a:lstStyle/>
          <a:p>
            <a:pPr algn="just"/>
            <a:r>
              <a:rPr lang="sr-Latn-BA" sz="3000" b="1" dirty="0"/>
              <a:t>Statika</a:t>
            </a:r>
            <a:endParaRPr lang="en-US" sz="3000" b="1" dirty="0"/>
          </a:p>
          <a:p>
            <a:pPr lvl="1" algn="just"/>
            <a:r>
              <a:rPr lang="en-US" dirty="0" err="1"/>
              <a:t>Statika</a:t>
            </a:r>
            <a:r>
              <a:rPr lang="en-US" dirty="0"/>
              <a:t> je oblast</a:t>
            </a:r>
            <a:r>
              <a:rPr lang="sr-Latn-BA" dirty="0"/>
              <a:t> teorijske mehanike koja proučava zakone slaganja sila i uslove ravnoteže materijalnih tela pri delovanju sila</a:t>
            </a:r>
            <a:r>
              <a:rPr lang="sr-Latn-BA" dirty="0" smtClean="0"/>
              <a:t>.</a:t>
            </a:r>
          </a:p>
          <a:p>
            <a:pPr algn="just"/>
            <a:r>
              <a:rPr lang="sr-Latn-BA" sz="3000" b="1" dirty="0" err="1"/>
              <a:t>Kinematika</a:t>
            </a:r>
            <a:endParaRPr lang="sr-Latn-BA" sz="3000" b="1" dirty="0"/>
          </a:p>
          <a:p>
            <a:pPr lvl="1" algn="just"/>
            <a:r>
              <a:rPr lang="sr-Latn-BA" dirty="0" err="1"/>
              <a:t>Kinematika</a:t>
            </a:r>
            <a:r>
              <a:rPr lang="sr-Latn-BA" dirty="0"/>
              <a:t> je oblast teorijske mehanike koja proučava zakone kretanja tela i pri tome ne uzima u obzir njihovu </a:t>
            </a:r>
            <a:r>
              <a:rPr lang="sr-Latn-BA" dirty="0" err="1"/>
              <a:t>materijalnost</a:t>
            </a:r>
            <a:r>
              <a:rPr lang="sr-Latn-BA" dirty="0"/>
              <a:t> kao ni sile koje na njih deluju.</a:t>
            </a:r>
          </a:p>
          <a:p>
            <a:pPr algn="just"/>
            <a:endParaRPr lang="sr-Latn-BA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16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26253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/>
          </a:bodyPr>
          <a:lstStyle/>
          <a:p>
            <a:pPr algn="just"/>
            <a:r>
              <a:rPr lang="sr-Latn-BA" sz="3000" b="1" dirty="0" smtClean="0"/>
              <a:t>Dinamika</a:t>
            </a:r>
          </a:p>
          <a:p>
            <a:pPr lvl="1" algn="just"/>
            <a:r>
              <a:rPr lang="sr-Latn-BA" dirty="0" smtClean="0"/>
              <a:t>Dinamika je oblast teorijske mehanike koja proučava zakone kretanja materijalnih tela pri delovanju sila.</a:t>
            </a:r>
          </a:p>
          <a:p>
            <a:pPr algn="just"/>
            <a:r>
              <a:rPr lang="sr-Latn-BA" sz="3000" dirty="0" smtClean="0"/>
              <a:t>Formulacijom </a:t>
            </a:r>
            <a:r>
              <a:rPr lang="sr-Latn-BA" sz="3000" u="sng" dirty="0" err="1" smtClean="0"/>
              <a:t>Njutnovih</a:t>
            </a:r>
            <a:r>
              <a:rPr lang="sr-Latn-BA" sz="3000" u="sng" dirty="0" smtClean="0"/>
              <a:t> zakona za materijalnu tačku</a:t>
            </a:r>
            <a:r>
              <a:rPr lang="sr-Latn-BA" sz="3000" dirty="0" smtClean="0"/>
              <a:t>, prihvaćena je jedna od idealizacija u teorijskoj mehanici.</a:t>
            </a:r>
            <a:endParaRPr lang="en-US" sz="3000" dirty="0" smtClean="0"/>
          </a:p>
          <a:p>
            <a:pPr algn="just"/>
            <a:r>
              <a:rPr lang="sr-Latn-BA" sz="3000" dirty="0"/>
              <a:t>Naime, ako se dimenzije materijalnog tela mogu zanemariti onda se isto može posmatrati kao materijalna tačka</a:t>
            </a:r>
            <a:r>
              <a:rPr lang="sr-Latn-BA" sz="3000" dirty="0" smtClean="0"/>
              <a:t>.</a:t>
            </a:r>
            <a:endParaRPr lang="sr-Latn-BA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17</a:t>
            </a:fld>
            <a:endParaRPr lang="sr-Latn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/>
          </a:bodyPr>
          <a:lstStyle/>
          <a:p>
            <a:pPr algn="just"/>
            <a:r>
              <a:rPr lang="sr-Latn-BA" sz="3000" b="1" dirty="0" smtClean="0"/>
              <a:t>Kruto telo</a:t>
            </a:r>
          </a:p>
          <a:p>
            <a:pPr lvl="1" algn="just"/>
            <a:r>
              <a:rPr lang="sr-Latn-BA" dirty="0" smtClean="0"/>
              <a:t>Materijalno telo se u teorijskoj mehanici  posmatraju kao </a:t>
            </a:r>
            <a:r>
              <a:rPr lang="sr-Latn-BA" u="sng" dirty="0" smtClean="0"/>
              <a:t>kruto telo</a:t>
            </a:r>
            <a:r>
              <a:rPr lang="sr-Latn-BA" dirty="0" smtClean="0"/>
              <a:t>, </a:t>
            </a:r>
            <a:r>
              <a:rPr lang="sr-Latn-BA" u="sng" dirty="0" smtClean="0"/>
              <a:t>što je još jedna  idealizacija</a:t>
            </a:r>
            <a:r>
              <a:rPr lang="sr-Latn-BA" dirty="0" smtClean="0"/>
              <a:t>.</a:t>
            </a:r>
          </a:p>
          <a:p>
            <a:pPr algn="just"/>
            <a:r>
              <a:rPr lang="sr-Latn-BA" sz="3000" u="sng" dirty="0" smtClean="0"/>
              <a:t>Kruto telo </a:t>
            </a:r>
            <a:r>
              <a:rPr lang="sr-Latn-BA" sz="3000" dirty="0" smtClean="0"/>
              <a:t>pri delovanju sila ne menja svoj geometrijski oblik (ne deformiše se, rastojanja između zamišljenih tačaka mu se ne menjaju).</a:t>
            </a:r>
          </a:p>
          <a:p>
            <a:pPr algn="just"/>
            <a:r>
              <a:rPr lang="sr-Latn-BA" sz="3000" dirty="0" smtClean="0"/>
              <a:t>NAPOMENA: </a:t>
            </a:r>
            <a:r>
              <a:rPr lang="sr-Latn-BA" sz="3000" i="1" dirty="0" smtClean="0"/>
              <a:t>U stvarnosti se materijalno telo usled delovanja sila deformiše i takvo telo zove se </a:t>
            </a:r>
            <a:r>
              <a:rPr lang="sr-Latn-BA" sz="3000" u="sng" dirty="0" smtClean="0"/>
              <a:t>čvrst</a:t>
            </a:r>
            <a:r>
              <a:rPr lang="sr-Latn-RS" sz="3000" u="sng" dirty="0" smtClean="0"/>
              <a:t>o</a:t>
            </a:r>
            <a:r>
              <a:rPr lang="sr-Latn-BA" sz="3000" u="sng" dirty="0" smtClean="0"/>
              <a:t> (</a:t>
            </a:r>
            <a:r>
              <a:rPr lang="sr-Latn-BA" sz="3000" u="sng" dirty="0" err="1" smtClean="0"/>
              <a:t>deformabilno</a:t>
            </a:r>
            <a:r>
              <a:rPr lang="sr-Latn-BA" sz="3000" u="sng" dirty="0" smtClean="0"/>
              <a:t>) telo</a:t>
            </a:r>
            <a:r>
              <a:rPr lang="sr-Latn-BA" sz="3000" i="1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18</a:t>
            </a:fld>
            <a:endParaRPr lang="sr-Latn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 fontScale="92500"/>
          </a:bodyPr>
          <a:lstStyle/>
          <a:p>
            <a:pPr algn="just"/>
            <a:r>
              <a:rPr lang="sr-Latn-BA" b="1" dirty="0" smtClean="0"/>
              <a:t>Jedinice</a:t>
            </a:r>
          </a:p>
          <a:p>
            <a:pPr lvl="1" algn="just"/>
            <a:r>
              <a:rPr lang="sr-Latn-BA" dirty="0" smtClean="0"/>
              <a:t>Za merenje određenih fizičkih veličina u teorijskoj mehanici koristimo </a:t>
            </a:r>
            <a:r>
              <a:rPr lang="sr-Latn-BA" b="1" dirty="0" smtClean="0"/>
              <a:t>Međunarodni sistem jedinica</a:t>
            </a:r>
            <a:r>
              <a:rPr lang="sr-Latn-BA" dirty="0" smtClean="0"/>
              <a:t> – </a:t>
            </a:r>
            <a:r>
              <a:rPr lang="sr-Latn-BA" b="1" dirty="0" smtClean="0"/>
              <a:t>SI</a:t>
            </a:r>
            <a:r>
              <a:rPr lang="sr-Latn-BA" dirty="0" smtClean="0"/>
              <a:t> (</a:t>
            </a:r>
            <a:r>
              <a:rPr lang="sr-Latn-BA" u="sng" dirty="0" err="1" smtClean="0"/>
              <a:t>Systeme</a:t>
            </a:r>
            <a:r>
              <a:rPr lang="sr-Latn-BA" u="sng" dirty="0" smtClean="0"/>
              <a:t> </a:t>
            </a:r>
            <a:r>
              <a:rPr lang="sr-Latn-BA" u="sng" dirty="0" err="1" smtClean="0"/>
              <a:t>Internationale</a:t>
            </a:r>
            <a:r>
              <a:rPr lang="sr-Latn-BA" u="sng" dirty="0" smtClean="0"/>
              <a:t> </a:t>
            </a:r>
            <a:r>
              <a:rPr lang="sr-Latn-BA" u="sng" dirty="0" err="1" smtClean="0"/>
              <a:t>d’Unites</a:t>
            </a:r>
            <a:r>
              <a:rPr lang="sr-Latn-BA" dirty="0" smtClean="0"/>
              <a:t>) usvojen na XI generalnoj konferenciji za mere i tegove održanoj 1960. godine u Parizu.</a:t>
            </a:r>
          </a:p>
          <a:p>
            <a:pPr algn="just"/>
            <a:r>
              <a:rPr lang="sr-Latn-BA" dirty="0" smtClean="0"/>
              <a:t>Na XII generalnoj konferenciji za mere i tegove, održanoj 1971. godine u Parizu za osnovne veličine SI sistema uzete su:</a:t>
            </a:r>
          </a:p>
          <a:p>
            <a:pPr lvl="1" algn="just"/>
            <a:r>
              <a:rPr lang="sr-Latn-BA" sz="3000" dirty="0" smtClean="0"/>
              <a:t>Dužina (izražena u metrima – m),</a:t>
            </a:r>
          </a:p>
          <a:p>
            <a:pPr lvl="1" algn="just"/>
            <a:r>
              <a:rPr lang="sr-Latn-BA" sz="3000" dirty="0" smtClean="0"/>
              <a:t>Vreme (izraženo u sekundama – s) i</a:t>
            </a:r>
          </a:p>
          <a:p>
            <a:pPr lvl="1" algn="just"/>
            <a:r>
              <a:rPr lang="sr-Latn-BA" sz="3000" dirty="0" smtClean="0"/>
              <a:t>Masa (izražena u kilogramima – kg).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19</a:t>
            </a:fld>
            <a:endParaRPr lang="sr-Latn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r-Latn-BA" sz="3200" b="1" dirty="0" smtClean="0"/>
              <a:t>TEORIJSKA MEHANIKA </a:t>
            </a:r>
            <a:r>
              <a:rPr lang="sr-Latn-BA" sz="3200" b="1" dirty="0" smtClean="0">
                <a:sym typeface="Symbol"/>
              </a:rPr>
              <a:t></a:t>
            </a:r>
            <a:r>
              <a:rPr lang="sr-Latn-BA" sz="3200" b="1" dirty="0" smtClean="0"/>
              <a:t> O</a:t>
            </a:r>
            <a:r>
              <a:rPr lang="sr-Latn-RS" sz="3200" b="1" dirty="0" smtClean="0"/>
              <a:t>SNOVNI POJMOVI</a:t>
            </a:r>
            <a:r>
              <a:rPr lang="sr-Latn-BA" sz="3200" b="1" dirty="0" smtClean="0"/>
              <a:t>, SILA, NJUTNOVI ZAKONI </a:t>
            </a:r>
            <a:endParaRPr lang="sr-Latn-B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r-Latn-BA" sz="3000" b="1" dirty="0" smtClean="0"/>
              <a:t>Teorijska mehanika</a:t>
            </a:r>
          </a:p>
          <a:p>
            <a:pPr lvl="1" algn="just"/>
            <a:r>
              <a:rPr lang="sr-Latn-BA" dirty="0" smtClean="0"/>
              <a:t>Teorijska ili klasična mehanika je nauka o </a:t>
            </a:r>
            <a:r>
              <a:rPr lang="sr-Latn-BA" u="sng" dirty="0" smtClean="0"/>
              <a:t>opštim zakonima mehaničkih kretanja</a:t>
            </a:r>
            <a:r>
              <a:rPr lang="sr-Latn-BA" dirty="0" smtClean="0"/>
              <a:t> i </a:t>
            </a:r>
            <a:r>
              <a:rPr lang="sr-Latn-BA" u="sng" dirty="0" smtClean="0"/>
              <a:t>ravnoteži materijalnih tela </a:t>
            </a:r>
            <a:r>
              <a:rPr lang="sr-Latn-BA" dirty="0" smtClean="0"/>
              <a:t>(ista pripada grupi prirodnih nauka).</a:t>
            </a:r>
          </a:p>
          <a:p>
            <a:pPr algn="just"/>
            <a:r>
              <a:rPr lang="sr-Latn-BA" sz="3000" b="1" dirty="0" smtClean="0"/>
              <a:t>Mehaničko kretanje</a:t>
            </a:r>
          </a:p>
          <a:p>
            <a:pPr lvl="1" algn="just"/>
            <a:r>
              <a:rPr lang="sr-Latn-BA" dirty="0" smtClean="0"/>
              <a:t>Mehaničko kretanje predstavlja promenu položaja jednog tela u odnosu na drugo (osnovno) telo.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6278-74E7-41EB-8DC3-E1AB34BE32F8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2</a:t>
            </a:fld>
            <a:endParaRPr lang="sr-Latn-B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/>
          </a:bodyPr>
          <a:lstStyle/>
          <a:p>
            <a:pPr algn="just"/>
            <a:r>
              <a:rPr lang="sr-Latn-BA" sz="3000" u="sng" dirty="0" smtClean="0"/>
              <a:t>Metar</a:t>
            </a:r>
            <a:r>
              <a:rPr lang="sr-Latn-BA" sz="3000" dirty="0" smtClean="0"/>
              <a:t> je dužina jednaka 1.650.763,73 talasnih dužina zračenja u vakuumu što odgovara prelazu atoma </a:t>
            </a:r>
            <a:r>
              <a:rPr lang="sr-Latn-BA" sz="3000" dirty="0" err="1" smtClean="0"/>
              <a:t>kriptona</a:t>
            </a:r>
            <a:r>
              <a:rPr lang="sr-Latn-BA" sz="3000" dirty="0" smtClean="0"/>
              <a:t> 86 sa nivoa 2p</a:t>
            </a:r>
            <a:r>
              <a:rPr lang="sr-Latn-BA" sz="3000" baseline="-25000" dirty="0" smtClean="0"/>
              <a:t>10</a:t>
            </a:r>
            <a:r>
              <a:rPr lang="sr-Latn-BA" sz="3000" dirty="0" smtClean="0"/>
              <a:t> na nivo 5d</a:t>
            </a:r>
            <a:r>
              <a:rPr lang="sr-Latn-BA" sz="3000" baseline="-25000" dirty="0" smtClean="0"/>
              <a:t>5</a:t>
            </a:r>
            <a:r>
              <a:rPr lang="sr-Latn-BA" sz="3000" dirty="0" smtClean="0"/>
              <a:t>.</a:t>
            </a:r>
          </a:p>
          <a:p>
            <a:pPr algn="just"/>
            <a:r>
              <a:rPr lang="sr-Latn-BA" sz="3000" u="sng" dirty="0" smtClean="0"/>
              <a:t>Sekund</a:t>
            </a:r>
            <a:r>
              <a:rPr lang="sr-Latn-BA" sz="3000" dirty="0" smtClean="0"/>
              <a:t> je trajanje od 9.192.631.770 perioda zračenja što odgovara prelazu osnovnog stanja </a:t>
            </a:r>
            <a:r>
              <a:rPr lang="sr-Latn-BA" sz="3000" dirty="0" err="1" smtClean="0"/>
              <a:t>cezijuma</a:t>
            </a:r>
            <a:r>
              <a:rPr lang="sr-Latn-BA" sz="3000" dirty="0" smtClean="0"/>
              <a:t> 133 sa jednog na drugi </a:t>
            </a:r>
            <a:r>
              <a:rPr lang="sr-Latn-BA" sz="3000" dirty="0" err="1" smtClean="0"/>
              <a:t>hiperfini</a:t>
            </a:r>
            <a:r>
              <a:rPr lang="sr-Latn-BA" sz="3000" dirty="0" smtClean="0"/>
              <a:t> nivo.</a:t>
            </a:r>
          </a:p>
          <a:p>
            <a:pPr algn="just"/>
            <a:r>
              <a:rPr lang="sr-Latn-BA" sz="3000" u="sng" dirty="0" smtClean="0"/>
              <a:t>Kilogram</a:t>
            </a:r>
            <a:r>
              <a:rPr lang="sr-Latn-BA" sz="3000" dirty="0" smtClean="0"/>
              <a:t> je masa međunarodnog etalona kilograma sankcionisanog 1899. godine na I generalnoj konferenciji za mere i tegove.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20</a:t>
            </a:fld>
            <a:endParaRPr lang="sr-Latn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/>
          </a:bodyPr>
          <a:lstStyle/>
          <a:p>
            <a:pPr algn="just"/>
            <a:r>
              <a:rPr lang="sr-Latn-BA" sz="3000" u="sng" dirty="0" smtClean="0"/>
              <a:t>Jedinica za silu</a:t>
            </a:r>
            <a:r>
              <a:rPr lang="sr-Latn-BA" sz="3000" dirty="0" smtClean="0"/>
              <a:t> je </a:t>
            </a:r>
            <a:r>
              <a:rPr lang="sr-Latn-BA" sz="3000" b="1" dirty="0" smtClean="0"/>
              <a:t>Njutn</a:t>
            </a:r>
            <a:r>
              <a:rPr lang="sr-Latn-BA" sz="3000" dirty="0" smtClean="0"/>
              <a:t> – </a:t>
            </a:r>
            <a:r>
              <a:rPr lang="sr-Latn-BA" sz="3000" b="1" dirty="0" smtClean="0"/>
              <a:t>N</a:t>
            </a:r>
            <a:r>
              <a:rPr lang="sr-Latn-BA" sz="3000" dirty="0" smtClean="0"/>
              <a:t> (izvedena jedinica SI sistema).</a:t>
            </a:r>
          </a:p>
          <a:p>
            <a:pPr algn="just"/>
            <a:r>
              <a:rPr lang="sr-Latn-BA" sz="3000" dirty="0" smtClean="0"/>
              <a:t>Sila od 1 N materijalnoj tački mase od 1kg saopštava ubrzanje od 1 m/s</a:t>
            </a:r>
            <a:r>
              <a:rPr lang="sr-Latn-BA" sz="3000" baseline="30000" dirty="0" smtClean="0"/>
              <a:t>2</a:t>
            </a:r>
            <a:r>
              <a:rPr lang="sr-Latn-BA" sz="3000" dirty="0" smtClean="0"/>
              <a:t>.</a:t>
            </a:r>
          </a:p>
          <a:p>
            <a:pPr algn="just"/>
            <a:r>
              <a:rPr lang="sr-Latn-BA" sz="3000" b="1" dirty="0" smtClean="0"/>
              <a:t>1 N = 1kgms</a:t>
            </a:r>
            <a:r>
              <a:rPr lang="sr-Latn-BA" sz="3000" b="1" baseline="30000" dirty="0" smtClean="0"/>
              <a:t>-2</a:t>
            </a:r>
          </a:p>
          <a:p>
            <a:pPr algn="just"/>
            <a:r>
              <a:rPr lang="sr-Latn-BA" sz="3000" dirty="0" smtClean="0"/>
              <a:t>Veće i manje jedinice od 1 N su:</a:t>
            </a:r>
          </a:p>
          <a:p>
            <a:pPr lvl="1" algn="just"/>
            <a:r>
              <a:rPr lang="sr-Latn-BA" dirty="0" err="1" smtClean="0"/>
              <a:t>Dekanjutn</a:t>
            </a:r>
            <a:r>
              <a:rPr lang="sr-Latn-BA" dirty="0" smtClean="0"/>
              <a:t> – </a:t>
            </a:r>
            <a:r>
              <a:rPr lang="sr-Latn-BA" dirty="0" err="1" smtClean="0"/>
              <a:t>daN</a:t>
            </a:r>
            <a:r>
              <a:rPr lang="sr-Latn-BA" dirty="0" smtClean="0"/>
              <a:t> (1 </a:t>
            </a:r>
            <a:r>
              <a:rPr lang="sr-Latn-BA" dirty="0" err="1" smtClean="0"/>
              <a:t>daN</a:t>
            </a:r>
            <a:r>
              <a:rPr lang="sr-Latn-BA" dirty="0" smtClean="0"/>
              <a:t> = 10 N)</a:t>
            </a:r>
          </a:p>
          <a:p>
            <a:pPr lvl="1" algn="just"/>
            <a:r>
              <a:rPr lang="sr-Latn-BA" dirty="0" err="1" smtClean="0"/>
              <a:t>Kilonjutn</a:t>
            </a:r>
            <a:r>
              <a:rPr lang="sr-Latn-BA" dirty="0" smtClean="0"/>
              <a:t> – </a:t>
            </a:r>
            <a:r>
              <a:rPr lang="sr-Latn-BA" dirty="0" err="1" smtClean="0"/>
              <a:t>kN</a:t>
            </a:r>
            <a:r>
              <a:rPr lang="sr-Latn-BA" dirty="0" smtClean="0"/>
              <a:t> (1 </a:t>
            </a:r>
            <a:r>
              <a:rPr lang="sr-Latn-BA" dirty="0" err="1" smtClean="0"/>
              <a:t>kN</a:t>
            </a:r>
            <a:r>
              <a:rPr lang="sr-Latn-BA" dirty="0" smtClean="0"/>
              <a:t> = 1000 N = 10</a:t>
            </a:r>
            <a:r>
              <a:rPr lang="sr-Latn-BA" baseline="30000" dirty="0" smtClean="0"/>
              <a:t>3</a:t>
            </a:r>
            <a:r>
              <a:rPr lang="sr-Latn-BA" dirty="0" smtClean="0"/>
              <a:t> N)</a:t>
            </a:r>
          </a:p>
          <a:p>
            <a:pPr lvl="1" algn="just"/>
            <a:r>
              <a:rPr lang="sr-Latn-BA" dirty="0" err="1" smtClean="0"/>
              <a:t>Meganjutn</a:t>
            </a:r>
            <a:r>
              <a:rPr lang="sr-Latn-BA" dirty="0" smtClean="0"/>
              <a:t> – MN (1 MN = 10</a:t>
            </a:r>
            <a:r>
              <a:rPr lang="sr-Latn-BA" baseline="30000" dirty="0" smtClean="0"/>
              <a:t>6</a:t>
            </a:r>
            <a:r>
              <a:rPr lang="sr-Latn-BA" dirty="0" smtClean="0"/>
              <a:t> N)</a:t>
            </a:r>
          </a:p>
          <a:p>
            <a:pPr lvl="1" algn="just"/>
            <a:r>
              <a:rPr lang="sr-Latn-BA" dirty="0" err="1" smtClean="0"/>
              <a:t>Milinjutn</a:t>
            </a:r>
            <a:r>
              <a:rPr lang="sr-Latn-BA" dirty="0" smtClean="0"/>
              <a:t> – </a:t>
            </a:r>
            <a:r>
              <a:rPr lang="sr-Latn-BA" dirty="0" err="1" smtClean="0"/>
              <a:t>mN</a:t>
            </a:r>
            <a:r>
              <a:rPr lang="sr-Latn-BA" dirty="0" smtClean="0"/>
              <a:t> (1 </a:t>
            </a:r>
            <a:r>
              <a:rPr lang="sr-Latn-BA" dirty="0" err="1" smtClean="0"/>
              <a:t>mN</a:t>
            </a:r>
            <a:r>
              <a:rPr lang="sr-Latn-BA" dirty="0" smtClean="0"/>
              <a:t> = 10</a:t>
            </a:r>
            <a:r>
              <a:rPr lang="sr-Latn-BA" baseline="30000" dirty="0" smtClean="0"/>
              <a:t>-3</a:t>
            </a:r>
            <a:r>
              <a:rPr lang="sr-Latn-BA" dirty="0" smtClean="0"/>
              <a:t> N) </a:t>
            </a:r>
          </a:p>
          <a:p>
            <a:pPr lvl="1" algn="just"/>
            <a:r>
              <a:rPr lang="sr-Latn-BA" dirty="0" err="1" smtClean="0"/>
              <a:t>Mikronjutn</a:t>
            </a:r>
            <a:r>
              <a:rPr lang="sr-Latn-BA" dirty="0" smtClean="0"/>
              <a:t> - </a:t>
            </a:r>
            <a:r>
              <a:rPr lang="sr-Latn-BA" dirty="0" smtClean="0">
                <a:sym typeface="Symbol"/>
              </a:rPr>
              <a:t>N (</a:t>
            </a:r>
            <a:r>
              <a:rPr lang="sr-Latn-BA" dirty="0" smtClean="0"/>
              <a:t>1 </a:t>
            </a:r>
            <a:r>
              <a:rPr lang="sr-Latn-BA" dirty="0" smtClean="0">
                <a:sym typeface="Symbol"/>
              </a:rPr>
              <a:t></a:t>
            </a:r>
            <a:r>
              <a:rPr lang="sr-Latn-BA" dirty="0" smtClean="0"/>
              <a:t>N = 10</a:t>
            </a:r>
            <a:r>
              <a:rPr lang="sr-Latn-BA" baseline="30000" dirty="0" smtClean="0"/>
              <a:t>-6</a:t>
            </a:r>
            <a:r>
              <a:rPr lang="sr-Latn-BA" dirty="0" smtClean="0"/>
              <a:t> N)</a:t>
            </a:r>
          </a:p>
          <a:p>
            <a:pPr algn="just"/>
            <a:endParaRPr lang="sr-Latn-BA" sz="3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21</a:t>
            </a:fld>
            <a:endParaRPr lang="sr-Latn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1160808"/>
          </a:xfrm>
        </p:spPr>
        <p:txBody>
          <a:bodyPr>
            <a:normAutofit/>
          </a:bodyPr>
          <a:lstStyle/>
          <a:p>
            <a:pPr algn="just"/>
            <a:r>
              <a:rPr lang="sr-Latn-BA" sz="3000" dirty="0" smtClean="0"/>
              <a:t>Telo mase m = 1 kg, </a:t>
            </a:r>
            <a:r>
              <a:rPr lang="sr-Latn-BA" sz="3000" u="sng" dirty="0" smtClean="0"/>
              <a:t>prema drugom </a:t>
            </a:r>
            <a:r>
              <a:rPr lang="sr-Latn-BA" sz="3000" u="sng" dirty="0" err="1" smtClean="0"/>
              <a:t>Njutnovom</a:t>
            </a:r>
            <a:r>
              <a:rPr lang="sr-Latn-BA" sz="3000" u="sng" dirty="0" smtClean="0"/>
              <a:t> zakonu</a:t>
            </a:r>
            <a:r>
              <a:rPr lang="sr-Latn-BA" sz="3000" dirty="0" smtClean="0"/>
              <a:t> ima težinu G koja iznosi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22</a:t>
            </a:fld>
            <a:endParaRPr lang="sr-Latn-BA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994460"/>
              </p:ext>
            </p:extLst>
          </p:nvPr>
        </p:nvGraphicFramePr>
        <p:xfrm>
          <a:off x="1943100" y="1700808"/>
          <a:ext cx="5410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" name="Equation" r:id="rId4" imgW="2705040" imgH="609480" progId="Equation.3">
                  <p:embed/>
                </p:oleObj>
              </mc:Choice>
              <mc:Fallback>
                <p:oleObj name="Equation" r:id="rId4" imgW="2705040" imgH="60948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1700808"/>
                        <a:ext cx="5410200" cy="12192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678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b="1" dirty="0" smtClean="0"/>
              <a:t>STATIKA – OSNOVNI POJMOVI, PREDMET I ZADACI</a:t>
            </a:r>
            <a:r>
              <a:rPr lang="sr-Latn-R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BA" b="1" dirty="0" smtClean="0"/>
              <a:t>Statika</a:t>
            </a:r>
          </a:p>
          <a:p>
            <a:pPr lvl="1" algn="just"/>
            <a:r>
              <a:rPr lang="sr-Latn-BA" dirty="0" smtClean="0"/>
              <a:t>Statika je oblast </a:t>
            </a:r>
            <a:r>
              <a:rPr lang="sr-Latn-BA" dirty="0"/>
              <a:t>teorijske mehanike </a:t>
            </a:r>
            <a:r>
              <a:rPr lang="sr-Latn-BA" dirty="0" smtClean="0"/>
              <a:t>koja proučava zakone </a:t>
            </a:r>
            <a:r>
              <a:rPr lang="sr-Latn-BA" dirty="0"/>
              <a:t>slaganja sila i </a:t>
            </a:r>
            <a:r>
              <a:rPr lang="sr-Latn-BA" dirty="0" smtClean="0"/>
              <a:t>uslove </a:t>
            </a:r>
            <a:r>
              <a:rPr lang="sr-Latn-BA" dirty="0"/>
              <a:t>ravnoteže materijalnih tela pri delovanju sila</a:t>
            </a:r>
            <a:r>
              <a:rPr lang="sr-Latn-BA" dirty="0" smtClean="0"/>
              <a:t>.</a:t>
            </a:r>
          </a:p>
          <a:p>
            <a:pPr algn="just"/>
            <a:r>
              <a:rPr lang="sr-Latn-BA" b="1" dirty="0" smtClean="0"/>
              <a:t>Ravnoteža</a:t>
            </a:r>
          </a:p>
          <a:p>
            <a:pPr lvl="1" algn="just"/>
            <a:r>
              <a:rPr lang="sr-Latn-BA" dirty="0" smtClean="0"/>
              <a:t>Ravnoteža je stanje mirovanja posmatranog tela u odnosu na drugo (osnovno) materijalno telo.</a:t>
            </a:r>
            <a:endParaRPr lang="sr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5085-61EA-4A77-82EF-793DC7812A8C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23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4224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BA" sz="3000" b="1" dirty="0" smtClean="0"/>
              <a:t>Uslovno apsolutna ravnoteža</a:t>
            </a:r>
          </a:p>
          <a:p>
            <a:pPr lvl="1" algn="just"/>
            <a:r>
              <a:rPr lang="sr-Latn-BA" dirty="0" smtClean="0"/>
              <a:t>Posmatrano telo je u stanju uslovno apsolutne ravnoteže, u </a:t>
            </a:r>
            <a:r>
              <a:rPr lang="sr-Latn-BA" dirty="0"/>
              <a:t>odnosu na </a:t>
            </a:r>
            <a:r>
              <a:rPr lang="sr-Latn-BA" dirty="0" smtClean="0"/>
              <a:t>drugo </a:t>
            </a:r>
            <a:r>
              <a:rPr lang="sr-Latn-BA" dirty="0"/>
              <a:t>materijalno </a:t>
            </a:r>
            <a:r>
              <a:rPr lang="sr-Latn-BA" dirty="0" smtClean="0"/>
              <a:t>telo, ako se ovo drugo telo može smatrati nepokretnim.</a:t>
            </a:r>
          </a:p>
          <a:p>
            <a:pPr algn="just"/>
            <a:r>
              <a:rPr lang="sr-Latn-BA" sz="3000" dirty="0" smtClean="0"/>
              <a:t>NAPOMENA: </a:t>
            </a:r>
            <a:r>
              <a:rPr lang="sr-Latn-BA" sz="3000" i="1" dirty="0" smtClean="0"/>
              <a:t>Uslovno apsolutna ravnoteža je predmet </a:t>
            </a:r>
            <a:r>
              <a:rPr lang="sr-Latn-BA" sz="3000" i="1" u="sng" dirty="0" smtClean="0"/>
              <a:t>statike</a:t>
            </a:r>
            <a:r>
              <a:rPr lang="sr-Latn-BA" sz="3000" i="1" dirty="0" smtClean="0"/>
              <a:t>.</a:t>
            </a:r>
          </a:p>
          <a:p>
            <a:pPr algn="just"/>
            <a:r>
              <a:rPr lang="sr-Latn-BA" sz="3000" b="1" dirty="0"/>
              <a:t>Ravnoteža u odnosu na Zemlju ili tela koja su vezana za Zemlju</a:t>
            </a:r>
          </a:p>
          <a:p>
            <a:pPr lvl="1" algn="just"/>
            <a:r>
              <a:rPr lang="sr-Latn-BA" dirty="0"/>
              <a:t>Ravnoteža u odnosu na Zemlju ili tela koja su vezana za Zemlju može se smatrati apsolutnom</a:t>
            </a:r>
            <a:r>
              <a:rPr lang="sr-Latn-BA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24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46340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/>
          </a:bodyPr>
          <a:lstStyle/>
          <a:p>
            <a:pPr algn="just"/>
            <a:r>
              <a:rPr lang="sr-Latn-BA" sz="3000" b="1" dirty="0"/>
              <a:t>Relativna ravnoteža</a:t>
            </a:r>
          </a:p>
          <a:p>
            <a:pPr lvl="1" algn="just"/>
            <a:r>
              <a:rPr lang="sr-Latn-BA" dirty="0"/>
              <a:t>Posmatrano telo je u stanju relativne ravnoteže, u odnosu na drugo materijalno telo, ako se ovo drugo telo smatra pokretnim.</a:t>
            </a:r>
            <a:endParaRPr lang="sr-Latn-BA" sz="3000" b="1" dirty="0" smtClean="0"/>
          </a:p>
          <a:p>
            <a:pPr algn="just"/>
            <a:r>
              <a:rPr lang="sr-Latn-BA" sz="3000" b="1" dirty="0" smtClean="0"/>
              <a:t>Kruto telo </a:t>
            </a:r>
          </a:p>
          <a:p>
            <a:pPr lvl="1" algn="just"/>
            <a:r>
              <a:rPr lang="sr-Latn-BA" dirty="0" smtClean="0"/>
              <a:t>Kruto telo koje je predmet teorijske mehanike, predmet je i </a:t>
            </a:r>
            <a:r>
              <a:rPr lang="sr-Latn-BA" u="sng" dirty="0" smtClean="0"/>
              <a:t>statike</a:t>
            </a:r>
            <a:r>
              <a:rPr lang="sr-Latn-BA" dirty="0" smtClean="0"/>
              <a:t> kao njene oblasti.</a:t>
            </a:r>
          </a:p>
          <a:p>
            <a:pPr algn="just"/>
            <a:r>
              <a:rPr lang="sr-Latn-BA" sz="3000" b="1" dirty="0" smtClean="0"/>
              <a:t>Sila</a:t>
            </a:r>
          </a:p>
          <a:p>
            <a:pPr lvl="1" algn="just"/>
            <a:r>
              <a:rPr lang="sr-Latn-BA" dirty="0" smtClean="0"/>
              <a:t>Sila kao količinska mera uzajamnog delovanja materijalnih tela je </a:t>
            </a:r>
            <a:r>
              <a:rPr lang="sr-Latn-BA" u="sng" dirty="0" smtClean="0"/>
              <a:t>vektorska veličina</a:t>
            </a:r>
            <a:r>
              <a:rPr lang="sr-Latn-BA" dirty="0" smtClean="0"/>
              <a:t>.</a:t>
            </a:r>
            <a:endParaRPr lang="sr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25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35776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BA" sz="3000" b="1" dirty="0" smtClean="0"/>
              <a:t>Sistem sila</a:t>
            </a:r>
          </a:p>
          <a:p>
            <a:pPr lvl="1" algn="just"/>
            <a:r>
              <a:rPr lang="sr-Latn-BA" dirty="0" smtClean="0"/>
              <a:t>Sistem sila je skup svih sila koje deluju na posmatrano kruto telo.</a:t>
            </a:r>
          </a:p>
          <a:p>
            <a:pPr algn="just"/>
            <a:r>
              <a:rPr lang="sr-Latn-BA" sz="3000" b="1" dirty="0" smtClean="0"/>
              <a:t>Slobodno telo</a:t>
            </a:r>
          </a:p>
          <a:p>
            <a:pPr lvl="1" algn="just"/>
            <a:r>
              <a:rPr lang="sr-Latn-BA" dirty="0" smtClean="0"/>
              <a:t>Slobodno telo je telo bez neposrednih veza sa drugim telima, koje se u prostoru iz jednog položaja, može slobodno premestiti u drugi položaj.</a:t>
            </a:r>
          </a:p>
          <a:p>
            <a:pPr algn="just"/>
            <a:r>
              <a:rPr lang="sr-Latn-BA" sz="3000" b="1" dirty="0" smtClean="0"/>
              <a:t>Uravnoteženi sistem sila</a:t>
            </a:r>
          </a:p>
          <a:p>
            <a:pPr lvl="1" algn="just"/>
            <a:r>
              <a:rPr lang="sr-Latn-BA" dirty="0" smtClean="0"/>
              <a:t>Uravnoteženi sistem sila je onaj sistem usled čijeg se delovanja posmatrano kruto telo, nalazi u ravnoteži (stanju mirovanja).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26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17003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Autofit/>
          </a:bodyPr>
          <a:lstStyle/>
          <a:p>
            <a:pPr algn="just"/>
            <a:r>
              <a:rPr lang="sr-Latn-BA" sz="3000" b="1" dirty="0"/>
              <a:t>Ekvivalentni </a:t>
            </a:r>
            <a:r>
              <a:rPr lang="sr-Latn-BA" sz="3000" b="1" dirty="0" smtClean="0"/>
              <a:t>sistem</a:t>
            </a:r>
            <a:r>
              <a:rPr lang="en-US" sz="3000" b="1" dirty="0" err="1" smtClean="0"/>
              <a:t>i</a:t>
            </a:r>
            <a:r>
              <a:rPr lang="sr-Latn-BA" sz="3000" b="1" dirty="0" smtClean="0"/>
              <a:t> </a:t>
            </a:r>
            <a:r>
              <a:rPr lang="sr-Latn-BA" sz="3000" b="1" dirty="0"/>
              <a:t>sila</a:t>
            </a:r>
          </a:p>
          <a:p>
            <a:pPr lvl="1" algn="just"/>
            <a:r>
              <a:rPr lang="sr-Latn-BA" dirty="0" smtClean="0"/>
              <a:t>Ekvivalentni sistemi sila su sistemi sa kojima se u slučaju zamene ne narušava ravnoteža (stanje mirovanja) ili stanje kretanja posmatranog krutog tela </a:t>
            </a:r>
            <a:endParaRPr lang="sr-Latn-BA" b="1" dirty="0" smtClean="0"/>
          </a:p>
          <a:p>
            <a:pPr algn="just"/>
            <a:r>
              <a:rPr lang="sr-Latn-BA" sz="3000" b="1" dirty="0" smtClean="0"/>
              <a:t>Rezultanta</a:t>
            </a:r>
          </a:p>
          <a:p>
            <a:pPr lvl="1" algn="just"/>
            <a:r>
              <a:rPr lang="sr-Latn-BA" dirty="0" smtClean="0"/>
              <a:t>Samo jedna sila kojoj je ekvivalentan dati sistem sila predstavlja  rezultantu tog sistema.</a:t>
            </a:r>
          </a:p>
          <a:p>
            <a:pPr algn="just"/>
            <a:r>
              <a:rPr lang="sr-Latn-BA" sz="3000" b="1" dirty="0" err="1" smtClean="0"/>
              <a:t>Uravnotežavajuća</a:t>
            </a:r>
            <a:r>
              <a:rPr lang="sr-Latn-BA" sz="3000" b="1" dirty="0" smtClean="0"/>
              <a:t> sila</a:t>
            </a:r>
          </a:p>
          <a:p>
            <a:pPr lvl="1" algn="just"/>
            <a:r>
              <a:rPr lang="sr-Latn-BA" dirty="0" smtClean="0"/>
              <a:t>Ovo je sila koja je po intenzitetu </a:t>
            </a:r>
            <a:r>
              <a:rPr lang="sr-Latn-RS" dirty="0" smtClean="0"/>
              <a:t>i pravcu </a:t>
            </a:r>
            <a:r>
              <a:rPr lang="sr-Latn-BA" dirty="0" smtClean="0"/>
              <a:t>jednaka </a:t>
            </a:r>
            <a:r>
              <a:rPr lang="sr-Latn-BA" dirty="0" err="1" smtClean="0"/>
              <a:t>rezultanti</a:t>
            </a:r>
            <a:r>
              <a:rPr lang="sr-Latn-BA" dirty="0" smtClean="0"/>
              <a:t> izvesnog sistema sila, a smer joj je suprotan.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27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48234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Autofit/>
          </a:bodyPr>
          <a:lstStyle/>
          <a:p>
            <a:pPr algn="just"/>
            <a:r>
              <a:rPr lang="sr-Latn-BA" sz="3000" b="1" dirty="0"/>
              <a:t>Spoljašnje </a:t>
            </a:r>
            <a:r>
              <a:rPr lang="sr-Latn-BA" sz="3000" b="1" dirty="0" smtClean="0"/>
              <a:t>sile</a:t>
            </a:r>
          </a:p>
          <a:p>
            <a:pPr lvl="1" algn="just"/>
            <a:r>
              <a:rPr lang="sr-Latn-BA" dirty="0" smtClean="0"/>
              <a:t>Površinske (one koje deluju na površinu materijalnog tela) i</a:t>
            </a:r>
          </a:p>
          <a:p>
            <a:pPr lvl="1" algn="just"/>
            <a:r>
              <a:rPr lang="sr-Latn-BA" dirty="0" smtClean="0"/>
              <a:t>Zapreminske (one koje deluju na sve deliće zapremine: sila Zemljine teže, centrifugalne sile, magnetne sile privlačenja/odbijanja)</a:t>
            </a:r>
          </a:p>
          <a:p>
            <a:pPr algn="just"/>
            <a:r>
              <a:rPr lang="sr-Latn-BA" sz="3000" b="1" dirty="0" smtClean="0"/>
              <a:t>Unutrašnje sile</a:t>
            </a:r>
          </a:p>
          <a:p>
            <a:pPr lvl="1" algn="just"/>
            <a:r>
              <a:rPr lang="sr-Latn-BA" dirty="0" smtClean="0"/>
              <a:t>Ovo su sile kojima delići materijalnog tela deluju jedni na druge i iste se protive delovanju spoljašnjih sila.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28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99930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Autofit/>
          </a:bodyPr>
          <a:lstStyle/>
          <a:p>
            <a:r>
              <a:rPr lang="sr-Latn-BA" b="1" dirty="0" smtClean="0"/>
              <a:t>Koncentrisane sile</a:t>
            </a:r>
          </a:p>
          <a:p>
            <a:pPr lvl="1" algn="just"/>
            <a:r>
              <a:rPr lang="sr-Latn-BA" dirty="0" smtClean="0"/>
              <a:t>Ovo su sile koje deluju u jednoj tački (uslovno su uvedene, u stvarnosti ih nema)</a:t>
            </a:r>
            <a:r>
              <a:rPr lang="en-US" dirty="0" smtClean="0"/>
              <a:t>.</a:t>
            </a:r>
          </a:p>
          <a:p>
            <a:pPr lvl="1" algn="just"/>
            <a:r>
              <a:rPr lang="sr-Latn-RS" dirty="0" smtClean="0"/>
              <a:t>Deluju </a:t>
            </a:r>
            <a:r>
              <a:rPr lang="sr-Latn-RS" dirty="0" err="1" smtClean="0"/>
              <a:t>ustvari</a:t>
            </a:r>
            <a:r>
              <a:rPr lang="sr-Latn-RS" dirty="0" smtClean="0"/>
              <a:t> na deo površine koja se u odnosu na ukupnu površinu krutog tela, može zanemariti i posmatrati kao tačka.</a:t>
            </a:r>
            <a:endParaRPr lang="sr-Latn-BA" dirty="0" smtClean="0"/>
          </a:p>
          <a:p>
            <a:r>
              <a:rPr lang="en-US" b="1" dirty="0" err="1" smtClean="0"/>
              <a:t>Raspodeljene</a:t>
            </a:r>
            <a:r>
              <a:rPr lang="en-US" b="1" dirty="0" smtClean="0"/>
              <a:t> </a:t>
            </a:r>
            <a:r>
              <a:rPr lang="sr-Latn-BA" b="1" dirty="0" smtClean="0"/>
              <a:t>sile</a:t>
            </a:r>
          </a:p>
          <a:p>
            <a:pPr lvl="1" algn="just"/>
            <a:r>
              <a:rPr lang="sr-Latn-BA" dirty="0" smtClean="0"/>
              <a:t>Ovo su sile koje deluju na sve deliće materijalnog tela ili na deo njegove površine (mogu biti ravnomerno ili neravnomerno raspodeljene).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29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91411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 fontScale="92500"/>
          </a:bodyPr>
          <a:lstStyle/>
          <a:p>
            <a:pPr algn="just"/>
            <a:r>
              <a:rPr lang="sr-Latn-BA" b="1" dirty="0" smtClean="0"/>
              <a:t>Materija</a:t>
            </a:r>
          </a:p>
          <a:p>
            <a:pPr lvl="1" algn="just"/>
            <a:r>
              <a:rPr lang="sr-Latn-BA" sz="3000" dirty="0" smtClean="0"/>
              <a:t>Materija je </a:t>
            </a:r>
            <a:r>
              <a:rPr lang="sr-Latn-BA" sz="3000" dirty="0"/>
              <a:t>sve izvan našeg uma (svesti).</a:t>
            </a:r>
          </a:p>
          <a:p>
            <a:pPr algn="just"/>
            <a:r>
              <a:rPr lang="sr-Latn-BA" b="1" dirty="0" smtClean="0"/>
              <a:t>Kretanje</a:t>
            </a:r>
            <a:r>
              <a:rPr lang="sr-Latn-BA" b="1" dirty="0"/>
              <a:t>, prostor i </a:t>
            </a:r>
            <a:r>
              <a:rPr lang="sr-Latn-BA" b="1" dirty="0" smtClean="0"/>
              <a:t>vreme</a:t>
            </a:r>
          </a:p>
          <a:p>
            <a:pPr lvl="1" algn="just"/>
            <a:r>
              <a:rPr lang="sr-Latn-BA" sz="3000" dirty="0" smtClean="0"/>
              <a:t>Ovo su osnovne i nerazdvojive odrednice postojanja materije.</a:t>
            </a:r>
          </a:p>
          <a:p>
            <a:pPr algn="just"/>
            <a:r>
              <a:rPr lang="sr-Latn-BA" b="1" dirty="0" smtClean="0"/>
              <a:t>Prostor</a:t>
            </a:r>
          </a:p>
          <a:p>
            <a:pPr lvl="1" algn="just"/>
            <a:r>
              <a:rPr lang="sr-Latn-BA" sz="3000" dirty="0" smtClean="0"/>
              <a:t>Prostor u teorijskoj mehanici je nepokretan i potpuno jednak u svim delovima svemira.</a:t>
            </a:r>
          </a:p>
          <a:p>
            <a:pPr algn="just"/>
            <a:r>
              <a:rPr lang="sr-Latn-BA" b="1" dirty="0" smtClean="0"/>
              <a:t>Apsolutno nepokret</a:t>
            </a:r>
            <a:r>
              <a:rPr lang="en-US" b="1" dirty="0" smtClean="0"/>
              <a:t>a</a:t>
            </a:r>
            <a:r>
              <a:rPr lang="sr-Latn-BA" b="1" dirty="0" smtClean="0"/>
              <a:t>n prostor</a:t>
            </a:r>
          </a:p>
          <a:p>
            <a:pPr lvl="1" algn="just"/>
            <a:r>
              <a:rPr lang="sr-Latn-BA" sz="3000" dirty="0" smtClean="0"/>
              <a:t>Pojam apsolutno nepokretnog prostora</a:t>
            </a:r>
            <a:r>
              <a:rPr lang="sr-Latn-BA" sz="3000" b="1" dirty="0" smtClean="0"/>
              <a:t> </a:t>
            </a:r>
            <a:r>
              <a:rPr lang="sr-Latn-BA" sz="3000" dirty="0" smtClean="0"/>
              <a:t>uveden je od strane Isaka Njutna (1643-1727).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3</a:t>
            </a:fld>
            <a:endParaRPr lang="sr-Latn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Autofit/>
          </a:bodyPr>
          <a:lstStyle/>
          <a:p>
            <a:pPr algn="just"/>
            <a:r>
              <a:rPr lang="sr-Latn-BA" sz="3000" b="1" dirty="0" smtClean="0"/>
              <a:t>Sile u funkciji od vremena</a:t>
            </a:r>
          </a:p>
          <a:p>
            <a:pPr lvl="1" algn="just"/>
            <a:r>
              <a:rPr lang="sr-Latn-BA" dirty="0" smtClean="0"/>
              <a:t>Statičke (ne zavise od vremena, konstantne su i predmet su </a:t>
            </a:r>
            <a:r>
              <a:rPr lang="sr-Latn-BA" u="sng" dirty="0" smtClean="0"/>
              <a:t>statike</a:t>
            </a:r>
            <a:r>
              <a:rPr lang="sr-Latn-BA" dirty="0" smtClean="0"/>
              <a:t>) i</a:t>
            </a:r>
          </a:p>
          <a:p>
            <a:pPr lvl="1" algn="just"/>
            <a:r>
              <a:rPr lang="sr-Latn-BA" dirty="0" smtClean="0"/>
              <a:t>Dinamičke sile (vremenski su promenljive i predmet su </a:t>
            </a:r>
            <a:r>
              <a:rPr lang="sr-Latn-BA" u="sng" dirty="0" smtClean="0"/>
              <a:t>dinamike</a:t>
            </a:r>
            <a:r>
              <a:rPr lang="sr-Latn-BA" dirty="0" smtClean="0"/>
              <a:t>).</a:t>
            </a:r>
          </a:p>
          <a:p>
            <a:pPr algn="just"/>
            <a:r>
              <a:rPr lang="sr-Latn-BA" sz="3000" dirty="0" smtClean="0"/>
              <a:t>NAPOMENA: </a:t>
            </a:r>
            <a:r>
              <a:rPr lang="sr-Latn-BA" sz="3000" i="1" dirty="0" smtClean="0"/>
              <a:t>Često se i dinamički problemi mogu posmatrati kao uslovno statički (uslovno statičke sile</a:t>
            </a:r>
            <a:r>
              <a:rPr lang="sr-Latn-RS" sz="3000" i="1" dirty="0" smtClean="0"/>
              <a:t> odnose se na određen </a:t>
            </a:r>
            <a:r>
              <a:rPr lang="sr-Latn-BA" sz="3000" i="1" dirty="0" smtClean="0"/>
              <a:t>vremenski trenutak).</a:t>
            </a:r>
            <a:endParaRPr lang="sr-Latn-BA" sz="30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30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63538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Autofit/>
          </a:bodyPr>
          <a:lstStyle/>
          <a:p>
            <a:pPr algn="just"/>
            <a:r>
              <a:rPr lang="sr-Latn-BA" sz="3000" b="1" dirty="0" smtClean="0"/>
              <a:t>Zadaci statike</a:t>
            </a:r>
          </a:p>
          <a:p>
            <a:pPr lvl="1" algn="just"/>
            <a:r>
              <a:rPr lang="sr-Latn-BA" dirty="0" smtClean="0"/>
              <a:t>Prvi zadatak: Slaganje sila i svođenje datog sistema sila na prostiji oblik.</a:t>
            </a:r>
          </a:p>
          <a:p>
            <a:pPr lvl="1" algn="just"/>
            <a:r>
              <a:rPr lang="sr-Latn-BA" dirty="0" smtClean="0"/>
              <a:t>Drugi zadatak: Određivanje uslova ravnoteže krutog tela.</a:t>
            </a:r>
            <a:endParaRPr lang="sr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31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52750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b="1" dirty="0" smtClean="0"/>
              <a:t>AKSIOMI STATIKE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RS" sz="3000" dirty="0" smtClean="0"/>
              <a:t>Aksiomi statike su istine proverene i potvrđene eksperimentima i dugogodišnjom praksom.</a:t>
            </a:r>
          </a:p>
          <a:p>
            <a:pPr algn="just"/>
            <a:r>
              <a:rPr lang="sr-Latn-RS" sz="3000" b="1" dirty="0" smtClean="0"/>
              <a:t>Aksiom 1.</a:t>
            </a:r>
          </a:p>
          <a:p>
            <a:pPr lvl="1" algn="just"/>
            <a:r>
              <a:rPr lang="sr-Latn-RS" sz="2600" dirty="0" smtClean="0"/>
              <a:t>Ako na slobodno telo deluju dve sile, onda se to telo nalazi u ravnoteži onda i samo onda ako su te sile jednake po intenzitetu, imaju isti pravac, a smer im je suprotan.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5085-61EA-4A77-82EF-793DC7812A8C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32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50107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C56F-09EA-4D6C-B4B4-905EB5858423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33</a:t>
            </a:fld>
            <a:endParaRPr lang="sr-Latn-B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124744"/>
            <a:ext cx="4202084" cy="3285606"/>
          </a:xfrm>
          <a:prstGeom prst="rect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017026" y="4437112"/>
            <a:ext cx="17791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BA" sz="2400" i="1" dirty="0" smtClean="0"/>
              <a:t>Uz aksiom 1</a:t>
            </a:r>
            <a:endParaRPr lang="sr-Latn-BA" sz="2400" i="1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443606"/>
              </p:ext>
            </p:extLst>
          </p:nvPr>
        </p:nvGraphicFramePr>
        <p:xfrm>
          <a:off x="7380312" y="1124744"/>
          <a:ext cx="11176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5" name="Equation" r:id="rId4" imgW="558720" imgH="241200" progId="Equation.3">
                  <p:embed/>
                </p:oleObj>
              </mc:Choice>
              <mc:Fallback>
                <p:oleObj name="Equation" r:id="rId4" imgW="558720" imgH="2412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1124744"/>
                        <a:ext cx="1117600" cy="36988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934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2024904"/>
          </a:xfrm>
        </p:spPr>
        <p:txBody>
          <a:bodyPr>
            <a:noAutofit/>
          </a:bodyPr>
          <a:lstStyle/>
          <a:p>
            <a:pPr algn="just"/>
            <a:r>
              <a:rPr lang="sr-Latn-BA" sz="3000" b="1" dirty="0" smtClean="0"/>
              <a:t>Aksiom 2.</a:t>
            </a:r>
          </a:p>
          <a:p>
            <a:pPr lvl="1" algn="just"/>
            <a:r>
              <a:rPr lang="sr-Latn-BA" dirty="0" smtClean="0"/>
              <a:t>Delovanje datog sistema sila na kruto telo se ne menja</a:t>
            </a:r>
            <a:r>
              <a:rPr lang="en-US" dirty="0" smtClean="0"/>
              <a:t>,</a:t>
            </a:r>
            <a:r>
              <a:rPr lang="sr-Latn-BA" dirty="0" smtClean="0"/>
              <a:t> ako se tom sistemu doda uravnoteženi sistem sila.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34</a:t>
            </a:fld>
            <a:endParaRPr lang="sr-Latn-BA"/>
          </a:p>
        </p:txBody>
      </p:sp>
      <p:sp>
        <p:nvSpPr>
          <p:cNvPr id="6" name="TextBox 5"/>
          <p:cNvSpPr txBox="1"/>
          <p:nvPr/>
        </p:nvSpPr>
        <p:spPr>
          <a:xfrm>
            <a:off x="6444208" y="5559623"/>
            <a:ext cx="17791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BA" sz="2400" i="1" dirty="0" smtClean="0"/>
              <a:t>Uz aksiom </a:t>
            </a:r>
            <a:r>
              <a:rPr lang="en-US" sz="2400" i="1" dirty="0" smtClean="0"/>
              <a:t>2</a:t>
            </a:r>
            <a:endParaRPr lang="sr-Latn-BA" sz="2400" i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735682"/>
            <a:ext cx="4202084" cy="3285606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5868144" y="3861048"/>
            <a:ext cx="2016224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r-Latn-RS" sz="2400" dirty="0" smtClean="0"/>
              <a:t>Uravnoteženi sistem sila:</a:t>
            </a:r>
            <a:endParaRPr lang="sr-Latn-BA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611339"/>
              </p:ext>
            </p:extLst>
          </p:nvPr>
        </p:nvGraphicFramePr>
        <p:xfrm>
          <a:off x="7496048" y="4507101"/>
          <a:ext cx="11176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quation" r:id="rId5" imgW="558720" imgH="241200" progId="Equation.3">
                  <p:embed/>
                </p:oleObj>
              </mc:Choice>
              <mc:Fallback>
                <p:oleObj name="Equation" r:id="rId5" imgW="558720" imgH="2412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6048" y="4507101"/>
                        <a:ext cx="1117600" cy="36988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077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Autofit/>
          </a:bodyPr>
          <a:lstStyle/>
          <a:p>
            <a:pPr algn="just"/>
            <a:r>
              <a:rPr lang="sr-Latn-BA" sz="3000" b="1" dirty="0" smtClean="0"/>
              <a:t>Posledica aksioma 1 i 2</a:t>
            </a:r>
          </a:p>
          <a:p>
            <a:pPr lvl="1" algn="just"/>
            <a:r>
              <a:rPr lang="sr-Latn-BA" dirty="0" smtClean="0"/>
              <a:t>Napadna tačka sile  koja deluje na kruto telo može da se premešta duž napadne linije (</a:t>
            </a:r>
            <a:r>
              <a:rPr lang="sr-Latn-BA" u="sng" dirty="0" smtClean="0"/>
              <a:t>vektor sile</a:t>
            </a:r>
            <a:r>
              <a:rPr lang="sr-Latn-BA" dirty="0" smtClean="0"/>
              <a:t> je u tom slučaju </a:t>
            </a:r>
            <a:r>
              <a:rPr lang="sr-Latn-BA" u="sng" dirty="0" smtClean="0"/>
              <a:t>klizeći vektor</a:t>
            </a:r>
            <a:r>
              <a:rPr lang="sr-Latn-BA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35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76605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2240928"/>
          </a:xfrm>
        </p:spPr>
        <p:txBody>
          <a:bodyPr>
            <a:noAutofit/>
          </a:bodyPr>
          <a:lstStyle/>
          <a:p>
            <a:pPr algn="just"/>
            <a:r>
              <a:rPr lang="sr-Latn-BA" sz="3000" b="1" dirty="0" smtClean="0"/>
              <a:t>Aksiom 3 (aksiom o paralelogramu sila)</a:t>
            </a:r>
          </a:p>
          <a:p>
            <a:pPr lvl="1" algn="just"/>
            <a:r>
              <a:rPr lang="sr-Latn-BA" dirty="0" smtClean="0"/>
              <a:t>Dve sile koje napadaju kruto telo u jednoj tački imaju rezultantu jednaku dijagonali paralelograma konstruisanog nad tim silama. </a:t>
            </a:r>
            <a:r>
              <a:rPr lang="sr-Latn-BA" sz="30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36</a:t>
            </a:fld>
            <a:endParaRPr lang="sr-Latn-BA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708920"/>
            <a:ext cx="3354186" cy="2924003"/>
          </a:xfrm>
          <a:prstGeom prst="rect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673210" y="5171258"/>
            <a:ext cx="17791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BA" sz="2400" i="1" dirty="0" smtClean="0"/>
              <a:t>Uz aksiom </a:t>
            </a:r>
            <a:r>
              <a:rPr lang="en-US" sz="2400" i="1" dirty="0" smtClean="0"/>
              <a:t>3</a:t>
            </a:r>
            <a:endParaRPr lang="sr-Latn-BA" sz="2400" i="1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311018"/>
              </p:ext>
            </p:extLst>
          </p:nvPr>
        </p:nvGraphicFramePr>
        <p:xfrm>
          <a:off x="5738327" y="2708920"/>
          <a:ext cx="142240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0" name="Equation" r:id="rId5" imgW="711000" imgH="241200" progId="Equation.3">
                  <p:embed/>
                </p:oleObj>
              </mc:Choice>
              <mc:Fallback>
                <p:oleObj name="Equation" r:id="rId5" imgW="711000" imgH="2412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327" y="2708920"/>
                        <a:ext cx="1422400" cy="369887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226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2024904"/>
          </a:xfrm>
        </p:spPr>
        <p:txBody>
          <a:bodyPr>
            <a:noAutofit/>
          </a:bodyPr>
          <a:lstStyle/>
          <a:p>
            <a:pPr algn="just"/>
            <a:r>
              <a:rPr lang="sr-Latn-BA" sz="3000" b="1" dirty="0" smtClean="0"/>
              <a:t>Aksiom 4.</a:t>
            </a:r>
          </a:p>
          <a:p>
            <a:pPr lvl="1" algn="just"/>
            <a:r>
              <a:rPr lang="sr-Latn-BA" dirty="0" smtClean="0"/>
              <a:t>Dva materijalna tela uvek deluju jedno na drugo suprotno usmerenim silama istih intenziteta i iste napadne linije.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37</a:t>
            </a:fld>
            <a:endParaRPr lang="sr-Latn-BA"/>
          </a:p>
        </p:txBody>
      </p:sp>
      <p:sp>
        <p:nvSpPr>
          <p:cNvPr id="6" name="TextBox 5"/>
          <p:cNvSpPr txBox="1"/>
          <p:nvPr/>
        </p:nvSpPr>
        <p:spPr>
          <a:xfrm>
            <a:off x="6465298" y="5584751"/>
            <a:ext cx="17791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BA" sz="2400" i="1" dirty="0" smtClean="0"/>
              <a:t>Uz aksiom 4</a:t>
            </a:r>
            <a:endParaRPr lang="sr-Latn-BA" sz="2400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25" y="2708910"/>
            <a:ext cx="4121034" cy="3291840"/>
          </a:xfrm>
          <a:prstGeom prst="rect">
            <a:avLst/>
          </a:prstGeom>
          <a:ln>
            <a:solidFill>
              <a:schemeClr val="tx2"/>
            </a:solidFill>
          </a:ln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323943"/>
              </p:ext>
            </p:extLst>
          </p:nvPr>
        </p:nvGraphicFramePr>
        <p:xfrm>
          <a:off x="6588224" y="2708910"/>
          <a:ext cx="11176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6" name="Equation" r:id="rId5" imgW="558720" imgH="241200" progId="Equation.3">
                  <p:embed/>
                </p:oleObj>
              </mc:Choice>
              <mc:Fallback>
                <p:oleObj name="Equation" r:id="rId5" imgW="558720" imgH="2412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2708910"/>
                        <a:ext cx="1117600" cy="36988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502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Autofit/>
          </a:bodyPr>
          <a:lstStyle/>
          <a:p>
            <a:pPr algn="just"/>
            <a:r>
              <a:rPr lang="sr-Latn-BA" sz="3000" b="1" dirty="0" smtClean="0"/>
              <a:t>Aksiom 5 </a:t>
            </a:r>
            <a:endParaRPr lang="sr-Latn-BA" sz="3000" dirty="0" smtClean="0"/>
          </a:p>
          <a:p>
            <a:pPr lvl="1" algn="just"/>
            <a:r>
              <a:rPr lang="sr-Latn-BA" dirty="0" err="1" smtClean="0"/>
              <a:t>Deformabilno</a:t>
            </a:r>
            <a:r>
              <a:rPr lang="sr-Latn-BA" dirty="0"/>
              <a:t> </a:t>
            </a:r>
            <a:r>
              <a:rPr lang="sr-Latn-BA" dirty="0" smtClean="0"/>
              <a:t>telo usled delovanja izvesnog sistema sila će zadržati ravnotežu ako </a:t>
            </a:r>
            <a:r>
              <a:rPr lang="sr-Latn-BA" u="sng" dirty="0" smtClean="0"/>
              <a:t>postane kruto</a:t>
            </a:r>
            <a:r>
              <a:rPr lang="sr-Latn-BA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38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86110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b="1" dirty="0" smtClean="0"/>
              <a:t>Veze i njihove reakcije. Aksiom o vezama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r-Latn-RS" sz="3000" b="1" dirty="0" smtClean="0"/>
              <a:t>Vezano telo</a:t>
            </a:r>
          </a:p>
          <a:p>
            <a:pPr lvl="1" algn="just"/>
            <a:r>
              <a:rPr lang="sr-Latn-RS" dirty="0" smtClean="0"/>
              <a:t>Telo kojem je </a:t>
            </a:r>
            <a:r>
              <a:rPr lang="sr-Latn-RS" u="sng" dirty="0" smtClean="0"/>
              <a:t>kretanje</a:t>
            </a:r>
            <a:r>
              <a:rPr lang="sr-Latn-RS" dirty="0" smtClean="0"/>
              <a:t> u prostoru </a:t>
            </a:r>
            <a:r>
              <a:rPr lang="sr-Latn-RS" u="sng" dirty="0" err="1" smtClean="0"/>
              <a:t>ometeno</a:t>
            </a:r>
            <a:r>
              <a:rPr lang="sr-Latn-RS" dirty="0" smtClean="0"/>
              <a:t> ili propisano bilo kojim drugim telom (preprekom) zove se </a:t>
            </a:r>
            <a:r>
              <a:rPr lang="sr-Latn-RS" u="sng" dirty="0" smtClean="0"/>
              <a:t>vezanim</a:t>
            </a:r>
            <a:r>
              <a:rPr lang="sr-Latn-RS" dirty="0" smtClean="0"/>
              <a:t> (</a:t>
            </a:r>
            <a:r>
              <a:rPr lang="sr-Latn-RS" u="sng" dirty="0" smtClean="0"/>
              <a:t>neslobodnim</a:t>
            </a:r>
            <a:r>
              <a:rPr lang="sr-Latn-RS" dirty="0" smtClean="0"/>
              <a:t>) </a:t>
            </a:r>
            <a:r>
              <a:rPr lang="sr-Latn-RS" u="sng" dirty="0" smtClean="0"/>
              <a:t>telom</a:t>
            </a:r>
            <a:r>
              <a:rPr lang="sr-Latn-RS" dirty="0" smtClean="0"/>
              <a:t>.</a:t>
            </a:r>
          </a:p>
          <a:p>
            <a:pPr algn="just"/>
            <a:r>
              <a:rPr lang="sr-Latn-RS" sz="3000" b="1" dirty="0" smtClean="0"/>
              <a:t>Veze</a:t>
            </a:r>
          </a:p>
          <a:p>
            <a:pPr lvl="1" algn="just"/>
            <a:r>
              <a:rPr lang="sr-Latn-RS" dirty="0" smtClean="0"/>
              <a:t>Veze su prepreke koje sprečavaju ili propisuju kretanje krutog tela.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5085-61EA-4A77-82EF-793DC7812A8C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39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62010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/>
          </a:bodyPr>
          <a:lstStyle/>
          <a:p>
            <a:r>
              <a:rPr lang="sr-Latn-BA" b="1" dirty="0" smtClean="0"/>
              <a:t>Apsolutno nepokretni koordinatni sistem</a:t>
            </a:r>
          </a:p>
          <a:p>
            <a:pPr lvl="1" algn="just"/>
            <a:r>
              <a:rPr lang="sr-Latn-BA" sz="3000" u="sng" dirty="0" smtClean="0"/>
              <a:t>Apsolutno </a:t>
            </a:r>
            <a:r>
              <a:rPr lang="sr-Latn-BA" sz="3000" u="sng" dirty="0"/>
              <a:t>nepokretni koordinatni </a:t>
            </a:r>
            <a:r>
              <a:rPr lang="sr-Latn-BA" sz="3000" u="sng" dirty="0" smtClean="0"/>
              <a:t>sistem</a:t>
            </a:r>
            <a:r>
              <a:rPr lang="sr-Latn-BA" sz="3000" dirty="0" smtClean="0"/>
              <a:t> je u vezi sa </a:t>
            </a:r>
            <a:r>
              <a:rPr lang="sr-Latn-BA" sz="3000" u="sng" dirty="0" smtClean="0"/>
              <a:t>apsolutno nepokretnim prostorom</a:t>
            </a:r>
            <a:r>
              <a:rPr lang="sr-Latn-BA" sz="3000" dirty="0" smtClean="0"/>
              <a:t> </a:t>
            </a:r>
            <a:r>
              <a:rPr lang="sr-Latn-BA" sz="3000" dirty="0"/>
              <a:t>(tzv. </a:t>
            </a:r>
            <a:r>
              <a:rPr lang="sr-Latn-BA" sz="3000" dirty="0" err="1"/>
              <a:t>heliocentrični</a:t>
            </a:r>
            <a:r>
              <a:rPr lang="sr-Latn-BA" sz="3000" dirty="0"/>
              <a:t> sistem </a:t>
            </a:r>
            <a:r>
              <a:rPr lang="sr-Latn-BA" sz="3000" dirty="0" err="1"/>
              <a:t>referencije</a:t>
            </a:r>
            <a:r>
              <a:rPr lang="sr-Latn-BA" sz="3000" dirty="0"/>
              <a:t>) u kojem se posmatra kretanje materijalne tačke ili tela.  </a:t>
            </a:r>
          </a:p>
          <a:p>
            <a:pPr lvl="1" algn="just"/>
            <a:r>
              <a:rPr lang="sr-Latn-BA" sz="3000" dirty="0" smtClean="0"/>
              <a:t>Za </a:t>
            </a:r>
            <a:r>
              <a:rPr lang="sr-Latn-BA" sz="3000" u="sng" dirty="0" smtClean="0"/>
              <a:t>ishodište</a:t>
            </a:r>
            <a:r>
              <a:rPr lang="sr-Latn-BA" sz="3000" dirty="0" smtClean="0"/>
              <a:t> </a:t>
            </a:r>
            <a:r>
              <a:rPr lang="sr-Latn-BA" sz="3000" u="sng" dirty="0" err="1" smtClean="0"/>
              <a:t>heliocentričnog</a:t>
            </a:r>
            <a:r>
              <a:rPr lang="sr-Latn-BA" sz="3000" u="sng" dirty="0" smtClean="0"/>
              <a:t> sistema </a:t>
            </a:r>
            <a:r>
              <a:rPr lang="sr-Latn-BA" sz="3000" u="sng" dirty="0" err="1" smtClean="0"/>
              <a:t>referencije</a:t>
            </a:r>
            <a:r>
              <a:rPr lang="sr-Latn-BA" sz="3000" dirty="0" smtClean="0"/>
              <a:t> uzeto je </a:t>
            </a:r>
            <a:r>
              <a:rPr lang="sr-Latn-BA" sz="3000" u="sng" dirty="0" smtClean="0"/>
              <a:t>sunce</a:t>
            </a:r>
            <a:r>
              <a:rPr lang="sr-Latn-BA" sz="3000" dirty="0" smtClean="0"/>
              <a:t>, a tri, njegove međusobno upravne ose, usmerene su ka trima zvezdama nekretnicama.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4</a:t>
            </a:fld>
            <a:endParaRPr lang="sr-Latn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/>
          </a:bodyPr>
          <a:lstStyle/>
          <a:p>
            <a:pPr algn="just"/>
            <a:r>
              <a:rPr lang="sr-Latn-RS" sz="3000" b="1" dirty="0"/>
              <a:t>Reakcije veza</a:t>
            </a:r>
          </a:p>
          <a:p>
            <a:pPr lvl="1" algn="just"/>
            <a:r>
              <a:rPr lang="sr-Latn-RS" dirty="0"/>
              <a:t>Sila kojom veza deluje na posmatrano telo zove se reakcija veze ili kratko reakcija (otpor</a:t>
            </a:r>
            <a:r>
              <a:rPr lang="sr-Latn-RS" dirty="0" smtClean="0"/>
              <a:t>).</a:t>
            </a:r>
          </a:p>
          <a:p>
            <a:pPr lvl="1" algn="just"/>
            <a:r>
              <a:rPr lang="sr-Latn-RS" dirty="0" smtClean="0"/>
              <a:t>Reakcija veze je usmerena u pravcu u kojem veza ne dopušta kretanja tela.</a:t>
            </a:r>
            <a:endParaRPr lang="en-US" dirty="0" smtClean="0"/>
          </a:p>
          <a:p>
            <a:pPr algn="just"/>
            <a:r>
              <a:rPr lang="en-US" sz="3000" b="1" dirty="0" smtClean="0"/>
              <a:t>T</a:t>
            </a:r>
            <a:r>
              <a:rPr lang="sr-Latn-RS" sz="3000" b="1" dirty="0" smtClean="0"/>
              <a:t>reći zadatak statike</a:t>
            </a:r>
          </a:p>
          <a:p>
            <a:pPr lvl="1" algn="just"/>
            <a:r>
              <a:rPr lang="sr-Latn-RS" dirty="0" smtClean="0"/>
              <a:t>Iznalaženje reakcija iz uslova ravnoteže.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40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87596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/>
          </a:bodyPr>
          <a:lstStyle/>
          <a:p>
            <a:pPr algn="just"/>
            <a:r>
              <a:rPr lang="sr-Latn-RS" sz="3000" b="1" dirty="0" smtClean="0"/>
              <a:t>Ostvarivanje veze</a:t>
            </a:r>
          </a:p>
          <a:p>
            <a:pPr lvl="1" algn="just"/>
            <a:r>
              <a:rPr lang="sr-Latn-RS" dirty="0" smtClean="0"/>
              <a:t>Veza ostvarena preko idealno glatke površi,</a:t>
            </a:r>
          </a:p>
          <a:p>
            <a:pPr lvl="1" algn="just"/>
            <a:r>
              <a:rPr lang="sr-Latn-RS" dirty="0" smtClean="0"/>
              <a:t>Veza ostvarena savitljivim (gipkim) i </a:t>
            </a:r>
            <a:r>
              <a:rPr lang="sr-Latn-RS" dirty="0" err="1" smtClean="0"/>
              <a:t>neiste</a:t>
            </a:r>
            <a:r>
              <a:rPr lang="sr-Latn-RS" dirty="0" smtClean="0"/>
              <a:t>-</a:t>
            </a:r>
            <a:r>
              <a:rPr lang="sr-Latn-RS" dirty="0" err="1" smtClean="0"/>
              <a:t>gljivim</a:t>
            </a:r>
            <a:r>
              <a:rPr lang="sr-Latn-RS" dirty="0" smtClean="0"/>
              <a:t> telom (konopac, uže, kaiš, itd),</a:t>
            </a:r>
          </a:p>
          <a:p>
            <a:pPr lvl="1" algn="just"/>
            <a:r>
              <a:rPr lang="sr-Latn-RS" dirty="0" smtClean="0"/>
              <a:t>Veza ostvarena cilindričnim zglobom,</a:t>
            </a:r>
          </a:p>
          <a:p>
            <a:pPr lvl="1" algn="just"/>
            <a:r>
              <a:rPr lang="sr-Latn-RS" dirty="0" smtClean="0"/>
              <a:t>Veza ostvarena sfernim zglobom,</a:t>
            </a:r>
          </a:p>
          <a:p>
            <a:pPr lvl="1" algn="just"/>
            <a:r>
              <a:rPr lang="sr-Latn-RS" dirty="0" smtClean="0"/>
              <a:t>Veza ostvarena potpornim ležištem i</a:t>
            </a:r>
          </a:p>
          <a:p>
            <a:pPr lvl="1" algn="just"/>
            <a:r>
              <a:rPr lang="sr-Latn-RS" dirty="0" smtClean="0"/>
              <a:t>Veza ostvarena štapom zanemarive težine.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41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62820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C56F-09EA-4D6C-B4B4-905EB5858423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42</a:t>
            </a:fld>
            <a:endParaRPr lang="sr-Latn-B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520" y="692696"/>
            <a:ext cx="3206496" cy="2563368"/>
          </a:xfrm>
          <a:prstGeom prst="rect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790232"/>
            <a:ext cx="3563112" cy="2465832"/>
          </a:xfrm>
          <a:prstGeom prst="rect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6193464" y="4307612"/>
            <a:ext cx="241098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RS" sz="2400" i="1" dirty="0" smtClean="0"/>
              <a:t>Primeri veza ostvarenih idealno glatkom površi</a:t>
            </a:r>
            <a:endParaRPr lang="sr-Latn-BA" sz="24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928" y="3473544"/>
            <a:ext cx="4523232" cy="233172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2600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C56F-09EA-4D6C-B4B4-905EB5858423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43</a:t>
            </a:fld>
            <a:endParaRPr lang="sr-Latn-BA"/>
          </a:p>
        </p:txBody>
      </p:sp>
      <p:sp>
        <p:nvSpPr>
          <p:cNvPr id="8" name="TextBox 7"/>
          <p:cNvSpPr txBox="1"/>
          <p:nvPr/>
        </p:nvSpPr>
        <p:spPr>
          <a:xfrm>
            <a:off x="2987824" y="4494581"/>
            <a:ext cx="424847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RS" sz="2400" i="1" dirty="0" smtClean="0"/>
              <a:t>Primer veze ostvarene konopcem</a:t>
            </a:r>
            <a:endParaRPr lang="sr-Latn-BA" sz="24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947661"/>
            <a:ext cx="2809864" cy="3438051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8809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C56F-09EA-4D6C-B4B4-905EB5858423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44</a:t>
            </a:fld>
            <a:endParaRPr lang="sr-Latn-BA"/>
          </a:p>
        </p:txBody>
      </p:sp>
      <p:sp>
        <p:nvSpPr>
          <p:cNvPr id="6" name="TextBox 5"/>
          <p:cNvSpPr txBox="1"/>
          <p:nvPr/>
        </p:nvSpPr>
        <p:spPr>
          <a:xfrm>
            <a:off x="2267744" y="4494581"/>
            <a:ext cx="56166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RS" sz="2400" i="1" dirty="0" smtClean="0"/>
              <a:t>Primer veze ostvarene cilindričnim zglobom</a:t>
            </a:r>
            <a:endParaRPr lang="sr-Latn-BA" sz="24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764704"/>
            <a:ext cx="3497580" cy="3697086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5798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C56F-09EA-4D6C-B4B4-905EB5858423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45</a:t>
            </a:fld>
            <a:endParaRPr lang="sr-Latn-BA"/>
          </a:p>
        </p:txBody>
      </p:sp>
      <p:sp>
        <p:nvSpPr>
          <p:cNvPr id="6" name="TextBox 5"/>
          <p:cNvSpPr txBox="1"/>
          <p:nvPr/>
        </p:nvSpPr>
        <p:spPr>
          <a:xfrm>
            <a:off x="2974674" y="4437112"/>
            <a:ext cx="418961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RS" sz="2400" i="1" dirty="0" smtClean="0"/>
              <a:t>Primer veze ostvarene sfernim zglobom</a:t>
            </a:r>
            <a:endParaRPr lang="sr-Latn-BA" sz="24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674" y="764704"/>
            <a:ext cx="4189614" cy="3697086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77547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C56F-09EA-4D6C-B4B4-905EB5858423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46</a:t>
            </a:fld>
            <a:endParaRPr lang="sr-Latn-BA"/>
          </a:p>
        </p:txBody>
      </p:sp>
      <p:sp>
        <p:nvSpPr>
          <p:cNvPr id="5" name="TextBox 4"/>
          <p:cNvSpPr txBox="1"/>
          <p:nvPr/>
        </p:nvSpPr>
        <p:spPr>
          <a:xfrm>
            <a:off x="2742130" y="4974267"/>
            <a:ext cx="449416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RS" sz="2400" i="1" dirty="0" smtClean="0"/>
              <a:t>Primeri veze ostvarene potpornim ležištem</a:t>
            </a:r>
            <a:endParaRPr lang="sr-Latn-BA" sz="2400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764704"/>
            <a:ext cx="3990110" cy="4214553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12328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C56F-09EA-4D6C-B4B4-905EB5858423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47</a:t>
            </a:fld>
            <a:endParaRPr lang="sr-Latn-BA"/>
          </a:p>
        </p:txBody>
      </p:sp>
      <p:sp>
        <p:nvSpPr>
          <p:cNvPr id="5" name="TextBox 4"/>
          <p:cNvSpPr txBox="1"/>
          <p:nvPr/>
        </p:nvSpPr>
        <p:spPr>
          <a:xfrm>
            <a:off x="1475656" y="5411609"/>
            <a:ext cx="705678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z="2400" i="1" dirty="0" smtClean="0"/>
              <a:t>Primeri veze ostvarene štapom zanemarive težine</a:t>
            </a:r>
            <a:endParaRPr lang="sr-Latn-BA" sz="2400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104" y="620688"/>
            <a:ext cx="5221224" cy="4715256"/>
          </a:xfrm>
          <a:prstGeom prst="rect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17432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/>
          </a:bodyPr>
          <a:lstStyle/>
          <a:p>
            <a:pPr algn="just"/>
            <a:r>
              <a:rPr lang="sr-Latn-RS" sz="3000" b="1" dirty="0" smtClean="0"/>
              <a:t>Aksiom 6 (aksiom o vezama)</a:t>
            </a:r>
          </a:p>
          <a:p>
            <a:pPr lvl="1" algn="just"/>
            <a:r>
              <a:rPr lang="sr-Latn-RS" dirty="0" smtClean="0"/>
              <a:t>Svako vezano (neslobodno) telo može se posmatrati kao slobodno ako uklonimo veze i njihovo delovanje zamenimo reakcijama.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48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24303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C56F-09EA-4D6C-B4B4-905EB5858423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49</a:t>
            </a:fld>
            <a:endParaRPr lang="sr-Latn-B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135" y="3068960"/>
            <a:ext cx="4523232" cy="2331720"/>
          </a:xfrm>
          <a:prstGeom prst="rect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547664" y="5406315"/>
            <a:ext cx="643172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RS" sz="2400" i="1" dirty="0" smtClean="0"/>
              <a:t>Primer pretvaranja vezanog (neslobodnog) tela u slobodno</a:t>
            </a:r>
            <a:endParaRPr lang="sr-Latn-BA" sz="2400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024" y="620688"/>
            <a:ext cx="4523232" cy="233172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cxnSp>
        <p:nvCxnSpPr>
          <p:cNvPr id="9" name="Elbow Connector 8"/>
          <p:cNvCxnSpPr>
            <a:stCxn id="8" idx="3"/>
            <a:endCxn id="4" idx="3"/>
          </p:cNvCxnSpPr>
          <p:nvPr/>
        </p:nvCxnSpPr>
        <p:spPr>
          <a:xfrm>
            <a:off x="6876256" y="1786548"/>
            <a:ext cx="11111" cy="2448272"/>
          </a:xfrm>
          <a:prstGeom prst="bentConnector3">
            <a:avLst>
              <a:gd name="adj1" fmla="val 2157421"/>
            </a:avLst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8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BA" sz="3000" b="1" dirty="0" smtClean="0"/>
              <a:t>Apsolutno kretanje</a:t>
            </a:r>
          </a:p>
          <a:p>
            <a:pPr lvl="1" algn="just"/>
            <a:r>
              <a:rPr lang="sr-Latn-BA" dirty="0" smtClean="0"/>
              <a:t>Kretanje </a:t>
            </a:r>
            <a:r>
              <a:rPr lang="sr-Latn-BA" dirty="0"/>
              <a:t>materijalne tačke ili tela u odnosu na apsolutno nepokretni sistem </a:t>
            </a:r>
            <a:r>
              <a:rPr lang="sr-Latn-BA" dirty="0" err="1"/>
              <a:t>referencije</a:t>
            </a:r>
            <a:r>
              <a:rPr lang="sr-Latn-BA" dirty="0"/>
              <a:t> zove se </a:t>
            </a:r>
            <a:r>
              <a:rPr lang="sr-Latn-BA" b="1" dirty="0"/>
              <a:t>apsolutno kretanje</a:t>
            </a:r>
            <a:r>
              <a:rPr lang="sr-Latn-BA" dirty="0" smtClean="0"/>
              <a:t>.</a:t>
            </a:r>
          </a:p>
          <a:p>
            <a:pPr algn="just"/>
            <a:r>
              <a:rPr lang="sr-Latn-BA" sz="3000" b="1" dirty="0" smtClean="0"/>
              <a:t>Relativno kretanje</a:t>
            </a:r>
          </a:p>
          <a:p>
            <a:pPr lvl="1" algn="just"/>
            <a:r>
              <a:rPr lang="sr-Latn-BA" dirty="0" smtClean="0"/>
              <a:t>Kretanje </a:t>
            </a:r>
            <a:r>
              <a:rPr lang="sr-Latn-BA" dirty="0"/>
              <a:t>tela koje se posmatra u odnosu na drugo pokretno telo zove se relativnim kretanjem.</a:t>
            </a:r>
          </a:p>
          <a:p>
            <a:pPr algn="just"/>
            <a:r>
              <a:rPr lang="sr-Latn-BA" dirty="0" smtClean="0"/>
              <a:t>NAPOMENA: </a:t>
            </a:r>
            <a:r>
              <a:rPr lang="sr-Latn-BA" i="1" dirty="0" smtClean="0"/>
              <a:t>Sva </a:t>
            </a:r>
            <a:r>
              <a:rPr lang="sr-Latn-BA" i="1" dirty="0"/>
              <a:t>kretanja su u prirodi relativna i zato su apsolutno nepokretni prostor i kretanje u vezi sa njim, uslovne kategorije.</a:t>
            </a:r>
          </a:p>
          <a:p>
            <a:pPr algn="just"/>
            <a:endParaRPr lang="sr-Latn-B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5</a:t>
            </a:fld>
            <a:endParaRPr lang="sr-Latn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Autofit/>
          </a:bodyPr>
          <a:lstStyle/>
          <a:p>
            <a:pPr algn="just"/>
            <a:r>
              <a:rPr lang="sr-Latn-BA" sz="3000" b="1" dirty="0" smtClean="0"/>
              <a:t>Univerzalno vreme</a:t>
            </a:r>
          </a:p>
          <a:p>
            <a:pPr lvl="1" algn="just"/>
            <a:r>
              <a:rPr lang="sr-Latn-BA" dirty="0" smtClean="0"/>
              <a:t>Osim </a:t>
            </a:r>
            <a:r>
              <a:rPr lang="sr-Latn-BA" dirty="0"/>
              <a:t>pojma apsolutno nepokretnog prostora Njutn je u klasičnu mehaniku uveo </a:t>
            </a:r>
            <a:r>
              <a:rPr lang="sr-Latn-BA" b="1" dirty="0"/>
              <a:t>univerzalno vreme </a:t>
            </a:r>
            <a:r>
              <a:rPr lang="sr-Latn-BA" dirty="0"/>
              <a:t>koje jednako teče u svim delovima svemira.</a:t>
            </a:r>
          </a:p>
          <a:p>
            <a:pPr algn="just"/>
            <a:r>
              <a:rPr lang="sr-Latn-BA" sz="3000" dirty="0" smtClean="0"/>
              <a:t>NAPOMENA: </a:t>
            </a:r>
            <a:r>
              <a:rPr lang="sr-Latn-BA" sz="3000" i="1" dirty="0" smtClean="0"/>
              <a:t>Uvođenje </a:t>
            </a:r>
            <a:r>
              <a:rPr lang="sr-Latn-BA" sz="3000" i="1" dirty="0"/>
              <a:t>apsolutno </a:t>
            </a:r>
            <a:r>
              <a:rPr lang="sr-Latn-BA" sz="3000" i="1" dirty="0" smtClean="0"/>
              <a:t>nepokre-tnog </a:t>
            </a:r>
            <a:r>
              <a:rPr lang="sr-Latn-BA" sz="3000" i="1" dirty="0"/>
              <a:t>prostora i univerzalnog vremena opravdava se činjenicom da su brzine mehaničkih kretanja, koja se proučavaju u klasičnoj mehanici, neuporedivo manje od brzine svetlosti (c = 299 792 458 m/s</a:t>
            </a:r>
            <a:r>
              <a:rPr lang="sr-Latn-BA" sz="3000" i="1" dirty="0" smtClean="0"/>
              <a:t>).</a:t>
            </a:r>
            <a:endParaRPr lang="sr-Latn-BA" sz="30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6</a:t>
            </a:fld>
            <a:endParaRPr lang="sr-Latn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/>
          </a:bodyPr>
          <a:lstStyle/>
          <a:p>
            <a:pPr algn="just"/>
            <a:r>
              <a:rPr lang="sr-Latn-BA" sz="3000" b="1" dirty="0"/>
              <a:t>Sila</a:t>
            </a:r>
          </a:p>
          <a:p>
            <a:pPr lvl="1" algn="just"/>
            <a:r>
              <a:rPr lang="sr-Latn-BA" dirty="0"/>
              <a:t>Sila predstavlja količinsku meru uzajamnog delovanja materijalnih tela</a:t>
            </a:r>
            <a:r>
              <a:rPr lang="sr-Latn-BA" dirty="0" smtClean="0"/>
              <a:t>.</a:t>
            </a:r>
            <a:endParaRPr lang="sr-Latn-BA" b="1" dirty="0" smtClean="0"/>
          </a:p>
          <a:p>
            <a:pPr algn="just"/>
            <a:r>
              <a:rPr lang="sr-Latn-BA" b="1" dirty="0" err="1" smtClean="0"/>
              <a:t>Njutnovi</a:t>
            </a:r>
            <a:r>
              <a:rPr lang="sr-Latn-BA" b="1" dirty="0" smtClean="0"/>
              <a:t> zakoni</a:t>
            </a:r>
          </a:p>
          <a:p>
            <a:pPr lvl="1" algn="just"/>
            <a:r>
              <a:rPr lang="sr-Latn-BA" dirty="0" smtClean="0"/>
              <a:t>Ovi zakoni su osnova teorijske mehanike. Formulisani su za </a:t>
            </a:r>
            <a:r>
              <a:rPr lang="sr-Latn-BA" dirty="0"/>
              <a:t>materijalnu tačku u nepokretnom sistemu </a:t>
            </a:r>
            <a:r>
              <a:rPr lang="sr-Latn-BA" dirty="0" err="1"/>
              <a:t>referencije</a:t>
            </a:r>
            <a:r>
              <a:rPr lang="sr-Latn-BA" dirty="0"/>
              <a:t>.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7</a:t>
            </a:fld>
            <a:endParaRPr lang="sr-Latn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/>
          </a:bodyPr>
          <a:lstStyle/>
          <a:p>
            <a:pPr algn="just"/>
            <a:r>
              <a:rPr lang="sr-Latn-BA" sz="3000" b="1" dirty="0" smtClean="0"/>
              <a:t>Prvi </a:t>
            </a:r>
            <a:r>
              <a:rPr lang="sr-Latn-BA" sz="3000" b="1" dirty="0"/>
              <a:t>Njutnov zakon (zakon inercije)</a:t>
            </a:r>
            <a:endParaRPr lang="en-US" sz="3000" b="1" dirty="0"/>
          </a:p>
          <a:p>
            <a:pPr lvl="1" algn="just"/>
            <a:r>
              <a:rPr lang="sr-Latn-BA" dirty="0"/>
              <a:t>Materijalna tačka zadržava stanje mirovanja ili ravnomernog pravolinijskog kretanja sve dotle dok je sile koje na nju deluju, ne prinude da to stanje promeni.</a:t>
            </a:r>
          </a:p>
          <a:p>
            <a:pPr algn="just"/>
            <a:r>
              <a:rPr lang="sr-Latn-BA" sz="3000" dirty="0"/>
              <a:t>Prvi zakon je otkrio </a:t>
            </a:r>
            <a:r>
              <a:rPr lang="sr-Latn-BA" sz="3000" dirty="0" err="1"/>
              <a:t>Galilej</a:t>
            </a:r>
            <a:r>
              <a:rPr lang="sr-Latn-BA" sz="3000" dirty="0"/>
              <a:t> (1564-1642). On je </a:t>
            </a:r>
            <a:r>
              <a:rPr lang="sr-Latn-BA" sz="3000" u="sng" dirty="0"/>
              <a:t>kretanje</a:t>
            </a:r>
            <a:r>
              <a:rPr lang="sr-Latn-BA" sz="3000" dirty="0"/>
              <a:t> pri odsustvu sile nazvao </a:t>
            </a:r>
            <a:r>
              <a:rPr lang="sr-Latn-BA" sz="3000" u="sng" dirty="0"/>
              <a:t>kretanjem po inerciji</a:t>
            </a:r>
            <a:r>
              <a:rPr lang="sr-Latn-BA" sz="3000" dirty="0"/>
              <a:t>.</a:t>
            </a:r>
          </a:p>
          <a:p>
            <a:pPr algn="just"/>
            <a:r>
              <a:rPr lang="sr-Latn-BA" sz="3000" dirty="0" smtClean="0"/>
              <a:t>Koordinatni sistem </a:t>
            </a:r>
            <a:r>
              <a:rPr lang="sr-Latn-BA" sz="3000" dirty="0" err="1" smtClean="0"/>
              <a:t>referencije</a:t>
            </a:r>
            <a:r>
              <a:rPr lang="sr-Latn-BA" sz="3000" dirty="0" smtClean="0"/>
              <a:t> u kojem važi zakon inercije zove se </a:t>
            </a:r>
            <a:r>
              <a:rPr lang="sr-Latn-BA" sz="3000" u="sng" dirty="0" err="1" smtClean="0"/>
              <a:t>inercijalni</a:t>
            </a:r>
            <a:r>
              <a:rPr lang="sr-Latn-BA" sz="3000" u="sng" dirty="0" smtClean="0"/>
              <a:t> sistem </a:t>
            </a:r>
            <a:r>
              <a:rPr lang="sr-Latn-BA" sz="3000" u="sng" dirty="0" err="1" smtClean="0"/>
              <a:t>referencije</a:t>
            </a:r>
            <a:r>
              <a:rPr lang="sr-Latn-BA" sz="300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8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55480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0000"/>
            <a:ext cx="7498080" cy="5652000"/>
          </a:xfrm>
        </p:spPr>
        <p:txBody>
          <a:bodyPr>
            <a:normAutofit/>
          </a:bodyPr>
          <a:lstStyle/>
          <a:p>
            <a:pPr algn="just"/>
            <a:r>
              <a:rPr lang="sr-Latn-BA" sz="3000" b="1" dirty="0"/>
              <a:t>Drugi Njutnov zakon</a:t>
            </a:r>
            <a:endParaRPr lang="en-US" sz="3000" b="1" dirty="0"/>
          </a:p>
          <a:p>
            <a:pPr lvl="1" algn="just"/>
            <a:r>
              <a:rPr lang="sr-Latn-BA" dirty="0"/>
              <a:t>Brzina promene količine kretanja materijalne tačke, po intenzitetu, pravcu i smeru, jednaka je sili (</a:t>
            </a:r>
            <a:r>
              <a:rPr lang="en-US" dirty="0"/>
              <a:t>force </a:t>
            </a:r>
            <a:r>
              <a:rPr lang="en-US" dirty="0" smtClean="0">
                <a:sym typeface="Symbol"/>
              </a:rPr>
              <a:t></a:t>
            </a:r>
            <a:r>
              <a:rPr lang="en-US" dirty="0" smtClean="0"/>
              <a:t> </a:t>
            </a:r>
            <a:r>
              <a:rPr lang="sr-Latn-BA" dirty="0"/>
              <a:t>F) koja deluje na materijalnu tačku.</a:t>
            </a:r>
          </a:p>
          <a:p>
            <a:pPr algn="just"/>
            <a:r>
              <a:rPr lang="sr-Latn-BA" sz="3000" dirty="0"/>
              <a:t>NAPOMENA: </a:t>
            </a:r>
            <a:r>
              <a:rPr lang="sr-Latn-BA" sz="3000" i="1" dirty="0"/>
              <a:t>Količina kretanja materijalne tačke jednaka je proizvodu njene mase (</a:t>
            </a:r>
            <a:r>
              <a:rPr lang="en-US" sz="3000" i="1" dirty="0"/>
              <a:t>mass </a:t>
            </a:r>
            <a:r>
              <a:rPr lang="sr-Latn-BA" sz="3000" i="1" dirty="0">
                <a:sym typeface="Symbol"/>
              </a:rPr>
              <a:t></a:t>
            </a:r>
            <a:r>
              <a:rPr lang="sr-Latn-BA" sz="3000" i="1" dirty="0" smtClean="0"/>
              <a:t> </a:t>
            </a:r>
            <a:r>
              <a:rPr lang="sr-Latn-BA" sz="3000" i="1" dirty="0"/>
              <a:t>m) i brzine (</a:t>
            </a:r>
            <a:r>
              <a:rPr lang="en-US" sz="3000" i="1" dirty="0"/>
              <a:t>velocity </a:t>
            </a:r>
            <a:r>
              <a:rPr lang="en-US" sz="3000" i="1" dirty="0" smtClean="0">
                <a:sym typeface="Symbol"/>
              </a:rPr>
              <a:t></a:t>
            </a:r>
            <a:r>
              <a:rPr lang="sr-Latn-BA" sz="3000" i="1" dirty="0" smtClean="0"/>
              <a:t> </a:t>
            </a:r>
            <a:r>
              <a:rPr lang="en-US" sz="3000" i="1" dirty="0"/>
              <a:t>v</a:t>
            </a:r>
            <a:r>
              <a:rPr lang="sr-Latn-BA" sz="3000" i="1" dirty="0"/>
              <a:t>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E40B-6506-4D9B-A921-30F4342781EB}" type="datetime1">
              <a:rPr lang="sr-Latn-CS" smtClean="0"/>
              <a:pPr/>
              <a:t>4.10.2019.</a:t>
            </a:fld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189B4-FA48-454A-900D-837CD364718B}" type="slidenum">
              <a:rPr lang="sr-Latn-BA" smtClean="0"/>
              <a:pPr/>
              <a:t>9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39768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1418</TotalTime>
  <Words>2118</Words>
  <Application>Microsoft Office PowerPoint</Application>
  <PresentationFormat>On-screen Show (4:3)</PresentationFormat>
  <Paragraphs>317</Paragraphs>
  <Slides>49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Arial</vt:lpstr>
      <vt:lpstr>Calibri</vt:lpstr>
      <vt:lpstr>Symbol</vt:lpstr>
      <vt:lpstr>Times New Roman</vt:lpstr>
      <vt:lpstr>Verdana</vt:lpstr>
      <vt:lpstr>Wingdings 2</vt:lpstr>
      <vt:lpstr>Solstice</vt:lpstr>
      <vt:lpstr>Equation</vt:lpstr>
      <vt:lpstr>MEHANIKA I  (STATIKA)</vt:lpstr>
      <vt:lpstr>TEORIJSKA MEHANIKA  OSNOVNI POJMOVI, SILA, NJUTNOVI ZAKONI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STATIKA – OSNOVNI POJMOVI, PREDMET I ZADACI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AKSIOMI STATIKE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Veze i njihove reakcije. Aksiom o vezama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STATIKA </dc:title>
  <dc:creator>Korisnik</dc:creator>
  <cp:lastModifiedBy>Microsoft</cp:lastModifiedBy>
  <cp:revision>183</cp:revision>
  <dcterms:created xsi:type="dcterms:W3CDTF">2013-09-29T06:25:24Z</dcterms:created>
  <dcterms:modified xsi:type="dcterms:W3CDTF">2019-10-04T05:34:37Z</dcterms:modified>
</cp:coreProperties>
</file>