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423" r:id="rId3"/>
    <p:sldId id="488" r:id="rId4"/>
    <p:sldId id="489" r:id="rId5"/>
    <p:sldId id="490" r:id="rId6"/>
    <p:sldId id="424" r:id="rId7"/>
    <p:sldId id="491" r:id="rId8"/>
    <p:sldId id="492" r:id="rId9"/>
    <p:sldId id="493" r:id="rId10"/>
    <p:sldId id="494" r:id="rId11"/>
    <p:sldId id="495" r:id="rId12"/>
    <p:sldId id="446" r:id="rId13"/>
    <p:sldId id="496" r:id="rId14"/>
    <p:sldId id="447" r:id="rId15"/>
    <p:sldId id="448" r:id="rId16"/>
    <p:sldId id="497" r:id="rId17"/>
    <p:sldId id="498" r:id="rId18"/>
    <p:sldId id="499" r:id="rId19"/>
    <p:sldId id="449" r:id="rId20"/>
    <p:sldId id="450" r:id="rId21"/>
    <p:sldId id="453" r:id="rId22"/>
    <p:sldId id="500" r:id="rId23"/>
    <p:sldId id="501" r:id="rId24"/>
    <p:sldId id="502" r:id="rId25"/>
    <p:sldId id="503" r:id="rId26"/>
    <p:sldId id="504" r:id="rId27"/>
    <p:sldId id="454" r:id="rId28"/>
    <p:sldId id="505" r:id="rId29"/>
    <p:sldId id="455" r:id="rId30"/>
    <p:sldId id="452" r:id="rId31"/>
    <p:sldId id="458" r:id="rId32"/>
    <p:sldId id="506" r:id="rId33"/>
    <p:sldId id="457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507" r:id="rId46"/>
    <p:sldId id="508" r:id="rId47"/>
    <p:sldId id="476" r:id="rId48"/>
    <p:sldId id="477" r:id="rId49"/>
    <p:sldId id="478" r:id="rId50"/>
    <p:sldId id="509" r:id="rId51"/>
    <p:sldId id="510" r:id="rId52"/>
    <p:sldId id="511" r:id="rId53"/>
    <p:sldId id="480" r:id="rId54"/>
    <p:sldId id="481" r:id="rId55"/>
    <p:sldId id="482" r:id="rId56"/>
    <p:sldId id="486" r:id="rId57"/>
    <p:sldId id="487" r:id="rId58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41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8.jpeg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jpeg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2.jpe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8.wmf"/><Relationship Id="rId3" Type="http://schemas.openxmlformats.org/officeDocument/2006/relationships/image" Target="../media/image100.jpe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jpeg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7.wmf"/><Relationship Id="rId5" Type="http://schemas.openxmlformats.org/officeDocument/2006/relationships/image" Target="../media/image88.jpeg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84.jpeg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7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5.wmf"/><Relationship Id="rId3" Type="http://schemas.openxmlformats.org/officeDocument/2006/relationships/image" Target="../media/image108.jpeg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8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19.20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P11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75955"/>
              </p:ext>
            </p:extLst>
          </p:nvPr>
        </p:nvGraphicFramePr>
        <p:xfrm>
          <a:off x="1403640" y="476672"/>
          <a:ext cx="347976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7" name="Equation" r:id="rId3" imgW="1739880" imgH="939600" progId="Equation.DSMT4">
                  <p:embed/>
                </p:oleObj>
              </mc:Choice>
              <mc:Fallback>
                <p:oleObj name="Equation" r:id="rId3" imgW="17398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0" y="476672"/>
                        <a:ext cx="3479760" cy="18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7762" y="1167135"/>
            <a:ext cx="10007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46388"/>
              </p:ext>
            </p:extLst>
          </p:nvPr>
        </p:nvGraphicFramePr>
        <p:xfrm>
          <a:off x="1403648" y="2879725"/>
          <a:ext cx="2540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8" name="Equation" r:id="rId5" imgW="1269720" imgH="761760" progId="Equation.DSMT4">
                  <p:embed/>
                </p:oleObj>
              </mc:Choice>
              <mc:Fallback>
                <p:oleObj name="Equation" r:id="rId5" imgW="12697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79725"/>
                        <a:ext cx="2540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7754" y="339938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460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59342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II: 1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2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flipH="1">
            <a:off x="4284008" y="2569464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21623"/>
              </p:ext>
            </p:extLst>
          </p:nvPr>
        </p:nvGraphicFramePr>
        <p:xfrm>
          <a:off x="1403648" y="610939"/>
          <a:ext cx="43434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7" name="Equation" r:id="rId3" imgW="2171520" imgH="1193760" progId="Equation.DSMT4">
                  <p:embed/>
                </p:oleObj>
              </mc:Choice>
              <mc:Fallback>
                <p:oleObj name="Equation" r:id="rId3" imgW="2171520" imgH="1193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10939"/>
                        <a:ext cx="43434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216673"/>
              </p:ext>
            </p:extLst>
          </p:nvPr>
        </p:nvGraphicFramePr>
        <p:xfrm>
          <a:off x="1403648" y="3417168"/>
          <a:ext cx="241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8" name="Equation" r:id="rId5" imgW="1206360" imgH="761760" progId="Equation.DSMT4">
                  <p:embed/>
                </p:oleObj>
              </mc:Choice>
              <mc:Fallback>
                <p:oleObj name="Equation" r:id="rId5" imgW="1206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17168"/>
                        <a:ext cx="2413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392956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170080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9845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59342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III: 2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4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16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81023"/>
              </p:ext>
            </p:extLst>
          </p:nvPr>
        </p:nvGraphicFramePr>
        <p:xfrm>
          <a:off x="1323975" y="549275"/>
          <a:ext cx="48768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7" name="Equation" r:id="rId3" imgW="2438280" imgH="1193760" progId="Equation.DSMT4">
                  <p:embed/>
                </p:oleObj>
              </mc:Choice>
              <mc:Fallback>
                <p:oleObj name="Equation" r:id="rId3" imgW="2438280" imgH="1193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549275"/>
                        <a:ext cx="48768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028652"/>
              </p:ext>
            </p:extLst>
          </p:nvPr>
        </p:nvGraphicFramePr>
        <p:xfrm>
          <a:off x="1365250" y="3417888"/>
          <a:ext cx="2489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8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17888"/>
                        <a:ext cx="24892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392956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170080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1229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2970276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IV: 0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1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76" y="1096318"/>
            <a:ext cx="4806834" cy="42768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5" name="Right Arrow 14"/>
          <p:cNvSpPr/>
          <p:nvPr/>
        </p:nvSpPr>
        <p:spPr>
          <a:xfrm rot="5400000" flipH="1">
            <a:off x="5186368" y="2603208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98653"/>
              </p:ext>
            </p:extLst>
          </p:nvPr>
        </p:nvGraphicFramePr>
        <p:xfrm>
          <a:off x="1359432" y="631825"/>
          <a:ext cx="386064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2" name="Equation" r:id="rId3" imgW="1930320" imgH="939600" progId="Equation.DSMT4">
                  <p:embed/>
                </p:oleObj>
              </mc:Choice>
              <mc:Fallback>
                <p:oleObj name="Equation" r:id="rId3" imgW="1930320" imgH="939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432" y="631825"/>
                        <a:ext cx="3860640" cy="18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92356"/>
              </p:ext>
            </p:extLst>
          </p:nvPr>
        </p:nvGraphicFramePr>
        <p:xfrm>
          <a:off x="1403648" y="3057525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3" name="Equation" r:id="rId5" imgW="1143000" imgH="761760" progId="Equation.DSMT4">
                  <p:embed/>
                </p:oleObj>
              </mc:Choice>
              <mc:Fallback>
                <p:oleObj name="Equation" r:id="rId5" imgW="1143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057525"/>
                        <a:ext cx="2286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356952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34076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662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843808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V: 1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2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5400000" flipH="1">
            <a:off x="5037792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98011"/>
              </p:ext>
            </p:extLst>
          </p:nvPr>
        </p:nvGraphicFramePr>
        <p:xfrm>
          <a:off x="1390104" y="558800"/>
          <a:ext cx="591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9" name="Equation" r:id="rId3" imgW="2958840" imgH="1498320" progId="Equation.DSMT4">
                  <p:embed/>
                </p:oleObj>
              </mc:Choice>
              <mc:Fallback>
                <p:oleObj name="Equation" r:id="rId3" imgW="2958840" imgH="14983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104" y="558800"/>
                        <a:ext cx="59182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39794"/>
              </p:ext>
            </p:extLst>
          </p:nvPr>
        </p:nvGraphicFramePr>
        <p:xfrm>
          <a:off x="1341512" y="4065240"/>
          <a:ext cx="2438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0" name="Equation" r:id="rId5" imgW="1218960" imgH="761760" progId="Equation.DSMT4">
                  <p:embed/>
                </p:oleObj>
              </mc:Choice>
              <mc:Fallback>
                <p:oleObj name="Equation" r:id="rId5" imgW="12189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512" y="4065240"/>
                        <a:ext cx="24384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4577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77281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0314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2771800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VI: 2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3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3521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8" name="Right Arrow 17"/>
          <p:cNvSpPr/>
          <p:nvPr/>
        </p:nvSpPr>
        <p:spPr>
          <a:xfrm rot="5400000" flipH="1">
            <a:off x="496578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1196752"/>
            <a:ext cx="4906587" cy="36347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25684"/>
              </p:ext>
            </p:extLst>
          </p:nvPr>
        </p:nvGraphicFramePr>
        <p:xfrm>
          <a:off x="1475656" y="5136480"/>
          <a:ext cx="6807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1" name="Equation" r:id="rId4" imgW="3403440" imgH="406080" progId="Equation.DSMT4">
                  <p:embed/>
                </p:oleObj>
              </mc:Choice>
              <mc:Fallback>
                <p:oleObj name="Equation" r:id="rId4" imgW="3403440" imgH="4060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136480"/>
                        <a:ext cx="6807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3326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Primer Gerberovog 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69592"/>
              </p:ext>
            </p:extLst>
          </p:nvPr>
        </p:nvGraphicFramePr>
        <p:xfrm>
          <a:off x="1357303" y="511155"/>
          <a:ext cx="5917680" cy="299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5" name="Equation" r:id="rId3" imgW="2958840" imgH="1498320" progId="Equation.DSMT4">
                  <p:embed/>
                </p:oleObj>
              </mc:Choice>
              <mc:Fallback>
                <p:oleObj name="Equation" r:id="rId3" imgW="2958840" imgH="1498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03" y="511155"/>
                        <a:ext cx="5917680" cy="2996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4397"/>
              </p:ext>
            </p:extLst>
          </p:nvPr>
        </p:nvGraphicFramePr>
        <p:xfrm>
          <a:off x="1362720" y="4065588"/>
          <a:ext cx="2489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6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20" y="4065588"/>
                        <a:ext cx="24892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4577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177281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731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2789502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VII: 3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5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 rot="5400000" flipH="1">
            <a:off x="496578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3521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45473"/>
              </p:ext>
            </p:extLst>
          </p:nvPr>
        </p:nvGraphicFramePr>
        <p:xfrm>
          <a:off x="6444208" y="1196752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5" name="Equation" r:id="rId4" imgW="939600" imgH="419040" progId="Equation.DSMT4">
                  <p:embed/>
                </p:oleObj>
              </mc:Choice>
              <mc:Fallback>
                <p:oleObj name="Equation" r:id="rId4" imgW="93960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196752"/>
                        <a:ext cx="18796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5400000" flipH="1">
            <a:off x="4317712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4347"/>
              </p:ext>
            </p:extLst>
          </p:nvPr>
        </p:nvGraphicFramePr>
        <p:xfrm>
          <a:off x="1403350" y="894432"/>
          <a:ext cx="55372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75" name="Equation" r:id="rId3" imgW="2768400" imgH="2311200" progId="Equation.DSMT4">
                  <p:embed/>
                </p:oleObj>
              </mc:Choice>
              <mc:Fallback>
                <p:oleObj name="Equation" r:id="rId3" imgW="276840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894432"/>
                        <a:ext cx="55372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297197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6282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60181"/>
              </p:ext>
            </p:extLst>
          </p:nvPr>
        </p:nvGraphicFramePr>
        <p:xfrm>
          <a:off x="1494904" y="647328"/>
          <a:ext cx="4013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7" name="Equation" r:id="rId3" imgW="2006280" imgH="1066680" progId="Equation.DSMT4">
                  <p:embed/>
                </p:oleObj>
              </mc:Choice>
              <mc:Fallback>
                <p:oleObj name="Equation" r:id="rId3" imgW="20062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04" y="647328"/>
                        <a:ext cx="40132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1481807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0400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771800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VIII: 5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6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45473"/>
              </p:ext>
            </p:extLst>
          </p:nvPr>
        </p:nvGraphicFramePr>
        <p:xfrm>
          <a:off x="6443663" y="1196975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4" name="Equation" r:id="rId4" imgW="939600" imgH="419040" progId="Equation.DSMT4">
                  <p:embed/>
                </p:oleObj>
              </mc:Choice>
              <mc:Fallback>
                <p:oleObj name="Equation" r:id="rId4" imgW="93960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96975"/>
                        <a:ext cx="18796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H="1">
            <a:off x="424570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25454"/>
              </p:ext>
            </p:extLst>
          </p:nvPr>
        </p:nvGraphicFramePr>
        <p:xfrm>
          <a:off x="1457504" y="836712"/>
          <a:ext cx="5130720" cy="46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0" name="Equation" r:id="rId3" imgW="2565360" imgH="2311200" progId="Equation.DSMT4">
                  <p:embed/>
                </p:oleObj>
              </mc:Choice>
              <mc:Fallback>
                <p:oleObj name="Equation" r:id="rId3" imgW="256536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504" y="836712"/>
                        <a:ext cx="5130720" cy="46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297197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417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66792"/>
              </p:ext>
            </p:extLst>
          </p:nvPr>
        </p:nvGraphicFramePr>
        <p:xfrm>
          <a:off x="1457325" y="647700"/>
          <a:ext cx="4089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7" name="Equation" r:id="rId3" imgW="2044440" imgH="1066680" progId="Equation.DSMT4">
                  <p:embed/>
                </p:oleObj>
              </mc:Choice>
              <mc:Fallback>
                <p:oleObj name="Equation" r:id="rId3" imgW="204444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647700"/>
                        <a:ext cx="40894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1481807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647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2843808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IX: 6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7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4806834" cy="43454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Right Arrow 14"/>
          <p:cNvSpPr/>
          <p:nvPr/>
        </p:nvSpPr>
        <p:spPr>
          <a:xfrm rot="5400000" flipH="1">
            <a:off x="5042352" y="2603168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625326"/>
              </p:ext>
            </p:extLst>
          </p:nvPr>
        </p:nvGraphicFramePr>
        <p:xfrm>
          <a:off x="1402680" y="608856"/>
          <a:ext cx="5689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43" name="Equation" r:id="rId3" imgW="2844720" imgH="761760" progId="Equation.DSMT4">
                  <p:embed/>
                </p:oleObj>
              </mc:Choice>
              <mc:Fallback>
                <p:oleObj name="Equation" r:id="rId3" imgW="284472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80" y="608856"/>
                        <a:ext cx="5689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86093"/>
              </p:ext>
            </p:extLst>
          </p:nvPr>
        </p:nvGraphicFramePr>
        <p:xfrm>
          <a:off x="1447552" y="2780928"/>
          <a:ext cx="269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44" name="Equation" r:id="rId5" imgW="1346040" imgH="761760" progId="Equation.DSMT4">
                  <p:embed/>
                </p:oleObj>
              </mc:Choice>
              <mc:Fallback>
                <p:oleObj name="Equation" r:id="rId5" imgW="13460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552" y="2780928"/>
                        <a:ext cx="26924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329319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(27)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1671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7739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331640" y="33265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Presečne veličine u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karakterističnim presecima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4255"/>
              </p:ext>
            </p:extLst>
          </p:nvPr>
        </p:nvGraphicFramePr>
        <p:xfrm>
          <a:off x="1476375" y="1470223"/>
          <a:ext cx="22844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6" name="Equation" r:id="rId3" imgW="1269449" imgH="761669" progId="Equation.DSMT4">
                  <p:embed/>
                </p:oleObj>
              </mc:Choice>
              <mc:Fallback>
                <p:oleObj name="Equation" r:id="rId3" imgW="1269449" imgH="7616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70223"/>
                        <a:ext cx="2284413" cy="1370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30526"/>
              </p:ext>
            </p:extLst>
          </p:nvPr>
        </p:nvGraphicFramePr>
        <p:xfrm>
          <a:off x="3924300" y="1481336"/>
          <a:ext cx="2171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7" name="Equation" r:id="rId5" imgW="1206500" imgH="762000" progId="Equation.DSMT4">
                  <p:embed/>
                </p:oleObj>
              </mc:Choice>
              <mc:Fallback>
                <p:oleObj name="Equation" r:id="rId5" imgW="1206500" imgH="762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81336"/>
                        <a:ext cx="21717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58917"/>
              </p:ext>
            </p:extLst>
          </p:nvPr>
        </p:nvGraphicFramePr>
        <p:xfrm>
          <a:off x="6300788" y="1481336"/>
          <a:ext cx="22399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8" name="Equation" r:id="rId7" imgW="1244600" imgH="762000" progId="Equation.DSMT4">
                  <p:embed/>
                </p:oleObj>
              </mc:Choice>
              <mc:Fallback>
                <p:oleObj name="Equation" r:id="rId7" imgW="1244600" imgH="762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481336"/>
                        <a:ext cx="2239962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91100"/>
              </p:ext>
            </p:extLst>
          </p:nvPr>
        </p:nvGraphicFramePr>
        <p:xfrm>
          <a:off x="1547664" y="3463632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III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4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r>
                        <a:rPr lang="sr-Latn-BA" sz="200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47664" y="3028890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Vertikalni element rama: Presečne veličine na granicama polja</a:t>
            </a:r>
            <a:endParaRPr lang="sr-Latn-BA" sz="2000" i="1" dirty="0"/>
          </a:p>
        </p:txBody>
      </p:sp>
    </p:spTree>
    <p:extLst>
      <p:ext uri="{BB962C8B-B14F-4D97-AF65-F5344CB8AC3E}">
        <p14:creationId xmlns:p14="http://schemas.microsoft.com/office/powerpoint/2010/main" val="23530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1) </a:t>
            </a:r>
            <a:r>
              <a:rPr lang="sr-Latn-RS" sz="2800" b="1" dirty="0" smtClean="0">
                <a:latin typeface="Arial Black" panose="020B0A04020102020204" pitchFamily="34" charset="0"/>
              </a:rPr>
              <a:t>Reakcije i reaktivni moment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38" y="1295202"/>
            <a:ext cx="5891646" cy="39339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17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74360"/>
              </p:ext>
            </p:extLst>
          </p:nvPr>
        </p:nvGraphicFramePr>
        <p:xfrm>
          <a:off x="1547664" y="2783622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IV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4" y="2348880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Horizontalni element rama: Presečne veličine na granicama polja</a:t>
            </a:r>
            <a:endParaRPr lang="sr-Latn-BA" sz="20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0" y="3557608"/>
            <a:ext cx="936104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05462"/>
              </p:ext>
            </p:extLst>
          </p:nvPr>
        </p:nvGraphicFramePr>
        <p:xfrm>
          <a:off x="1547664" y="695716"/>
          <a:ext cx="2057400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6" name="Equation" r:id="rId3" imgW="1143000" imgH="761760" progId="Equation.DSMT4">
                  <p:embed/>
                </p:oleObj>
              </mc:Choice>
              <mc:Fallback>
                <p:oleObj name="Equation" r:id="rId3" imgW="1143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95716"/>
                        <a:ext cx="2057400" cy="1371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07755"/>
              </p:ext>
            </p:extLst>
          </p:nvPr>
        </p:nvGraphicFramePr>
        <p:xfrm>
          <a:off x="3856038" y="695325"/>
          <a:ext cx="21923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7" name="Equation" r:id="rId5" imgW="1218960" imgH="761760" progId="Equation.DSMT4">
                  <p:embed/>
                </p:oleObj>
              </mc:Choice>
              <mc:Fallback>
                <p:oleObj name="Equation" r:id="rId5" imgW="121896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695325"/>
                        <a:ext cx="2192337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00732"/>
              </p:ext>
            </p:extLst>
          </p:nvPr>
        </p:nvGraphicFramePr>
        <p:xfrm>
          <a:off x="6292304" y="692696"/>
          <a:ext cx="2240136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98" name="Equation" r:id="rId7" imgW="1244520" imgH="761760" progId="Equation.DSMT4">
                  <p:embed/>
                </p:oleObj>
              </mc:Choice>
              <mc:Fallback>
                <p:oleObj name="Equation" r:id="rId7" imgW="1244520" imgH="7617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304" y="692696"/>
                        <a:ext cx="2240136" cy="1371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8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49204"/>
              </p:ext>
            </p:extLst>
          </p:nvPr>
        </p:nvGraphicFramePr>
        <p:xfrm>
          <a:off x="1547664" y="3031584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6,667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sr-Latn-BA" sz="2000" dirty="0" smtClean="0"/>
                        <a:t>8,889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VIII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6,667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18,889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IX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7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4" y="2233588"/>
            <a:ext cx="69847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i="1" dirty="0" smtClean="0"/>
              <a:t>Horizontalni element rama: Presečne poprečne sile na granicama polja (nastavak)</a:t>
            </a:r>
            <a:endParaRPr lang="sr-Latn-BA" sz="20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0" y="3445530"/>
            <a:ext cx="936104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5800"/>
              </p:ext>
            </p:extLst>
          </p:nvPr>
        </p:nvGraphicFramePr>
        <p:xfrm>
          <a:off x="1403658" y="599992"/>
          <a:ext cx="2507850" cy="13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19" name="Equation" r:id="rId3" imgW="2006280" imgH="1066680" progId="Equation.DSMT4">
                  <p:embed/>
                </p:oleObj>
              </mc:Choice>
              <mc:Fallback>
                <p:oleObj name="Equation" r:id="rId3" imgW="2006280" imgH="1066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58" y="599992"/>
                        <a:ext cx="2507850" cy="1333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45799"/>
              </p:ext>
            </p:extLst>
          </p:nvPr>
        </p:nvGraphicFramePr>
        <p:xfrm>
          <a:off x="4139952" y="600012"/>
          <a:ext cx="2555550" cy="13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20" name="Equation" r:id="rId5" imgW="2044440" imgH="1066680" progId="Equation.DSMT4">
                  <p:embed/>
                </p:oleObj>
              </mc:Choice>
              <mc:Fallback>
                <p:oleObj name="Equation" r:id="rId5" imgW="204444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00012"/>
                        <a:ext cx="2555550" cy="1333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358421"/>
              </p:ext>
            </p:extLst>
          </p:nvPr>
        </p:nvGraphicFramePr>
        <p:xfrm>
          <a:off x="6921898" y="816006"/>
          <a:ext cx="1682550" cy="95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21" name="Equation" r:id="rId7" imgW="1346040" imgH="761760" progId="Equation.DSMT4">
                  <p:embed/>
                </p:oleObj>
              </mc:Choice>
              <mc:Fallback>
                <p:oleObj name="Equation" r:id="rId7" imgW="134604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898" y="816006"/>
                        <a:ext cx="1682550" cy="952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82926"/>
              </p:ext>
            </p:extLst>
          </p:nvPr>
        </p:nvGraphicFramePr>
        <p:xfrm>
          <a:off x="1431440" y="548680"/>
          <a:ext cx="38606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0" name="Equation" r:id="rId3" imgW="1930320" imgH="393480" progId="Equation.DSMT4">
                  <p:embed/>
                </p:oleObj>
              </mc:Choice>
              <mc:Fallback>
                <p:oleObj name="Equation" r:id="rId3" imgW="1930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440" y="548680"/>
                        <a:ext cx="3860640" cy="786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53194"/>
              </p:ext>
            </p:extLst>
          </p:nvPr>
        </p:nvGraphicFramePr>
        <p:xfrm>
          <a:off x="2267744" y="1908696"/>
          <a:ext cx="1600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1" name="Equation" r:id="rId5" imgW="799920" imgH="203040" progId="Equation.DSMT4">
                  <p:embed/>
                </p:oleObj>
              </mc:Choice>
              <mc:Fallback>
                <p:oleObj name="Equation" r:id="rId5" imgW="7999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08696"/>
                        <a:ext cx="1600200" cy="4048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34670"/>
              </p:ext>
            </p:extLst>
          </p:nvPr>
        </p:nvGraphicFramePr>
        <p:xfrm>
          <a:off x="1331640" y="2921936"/>
          <a:ext cx="40125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2" name="Equation" r:id="rId7" imgW="2006280" imgH="393480" progId="Equation.DSMT4">
                  <p:embed/>
                </p:oleObj>
              </mc:Choice>
              <mc:Fallback>
                <p:oleObj name="Equation" r:id="rId7" imgW="2006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21936"/>
                        <a:ext cx="4012560" cy="786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34218"/>
              </p:ext>
            </p:extLst>
          </p:nvPr>
        </p:nvGraphicFramePr>
        <p:xfrm>
          <a:off x="2483768" y="1404640"/>
          <a:ext cx="279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404640"/>
                        <a:ext cx="279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2555776" y="2412752"/>
            <a:ext cx="144016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78500"/>
              </p:ext>
            </p:extLst>
          </p:nvPr>
        </p:nvGraphicFramePr>
        <p:xfrm>
          <a:off x="2492400" y="3664124"/>
          <a:ext cx="279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00" y="3664124"/>
                        <a:ext cx="279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016552"/>
              </p:ext>
            </p:extLst>
          </p:nvPr>
        </p:nvGraphicFramePr>
        <p:xfrm>
          <a:off x="1335087" y="4159448"/>
          <a:ext cx="6278400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5" name="Equation" r:id="rId13" imgW="3924000" imgH="393480" progId="Equation.DSMT4">
                  <p:embed/>
                </p:oleObj>
              </mc:Choice>
              <mc:Fallback>
                <p:oleObj name="Equation" r:id="rId13" imgW="39240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7" y="4159448"/>
                        <a:ext cx="6278400" cy="629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82231"/>
              </p:ext>
            </p:extLst>
          </p:nvPr>
        </p:nvGraphicFramePr>
        <p:xfrm>
          <a:off x="1331640" y="5149056"/>
          <a:ext cx="3757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6" name="Equation" r:id="rId15" imgW="1879560" imgH="291960" progId="Equation.DSMT4">
                  <p:embed/>
                </p:oleObj>
              </mc:Choice>
              <mc:Fallback>
                <p:oleObj name="Equation" r:id="rId15" imgW="1879560" imgH="291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49056"/>
                        <a:ext cx="3757613" cy="584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68344" y="62068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(28)</a:t>
            </a:r>
            <a:endParaRPr lang="sr-Latn-B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183668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(29)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959199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(30)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4183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(31)</a:t>
            </a:r>
            <a:endParaRPr lang="sr-Latn-B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68344" y="514905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3</a:t>
            </a:r>
            <a:r>
              <a:rPr lang="sr-Latn-RS" sz="2400" dirty="0" smtClean="0"/>
              <a:t>2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9269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161368" y="5981218"/>
            <a:ext cx="56509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i="1" dirty="0" smtClean="0"/>
              <a:t>Statički dijagrami zadatog rama</a:t>
            </a:r>
            <a:r>
              <a:rPr lang="sr-Latn-BA" sz="2000" i="1" dirty="0" smtClean="0"/>
              <a:t> </a:t>
            </a:r>
            <a:endParaRPr lang="sr-Latn-BA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4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Statički dijagrami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68" y="836712"/>
            <a:ext cx="5650992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</a:t>
            </a:r>
            <a:r>
              <a:rPr lang="sr-Latn-RS" sz="3200" b="1" dirty="0" smtClean="0"/>
              <a:t>ešetke</a:t>
            </a:r>
            <a:endParaRPr lang="sr-Latn-R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Rešetka je konstrukcija obrazovana od pravih štapova kojima su (može se smatrati) krajevi zglobno vezani.</a:t>
            </a:r>
          </a:p>
          <a:p>
            <a:pPr algn="just"/>
            <a:r>
              <a:rPr lang="sr-Latn-RS" sz="3000" dirty="0" smtClean="0"/>
              <a:t>Ako svi štapovi leže u jednoj ravni reč je o ravnoj rešetki. U protivnom je reč o prostornoj rešetki.</a:t>
            </a:r>
          </a:p>
          <a:p>
            <a:pPr algn="just"/>
            <a:r>
              <a:rPr lang="sr-Latn-RS" sz="3000" dirty="0" smtClean="0"/>
              <a:t>Štapovi rešetke se u praksi vežu zakovicama, zavrtnjevima ili zavarenim spojevima.</a:t>
            </a:r>
          </a:p>
          <a:p>
            <a:pPr algn="just"/>
            <a:r>
              <a:rPr lang="sr-Latn-RS" sz="3000" dirty="0" smtClean="0"/>
              <a:t>I takve veze se smatraju zglobnim vezama (tj. vezama koje ne prenos</a:t>
            </a:r>
            <a:r>
              <a:rPr lang="en-US" sz="3000" dirty="0" smtClean="0"/>
              <a:t>e</a:t>
            </a:r>
            <a:r>
              <a:rPr lang="sr-Latn-RS" sz="3000" dirty="0" smtClean="0"/>
              <a:t> moment)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551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Rešetka je opterećena silama koje deluju u zglobovima – </a:t>
            </a:r>
            <a:r>
              <a:rPr lang="sr-Latn-RS" sz="3000" i="1" dirty="0" smtClean="0"/>
              <a:t>takozvanim čvorovima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Težine štapova se zanemaruju.</a:t>
            </a:r>
          </a:p>
          <a:p>
            <a:pPr algn="just"/>
            <a:r>
              <a:rPr lang="sr-Latn-RS" sz="3000" dirty="0"/>
              <a:t>Trenje u zglobovima se zanemaruje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U slučaju da se težine štapova uzmu u obzir, proporcionalno ih treba rasporediti na dva čvora na krajevima svakog od štapova.</a:t>
            </a:r>
          </a:p>
          <a:p>
            <a:pPr algn="just"/>
            <a:r>
              <a:rPr lang="sr-Latn-RS" sz="3000" dirty="0" smtClean="0"/>
              <a:t>Smatra se da su štapovi rešetke opterećeni (napregnuti) samo na zatezanje ili pritisak.</a:t>
            </a:r>
          </a:p>
          <a:p>
            <a:pPr algn="just"/>
            <a:r>
              <a:rPr lang="sr-Latn-RS" sz="3000" dirty="0" smtClean="0"/>
              <a:t>Rešetke se obrazuju od pravih štapova koji se zglobno vežu u trouglove.</a:t>
            </a:r>
          </a:p>
          <a:p>
            <a:pPr algn="just"/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929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Zglobnim vezivanjem pravih štapova u trouglove dobijamo stabilnu rešetku.</a:t>
            </a:r>
          </a:p>
          <a:p>
            <a:pPr algn="just"/>
            <a:r>
              <a:rPr lang="sr-Latn-RS" sz="3000" dirty="0" smtClean="0"/>
              <a:t>Stabilnost štapova zglobno vezanih u trougao, prema narednoj slici je očigledna.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051720" y="527159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stabilnost štapova zglobno vezanih u trougao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80" y="2852936"/>
            <a:ext cx="3279371" cy="23878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52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Ako bi se rešetka obrazovala od npr. štapova zglobno vezanih u četvorougao, takva rešetka bi bila nestabilna.</a:t>
            </a:r>
          </a:p>
          <a:p>
            <a:pPr algn="just"/>
            <a:r>
              <a:rPr lang="sr-Latn-RS" sz="3000" dirty="0" smtClean="0"/>
              <a:t>Nestabilnost štapova zglobno vezanih u četvorougao prikazana je na naredoj slici.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547664" y="570363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nestabilnost štapova zglobno vezanih u četvorougao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4470170" cy="2506287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35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Pri formiranju rešetke najpre se međusobno povežu tri štapa, a zatim se nadograđuju ostali trouglovi.</a:t>
            </a:r>
          </a:p>
          <a:p>
            <a:pPr algn="just"/>
            <a:r>
              <a:rPr lang="sr-Latn-RS" sz="3000" dirty="0" smtClean="0"/>
              <a:t>Za nadogradnju novog štapnog trougla potrebna su dva (2) nova štapa i jedan (1) novi čvor.</a:t>
            </a:r>
          </a:p>
          <a:p>
            <a:pPr algn="just"/>
            <a:r>
              <a:rPr lang="sr-Latn-RS" sz="3000" dirty="0" smtClean="0"/>
              <a:t>Rešetka sa dva trougla imala bi ukupno č=4 čvora.</a:t>
            </a:r>
          </a:p>
          <a:p>
            <a:pPr algn="just"/>
            <a:r>
              <a:rPr lang="sr-Latn-RS" sz="3000" dirty="0" smtClean="0"/>
              <a:t>Z nadogradnju novog trougla potrebno je:</a:t>
            </a:r>
          </a:p>
          <a:p>
            <a:pPr lvl="1" algn="just"/>
            <a:r>
              <a:rPr lang="sr-Latn-RS" dirty="0" smtClean="0"/>
              <a:t>č</a:t>
            </a:r>
            <a:r>
              <a:rPr lang="en-US" dirty="0" smtClean="0"/>
              <a:t> </a:t>
            </a:r>
            <a:r>
              <a:rPr lang="sr-Latn-RS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 </a:t>
            </a:r>
            <a:r>
              <a:rPr lang="sr-Latn-RS" dirty="0" smtClean="0"/>
              <a:t>3 novih čvorova i</a:t>
            </a:r>
          </a:p>
          <a:p>
            <a:pPr lvl="1" algn="just"/>
            <a:r>
              <a:rPr lang="sr-Latn-RS" dirty="0" smtClean="0"/>
              <a:t>š</a:t>
            </a:r>
            <a:r>
              <a:rPr lang="en-US" dirty="0" smtClean="0"/>
              <a:t> </a:t>
            </a:r>
            <a:r>
              <a:rPr lang="sr-Latn-RS" dirty="0" smtClean="0"/>
              <a:t>=</a:t>
            </a:r>
            <a:r>
              <a:rPr lang="en-US" dirty="0" smtClean="0"/>
              <a:t> </a:t>
            </a:r>
            <a:r>
              <a:rPr lang="sr-Latn-RS" dirty="0" smtClean="0"/>
              <a:t>2č</a:t>
            </a:r>
            <a:r>
              <a:rPr lang="en-US" dirty="0" smtClean="0"/>
              <a:t> </a:t>
            </a:r>
            <a:r>
              <a:rPr lang="sr-Latn-RS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 </a:t>
            </a:r>
            <a:r>
              <a:rPr lang="sr-Latn-RS" dirty="0" smtClean="0"/>
              <a:t>3 novih štapova.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909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Ako je</a:t>
            </a:r>
          </a:p>
          <a:p>
            <a:pPr marL="82296" indent="0" algn="just">
              <a:buNone/>
            </a:pPr>
            <a:r>
              <a:rPr lang="sr-Latn-RS" sz="3000" dirty="0" smtClean="0"/>
              <a:t>		rešetka je stabilna i statički 				određena (možemo joj odrediti 			sile u svim 	štapovima).</a:t>
            </a:r>
          </a:p>
          <a:p>
            <a:pPr algn="just"/>
            <a:r>
              <a:rPr lang="sr-Latn-RS" sz="3000" dirty="0" smtClean="0"/>
              <a:t>Rešetka kao konstrukcija oslanja se tako da postoje tri (3) reakcije veza koje se mogu odrediti iz tri (3) statička uslova ravnoteže.</a:t>
            </a:r>
          </a:p>
          <a:p>
            <a:pPr algn="just"/>
            <a:r>
              <a:rPr lang="sr-Latn-RS" sz="3000" dirty="0" smtClean="0"/>
              <a:t>Analiza konkretne rešetke svodi se na određivanje reakcija, a zatim i određivanje sila u štapovima.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06198"/>
              </p:ext>
            </p:extLst>
          </p:nvPr>
        </p:nvGraphicFramePr>
        <p:xfrm>
          <a:off x="3187700" y="696913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2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696913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0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30692"/>
              </p:ext>
            </p:extLst>
          </p:nvPr>
        </p:nvGraphicFramePr>
        <p:xfrm>
          <a:off x="1463675" y="1147936"/>
          <a:ext cx="56642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7" name="Equation" r:id="rId3" imgW="2831760" imgH="1752480" progId="Equation.DSMT4">
                  <p:embed/>
                </p:oleObj>
              </mc:Choice>
              <mc:Fallback>
                <p:oleObj name="Equation" r:id="rId3" imgW="2831760" imgH="1752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1147936"/>
                        <a:ext cx="56642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9770" y="2522190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159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Rešetke koje ćemo izučavati pripadaće grupi ravnih rešetki.</a:t>
            </a:r>
          </a:p>
          <a:p>
            <a:pPr algn="just"/>
            <a:r>
              <a:rPr lang="sr-Latn-RS" sz="3000" dirty="0" smtClean="0"/>
              <a:t>Sile u štapovima rešetki određivaćemo primenom:</a:t>
            </a:r>
          </a:p>
          <a:p>
            <a:pPr lvl="1" algn="just"/>
            <a:r>
              <a:rPr lang="sr-Latn-RS" sz="2600" dirty="0" smtClean="0"/>
              <a:t>Metoda isecanja (izrezivanja) čvorova i</a:t>
            </a:r>
          </a:p>
          <a:p>
            <a:pPr lvl="1" algn="just"/>
            <a:r>
              <a:rPr lang="sr-Latn-RS" sz="2600" dirty="0" smtClean="0"/>
              <a:t>Metoda preseka (Riterovog metoda).</a:t>
            </a:r>
          </a:p>
          <a:p>
            <a:pPr algn="just"/>
            <a:r>
              <a:rPr lang="sr-Latn-RS" sz="3000" dirty="0" smtClean="0"/>
              <a:t>Oba navedena metoda su analitička.</a:t>
            </a:r>
          </a:p>
          <a:p>
            <a:pPr algn="just"/>
            <a:r>
              <a:rPr lang="sr-Latn-RS" sz="3000" dirty="0" smtClean="0"/>
              <a:t>U literaturi se za određivanje sila u štapovima rešetki sreću i grafički metodi kao (Kremonin i Kulmanov) koji su sa razvojem računarske tehnike potisnuti.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677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b="1" dirty="0" smtClean="0"/>
              <a:t>Primena metoda isecanja čvorova</a:t>
            </a:r>
          </a:p>
          <a:p>
            <a:pPr marL="82296" indent="0" algn="just">
              <a:buNone/>
            </a:pPr>
            <a:r>
              <a:rPr lang="sr-Latn-RS" dirty="0" smtClean="0"/>
              <a:t>   Ovaj metod se sastoji u sledećem:</a:t>
            </a:r>
          </a:p>
          <a:p>
            <a:pPr marL="916686" lvl="1" indent="-514350" algn="just"/>
            <a:r>
              <a:rPr lang="sr-Latn-RS" dirty="0" smtClean="0"/>
              <a:t>Iz statičkih uslova ravnoteže odrede se reakcije.</a:t>
            </a:r>
          </a:p>
          <a:p>
            <a:pPr marL="916686" lvl="1" indent="-514350" algn="just"/>
            <a:r>
              <a:rPr lang="sr-Latn-RS" dirty="0" smtClean="0"/>
              <a:t>Zatim se zamišljenim sečenjem štapova iseca čvor po čvor i zamišljeno odvaja od ostatka rešetke.</a:t>
            </a:r>
          </a:p>
          <a:p>
            <a:pPr marL="916686" lvl="1" indent="-514350" algn="just"/>
            <a:r>
              <a:rPr lang="sr-Latn-RS" dirty="0" smtClean="0"/>
              <a:t>Uticaj „preostalog“ dela rešetke nadomeštamo silama u pravcu štapova.</a:t>
            </a:r>
          </a:p>
          <a:p>
            <a:pPr marL="916686" lvl="1" indent="-514350" algn="just"/>
            <a:r>
              <a:rPr lang="sr-Latn-RS" dirty="0" smtClean="0"/>
              <a:t>Smer sila u pravcu štapova se pretpostavi, a račun će na kraju pokazati da li smo u pretpostavci pogrešili.</a:t>
            </a:r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97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916686" lvl="1" indent="-514350" algn="just"/>
            <a:r>
              <a:rPr lang="sr-Latn-RS" dirty="0" smtClean="0"/>
              <a:t>Za svaki od čvorova vezan je sistem  sučeljnih sila.</a:t>
            </a:r>
          </a:p>
          <a:p>
            <a:pPr marL="916686" lvl="1" indent="-514350" algn="just"/>
            <a:r>
              <a:rPr lang="sr-Latn-RS" dirty="0" smtClean="0"/>
              <a:t>Pri određivanju sila u štapovima krećemo od čvora u kojem su dve štapne sile nepoznate (takav čvor uvek postoji).</a:t>
            </a:r>
          </a:p>
          <a:p>
            <a:pPr marL="916686" lvl="1" indent="-514350" algn="just"/>
            <a:r>
              <a:rPr lang="sr-Latn-RS" dirty="0" smtClean="0"/>
              <a:t>Nakon toga se prelazi na naredni čvor sa najviše dve nepoznate štapne sile.</a:t>
            </a:r>
          </a:p>
          <a:p>
            <a:pPr marL="916686" lvl="1" indent="-514350" algn="just"/>
            <a:r>
              <a:rPr lang="sr-Latn-RS" dirty="0" smtClean="0"/>
              <a:t>Kod narednog čvora promeni se smer sile u štapu koji je zajednički sa prethodnim čvorom.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4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0" y="2996952"/>
            <a:ext cx="4470170" cy="23878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1990" y="5421417"/>
            <a:ext cx="44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primer 1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P</a:t>
            </a:r>
            <a:r>
              <a:rPr lang="sr-Latn-RS" sz="2800" b="1" dirty="0" smtClean="0">
                <a:latin typeface="Arial Black" pitchFamily="34" charset="0"/>
              </a:rPr>
              <a:t>rimer ravne rešetke</a:t>
            </a:r>
          </a:p>
          <a:p>
            <a:pPr algn="just"/>
            <a:endParaRPr lang="sr-Latn-RS" sz="1400" dirty="0" smtClean="0"/>
          </a:p>
          <a:p>
            <a:pPr algn="just"/>
            <a:r>
              <a:rPr lang="sr-Latn-RS" sz="2800" dirty="0" smtClean="0"/>
              <a:t>Za rešetku obrazovanu od štapova zglobno vezanih u tri jednakostranična trougla stranice dužine </a:t>
            </a:r>
            <a:r>
              <a:rPr lang="sr-Latn-RS" sz="2800" i="1" dirty="0" smtClean="0"/>
              <a:t>l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rgbClr val="FF0000"/>
                </a:solidFill>
              </a:rPr>
              <a:t>metodom isecanja čvorova </a:t>
            </a:r>
            <a:r>
              <a:rPr lang="sr-Latn-RS" sz="2800" dirty="0" smtClean="0"/>
              <a:t>odrediti sile u štapovima.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99695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Podaci: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</a:t>
            </a:r>
            <a:r>
              <a:rPr lang="en-US" sz="2400" dirty="0" smtClean="0"/>
              <a:t>2</a:t>
            </a:r>
            <a:r>
              <a:rPr lang="sr-Latn-RS" sz="2400" dirty="0" smtClean="0"/>
              <a:t>0 kN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</a:t>
            </a:r>
            <a:r>
              <a:rPr lang="en-US" sz="2400" dirty="0" smtClean="0"/>
              <a:t>4</a:t>
            </a:r>
            <a:r>
              <a:rPr lang="sr-Latn-RS" sz="2400" dirty="0" smtClean="0"/>
              <a:t>0 kN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1) </a:t>
            </a:r>
            <a:r>
              <a:rPr lang="sr-Latn-RS" sz="2800" b="1" dirty="0" smtClean="0">
                <a:latin typeface="Arial Black" pitchFamily="34" charset="0"/>
              </a:rPr>
              <a:t>R</a:t>
            </a:r>
            <a:r>
              <a:rPr lang="sr-Latn-BA" sz="2800" b="1" dirty="0" smtClean="0">
                <a:latin typeface="Arial Black" pitchFamily="34" charset="0"/>
              </a:rPr>
              <a:t>eakcije</a:t>
            </a:r>
            <a:endParaRPr lang="sr-Latn-BA" sz="2800" b="1" dirty="0" smtClean="0">
              <a:latin typeface="Arial Black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61390"/>
              </p:ext>
            </p:extLst>
          </p:nvPr>
        </p:nvGraphicFramePr>
        <p:xfrm>
          <a:off x="1571360" y="4572032"/>
          <a:ext cx="3931416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9" name="Equation" r:id="rId3" imgW="2184120" imgH="965160" progId="Equation.DSMT4">
                  <p:embed/>
                </p:oleObj>
              </mc:Choice>
              <mc:Fallback>
                <p:oleObj name="Equation" r:id="rId3" imgW="21841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360" y="4572032"/>
                        <a:ext cx="3931416" cy="1737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328" y="50131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530043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62237" y="40050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</p:spTree>
    <p:extLst>
      <p:ext uri="{BB962C8B-B14F-4D97-AF65-F5344CB8AC3E}">
        <p14:creationId xmlns:p14="http://schemas.microsoft.com/office/powerpoint/2010/main" val="28260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 uslova u (1) dobijamo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59687"/>
              </p:ext>
            </p:extLst>
          </p:nvPr>
        </p:nvGraphicFramePr>
        <p:xfrm>
          <a:off x="1331640" y="1215916"/>
          <a:ext cx="2108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3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215916"/>
                        <a:ext cx="210816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2640" y="112474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43610"/>
              </p:ext>
            </p:extLst>
          </p:nvPr>
        </p:nvGraphicFramePr>
        <p:xfrm>
          <a:off x="1331640" y="2525787"/>
          <a:ext cx="574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4" name="Equation" r:id="rId5" imgW="2869920" imgH="393480" progId="Equation.DSMT4">
                  <p:embed/>
                </p:oleObj>
              </mc:Choice>
              <mc:Fallback>
                <p:oleObj name="Equation" r:id="rId5" imgW="2869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25787"/>
                        <a:ext cx="5740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37218"/>
              </p:ext>
            </p:extLst>
          </p:nvPr>
        </p:nvGraphicFramePr>
        <p:xfrm>
          <a:off x="1371328" y="3547864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5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328" y="3547864"/>
                        <a:ext cx="16510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05788"/>
              </p:ext>
            </p:extLst>
          </p:nvPr>
        </p:nvGraphicFramePr>
        <p:xfrm>
          <a:off x="1331640" y="4941168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6" name="Equation" r:id="rId9" imgW="2184120" imgH="228600" progId="Equation.DSMT4">
                  <p:embed/>
                </p:oleObj>
              </mc:Choice>
              <mc:Fallback>
                <p:oleObj name="Equation" r:id="rId9" imgW="21841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41168"/>
                        <a:ext cx="436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56386"/>
              </p:ext>
            </p:extLst>
          </p:nvPr>
        </p:nvGraphicFramePr>
        <p:xfrm>
          <a:off x="1355452" y="5733256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7" name="Equation" r:id="rId11" imgW="927000" imgH="228600" progId="Equation.DSMT4">
                  <p:embed/>
                </p:oleObj>
              </mc:Choice>
              <mc:Fallback>
                <p:oleObj name="Equation" r:id="rId11" imgW="927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452" y="5733256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189766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sledi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2545740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337828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420192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(4), iz drugog uslova u (1) sledi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6336" y="4797152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96336" y="5570076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5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744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itchFamily="34" charset="0"/>
              </a:rPr>
              <a:t>2</a:t>
            </a:r>
            <a:r>
              <a:rPr lang="en-US" sz="2800" b="1" dirty="0" smtClean="0">
                <a:latin typeface="Arial Black" pitchFamily="34" charset="0"/>
              </a:rPr>
              <a:t>) </a:t>
            </a:r>
            <a:r>
              <a:rPr lang="sr-Latn-RS" sz="2800" b="1" dirty="0" smtClean="0">
                <a:latin typeface="Arial Black" pitchFamily="34" charset="0"/>
              </a:rPr>
              <a:t>Sile u štapovima </a:t>
            </a:r>
            <a:r>
              <a:rPr lang="sr-Latn-RS" sz="2800" b="1" dirty="0" smtClean="0">
                <a:latin typeface="Arial Black" pitchFamily="34" charset="0"/>
                <a:sym typeface="Symbol"/>
              </a:rPr>
              <a:t> Primena</a:t>
            </a:r>
          </a:p>
          <a:p>
            <a:r>
              <a:rPr lang="sr-Latn-RS" sz="2800" b="1" dirty="0">
                <a:latin typeface="Arial Black" pitchFamily="34" charset="0"/>
                <a:sym typeface="Symbol"/>
              </a:rPr>
              <a:t> </a:t>
            </a:r>
            <a:r>
              <a:rPr lang="sr-Latn-RS" sz="2800" b="1" dirty="0" smtClean="0">
                <a:latin typeface="Arial Black" pitchFamily="34" charset="0"/>
                <a:sym typeface="Symbol"/>
              </a:rPr>
              <a:t>   metoda isecanja čvorova</a:t>
            </a:r>
            <a:endParaRPr lang="sr-Latn-RS" sz="2800" b="1" dirty="0" smtClean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60990"/>
            <a:ext cx="1870364" cy="1845426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03326" y="17861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4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6702"/>
              </p:ext>
            </p:extLst>
          </p:nvPr>
        </p:nvGraphicFramePr>
        <p:xfrm>
          <a:off x="1450975" y="5103813"/>
          <a:ext cx="358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4" name="Equation" r:id="rId4" imgW="1790640" imgH="533160" progId="Equation.DSMT4">
                  <p:embed/>
                </p:oleObj>
              </mc:Choice>
              <mc:Fallback>
                <p:oleObj name="Equation" r:id="rId4" imgW="179064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5103813"/>
                        <a:ext cx="3581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44371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336" y="524836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02" y="1426096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1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73939"/>
              </p:ext>
            </p:extLst>
          </p:nvPr>
        </p:nvGraphicFramePr>
        <p:xfrm>
          <a:off x="1365250" y="1365746"/>
          <a:ext cx="48768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5" name="Equation" r:id="rId3" imgW="2438280" imgH="850680" progId="Equation.DSMT4">
                  <p:embed/>
                </p:oleObj>
              </mc:Choice>
              <mc:Fallback>
                <p:oleObj name="Equation" r:id="rId3" imgW="2438280" imgH="850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365746"/>
                        <a:ext cx="48768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21107"/>
              </p:ext>
            </p:extLst>
          </p:nvPr>
        </p:nvGraphicFramePr>
        <p:xfrm>
          <a:off x="1390650" y="3378696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6" name="Equation" r:id="rId5" imgW="977760" imgH="457200" progId="Equation.DSMT4">
                  <p:embed/>
                </p:oleObj>
              </mc:Choice>
              <mc:Fallback>
                <p:oleObj name="Equation" r:id="rId5" imgW="9777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378696"/>
                        <a:ext cx="19558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(7) dobijamo da su: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184482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(8)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48184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8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6933319" y="11055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5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38418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2320" y="47779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(10)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562398" cy="180178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02" y="620688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14524"/>
              </p:ext>
            </p:extLst>
          </p:nvPr>
        </p:nvGraphicFramePr>
        <p:xfrm>
          <a:off x="1450975" y="4594225"/>
          <a:ext cx="482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2" name="Equation" r:id="rId5" imgW="2412720" imgH="533160" progId="Equation.DSMT4">
                  <p:embed/>
                </p:oleObj>
              </mc:Choice>
              <mc:Fallback>
                <p:oleObj name="Equation" r:id="rId5" imgW="24127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4594225"/>
                        <a:ext cx="482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4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16918"/>
              </p:ext>
            </p:extLst>
          </p:nvPr>
        </p:nvGraphicFramePr>
        <p:xfrm>
          <a:off x="1403350" y="1244600"/>
          <a:ext cx="56642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9" name="Equation" r:id="rId3" imgW="2831760" imgH="1079280" progId="Equation.DSMT4">
                  <p:embed/>
                </p:oleObj>
              </mc:Choice>
              <mc:Fallback>
                <p:oleObj name="Equation" r:id="rId3" imgW="2831760" imgH="1079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44600"/>
                        <a:ext cx="56642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64373"/>
              </p:ext>
            </p:extLst>
          </p:nvPr>
        </p:nvGraphicFramePr>
        <p:xfrm>
          <a:off x="1319213" y="3954463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0" name="Equation" r:id="rId5" imgW="1041120" imgH="457200" progId="Equation.DSMT4">
                  <p:embed/>
                </p:oleObj>
              </mc:Choice>
              <mc:Fallback>
                <p:oleObj name="Equation" r:id="rId5" imgW="10411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954463"/>
                        <a:ext cx="20828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(10) slede: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21136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(11)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41299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5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dobijamo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78717"/>
              </p:ext>
            </p:extLst>
          </p:nvPr>
        </p:nvGraphicFramePr>
        <p:xfrm>
          <a:off x="1403648" y="1011312"/>
          <a:ext cx="3962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71" name="Equation" r:id="rId3" imgW="1981080" imgH="812520" progId="Equation.DSMT4">
                  <p:embed/>
                </p:oleObj>
              </mc:Choice>
              <mc:Fallback>
                <p:oleObj name="Equation" r:id="rId3" imgW="19810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011312"/>
                        <a:ext cx="39624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7552"/>
              </p:ext>
            </p:extLst>
          </p:nvPr>
        </p:nvGraphicFramePr>
        <p:xfrm>
          <a:off x="1403648" y="2924944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72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24944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36978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 uslova u (1) dobijamo H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47526"/>
              </p:ext>
            </p:extLst>
          </p:nvPr>
        </p:nvGraphicFramePr>
        <p:xfrm>
          <a:off x="1365250" y="4492625"/>
          <a:ext cx="360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73" name="Equation" r:id="rId7" imgW="1803240" imgH="228600" progId="Equation.DSMT4">
                  <p:embed/>
                </p:oleObj>
              </mc:Choice>
              <mc:Fallback>
                <p:oleObj name="Equation" r:id="rId7" imgW="18032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492625"/>
                        <a:ext cx="3606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03000"/>
              </p:ext>
            </p:extLst>
          </p:nvPr>
        </p:nvGraphicFramePr>
        <p:xfrm>
          <a:off x="1379538" y="5203825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74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5203825"/>
                        <a:ext cx="9398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19770" y="1484784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12360" y="2823319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12360" y="4407495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2360" y="5199583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1854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6933319" y="11055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3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43" y="1792742"/>
            <a:ext cx="2587337" cy="17082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38418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1866"/>
              </p:ext>
            </p:extLst>
          </p:nvPr>
        </p:nvGraphicFramePr>
        <p:xfrm>
          <a:off x="1377950" y="4594225"/>
          <a:ext cx="533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6" name="Equation" r:id="rId5" imgW="2666880" imgH="533160" progId="Equation.DSMT4">
                  <p:embed/>
                </p:oleObj>
              </mc:Choice>
              <mc:Fallback>
                <p:oleObj name="Equation" r:id="rId5" imgW="266688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594225"/>
                        <a:ext cx="533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1180" y="47779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28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380312" y="166384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(14)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76176"/>
              </p:ext>
            </p:extLst>
          </p:nvPr>
        </p:nvGraphicFramePr>
        <p:xfrm>
          <a:off x="1331640" y="1348483"/>
          <a:ext cx="5562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42" name="Equation" r:id="rId3" imgW="2781000" imgH="685800" progId="Equation.DSMT4">
                  <p:embed/>
                </p:oleObj>
              </mc:Choice>
              <mc:Fallback>
                <p:oleObj name="Equation" r:id="rId3" imgW="2781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8483"/>
                        <a:ext cx="5562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340983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(15)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0815"/>
              </p:ext>
            </p:extLst>
          </p:nvPr>
        </p:nvGraphicFramePr>
        <p:xfrm>
          <a:off x="1331640" y="3462090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43" name="Equation" r:id="rId5" imgW="1269720" imgH="228600" progId="Equation.DSMT4">
                  <p:embed/>
                </p:oleObj>
              </mc:Choice>
              <mc:Fallback>
                <p:oleObj name="Equation" r:id="rId5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62090"/>
                        <a:ext cx="2540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(13) slede:</a:t>
            </a:r>
          </a:p>
        </p:txBody>
      </p:sp>
    </p:spTree>
    <p:extLst>
      <p:ext uri="{BB962C8B-B14F-4D97-AF65-F5344CB8AC3E}">
        <p14:creationId xmlns:p14="http://schemas.microsoft.com/office/powerpoint/2010/main" val="2323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41299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3319" y="41508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2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10" y="938309"/>
            <a:ext cx="3098570" cy="17706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49402"/>
              </p:ext>
            </p:extLst>
          </p:nvPr>
        </p:nvGraphicFramePr>
        <p:xfrm>
          <a:off x="1343025" y="4883150"/>
          <a:ext cx="5740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3" name="Equation" r:id="rId5" imgW="2869920" imgH="533160" progId="Equation.DSMT4">
                  <p:embed/>
                </p:oleObj>
              </mc:Choice>
              <mc:Fallback>
                <p:oleObj name="Equation" r:id="rId5" imgW="28699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4883150"/>
                        <a:ext cx="5740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49940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97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53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7313935" y="18685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(17)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39105"/>
              </p:ext>
            </p:extLst>
          </p:nvPr>
        </p:nvGraphicFramePr>
        <p:xfrm>
          <a:off x="1403648" y="1304280"/>
          <a:ext cx="5486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35" name="Equation" r:id="rId3" imgW="2743200" imgH="939600" progId="Equation.DSMT4">
                  <p:embed/>
                </p:oleObj>
              </mc:Choice>
              <mc:Fallback>
                <p:oleObj name="Equation" r:id="rId3" imgW="27432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304280"/>
                        <a:ext cx="54864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19566" y="379520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(18)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38971"/>
              </p:ext>
            </p:extLst>
          </p:nvPr>
        </p:nvGraphicFramePr>
        <p:xfrm>
          <a:off x="1403648" y="3615928"/>
          <a:ext cx="256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36" name="Equation" r:id="rId5" imgW="1282680" imgH="482400" progId="Equation.DSMT4">
                  <p:embed/>
                </p:oleObj>
              </mc:Choice>
              <mc:Fallback>
                <p:oleObj name="Equation" r:id="rId5" imgW="1282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15928"/>
                        <a:ext cx="25654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(16) slede:</a:t>
            </a:r>
          </a:p>
        </p:txBody>
      </p:sp>
    </p:spTree>
    <p:extLst>
      <p:ext uri="{BB962C8B-B14F-4D97-AF65-F5344CB8AC3E}">
        <p14:creationId xmlns:p14="http://schemas.microsoft.com/office/powerpoint/2010/main" val="5298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54</a:t>
            </a:fld>
            <a:endParaRPr lang="sr-Latn-B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31640" y="41299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5524" y="87721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1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32822"/>
              </p:ext>
            </p:extLst>
          </p:nvPr>
        </p:nvGraphicFramePr>
        <p:xfrm>
          <a:off x="1352550" y="4797152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19" name="Equation" r:id="rId4" imgW="2095200" imgH="533160" progId="Equation.DSMT4">
                  <p:embed/>
                </p:oleObj>
              </mc:Choice>
              <mc:Fallback>
                <p:oleObj name="Equation" r:id="rId4" imgW="2095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797152"/>
                        <a:ext cx="4191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19566" y="49220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(19)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38" y="1534795"/>
            <a:ext cx="2365718" cy="225424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74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7380312" y="189239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</a:t>
            </a:r>
            <a:r>
              <a:rPr lang="en-US" sz="2800" dirty="0" smtClean="0"/>
              <a:t>2</a:t>
            </a:r>
            <a:r>
              <a:rPr lang="sr-Latn-RS" sz="2800" dirty="0" smtClean="0"/>
              <a:t>0)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19071"/>
              </p:ext>
            </p:extLst>
          </p:nvPr>
        </p:nvGraphicFramePr>
        <p:xfrm>
          <a:off x="1365250" y="1412875"/>
          <a:ext cx="61976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82" name="Equation" r:id="rId3" imgW="3098520" imgH="850680" progId="Equation.DSMT4">
                  <p:embed/>
                </p:oleObj>
              </mc:Choice>
              <mc:Fallback>
                <p:oleObj name="Equation" r:id="rId3" imgW="309852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412875"/>
                        <a:ext cx="61976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1032" y="379873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</a:t>
            </a:r>
            <a:r>
              <a:rPr lang="en-US" sz="2800" dirty="0" smtClean="0"/>
              <a:t>2</a:t>
            </a:r>
            <a:r>
              <a:rPr lang="sr-Latn-RS" sz="2800" dirty="0" smtClean="0"/>
              <a:t>1)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17970"/>
              </p:ext>
            </p:extLst>
          </p:nvPr>
        </p:nvGraphicFramePr>
        <p:xfrm>
          <a:off x="1403648" y="3687936"/>
          <a:ext cx="208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83" name="Equation" r:id="rId5" imgW="1041120" imgH="482400" progId="Equation.DSMT4">
                  <p:embed/>
                </p:oleObj>
              </mc:Choice>
              <mc:Fallback>
                <p:oleObj name="Equation" r:id="rId5" imgW="1041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87936"/>
                        <a:ext cx="20828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(19) slede:</a:t>
            </a:r>
          </a:p>
        </p:txBody>
      </p:sp>
    </p:spTree>
    <p:extLst>
      <p:ext uri="{BB962C8B-B14F-4D97-AF65-F5344CB8AC3E}">
        <p14:creationId xmlns:p14="http://schemas.microsoft.com/office/powerpoint/2010/main" val="9703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9928"/>
            <a:ext cx="1246632" cy="1231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90" y="480408"/>
            <a:ext cx="1725168" cy="113690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98200"/>
            <a:ext cx="2066544" cy="117957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226320"/>
              </p:ext>
            </p:extLst>
          </p:nvPr>
        </p:nvGraphicFramePr>
        <p:xfrm>
          <a:off x="1529730" y="1779680"/>
          <a:ext cx="1962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5" name="Equation" r:id="rId6" imgW="1307880" imgH="507960" progId="Equation.DSMT4">
                  <p:embed/>
                </p:oleObj>
              </mc:Choice>
              <mc:Fallback>
                <p:oleObj name="Equation" r:id="rId6" imgW="1307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730" y="1779680"/>
                        <a:ext cx="19621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79193"/>
              </p:ext>
            </p:extLst>
          </p:nvPr>
        </p:nvGraphicFramePr>
        <p:xfrm>
          <a:off x="4170363" y="1781944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6" name="Equation" r:id="rId8" imgW="1371600" imgH="761760" progId="Equation.DSMT4">
                  <p:embed/>
                </p:oleObj>
              </mc:Choice>
              <mc:Fallback>
                <p:oleObj name="Equation" r:id="rId8" imgW="1371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1781944"/>
                        <a:ext cx="20574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46780"/>
              </p:ext>
            </p:extLst>
          </p:nvPr>
        </p:nvGraphicFramePr>
        <p:xfrm>
          <a:off x="6516216" y="1758720"/>
          <a:ext cx="20558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7" name="Equation" r:id="rId10" imgW="1371600" imgH="761760" progId="Equation.DSMT4">
                  <p:embed/>
                </p:oleObj>
              </mc:Choice>
              <mc:Fallback>
                <p:oleObj name="Equation" r:id="rId10" imgW="1371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758720"/>
                        <a:ext cx="2055813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67535"/>
              </p:ext>
            </p:extLst>
          </p:nvPr>
        </p:nvGraphicFramePr>
        <p:xfrm>
          <a:off x="1558925" y="4243164"/>
          <a:ext cx="20764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8" name="Equation" r:id="rId12" imgW="1384200" imgH="1041120" progId="Equation.DSMT4">
                  <p:embed/>
                </p:oleObj>
              </mc:Choice>
              <mc:Fallback>
                <p:oleObj name="Equation" r:id="rId12" imgW="13842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243164"/>
                        <a:ext cx="2076450" cy="156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14659"/>
              </p:ext>
            </p:extLst>
          </p:nvPr>
        </p:nvGraphicFramePr>
        <p:xfrm>
          <a:off x="4139952" y="5043264"/>
          <a:ext cx="2076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9" name="Equation" r:id="rId14" imgW="1384200" imgH="507960" progId="Equation.DSMT4">
                  <p:embed/>
                </p:oleObj>
              </mc:Choice>
              <mc:Fallback>
                <p:oleObj name="Equation" r:id="rId14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043264"/>
                        <a:ext cx="20764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9" y="404664"/>
            <a:ext cx="1708265" cy="120118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02801"/>
            <a:ext cx="1588008" cy="15118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66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57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62092"/>
              </p:ext>
            </p:extLst>
          </p:nvPr>
        </p:nvGraphicFramePr>
        <p:xfrm>
          <a:off x="4788023" y="1196754"/>
          <a:ext cx="3960441" cy="4191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206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Štap</a:t>
                      </a: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Sila</a:t>
                      </a:r>
                      <a:r>
                        <a:rPr lang="sr-Latn-RS" sz="2000" b="1" baseline="0" dirty="0" smtClean="0"/>
                        <a:t> u štapu </a:t>
                      </a:r>
                      <a:r>
                        <a:rPr lang="en-US" sz="2000" b="1" dirty="0" smtClean="0"/>
                        <a:t>[</a:t>
                      </a:r>
                      <a:r>
                        <a:rPr lang="sr-Latn-BA" sz="2000" b="1" noProof="0" dirty="0" smtClean="0"/>
                        <a:t>kN</a:t>
                      </a:r>
                      <a:r>
                        <a:rPr lang="en-US" sz="2000" b="1" dirty="0" smtClean="0"/>
                        <a:t>]</a:t>
                      </a: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8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/>
                        <a:t>Zatezna</a:t>
                      </a:r>
                      <a:r>
                        <a:rPr lang="sr-Latn-RS" sz="2000" b="0" baseline="0" dirty="0" smtClean="0"/>
                        <a:t> </a:t>
                      </a:r>
                      <a:r>
                        <a:rPr lang="sr-Latn-RS" sz="2000" b="0" dirty="0" smtClean="0"/>
                        <a:t>(+)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noProof="0" dirty="0" smtClean="0"/>
                        <a:t>Pritisna</a:t>
                      </a:r>
                      <a:r>
                        <a:rPr lang="sr-Latn-RS" sz="2000" b="0" dirty="0" smtClean="0"/>
                        <a:t> (</a:t>
                      </a:r>
                      <a:r>
                        <a:rPr lang="sr-Latn-RS" sz="2000" b="0" dirty="0" smtClean="0">
                          <a:sym typeface="Symbol"/>
                        </a:rPr>
                        <a:t></a:t>
                      </a:r>
                      <a:r>
                        <a:rPr lang="sr-Latn-RS" sz="2000" b="0" dirty="0" smtClean="0"/>
                        <a:t>)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20,774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22,320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1,547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1,546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1,548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44,640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21,546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4" y="1202440"/>
            <a:ext cx="3218688" cy="1938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292080" y="2636912"/>
            <a:ext cx="304800" cy="2736304"/>
            <a:chOff x="5292080" y="2636912"/>
            <a:chExt cx="304800" cy="273630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197947"/>
                </p:ext>
              </p:extLst>
            </p:nvPr>
          </p:nvGraphicFramePr>
          <p:xfrm>
            <a:off x="5292080" y="3052192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77" name="Equation" r:id="rId4" imgW="203040" imgH="203040" progId="Equation.DSMT4">
                    <p:embed/>
                  </p:oleObj>
                </mc:Choice>
                <mc:Fallback>
                  <p:oleObj name="Equation" r:id="rId4" imgW="203040" imgH="2030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3052192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118770"/>
                </p:ext>
              </p:extLst>
            </p:nvPr>
          </p:nvGraphicFramePr>
          <p:xfrm>
            <a:off x="5313412" y="2636912"/>
            <a:ext cx="266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78" name="Equation" r:id="rId6" imgW="177480" imgH="203040" progId="Equation.DSMT4">
                    <p:embed/>
                  </p:oleObj>
                </mc:Choice>
                <mc:Fallback>
                  <p:oleObj name="Equation" r:id="rId6" imgW="177480" imgH="2030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3412" y="2636912"/>
                          <a:ext cx="2667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329790"/>
                </p:ext>
              </p:extLst>
            </p:nvPr>
          </p:nvGraphicFramePr>
          <p:xfrm>
            <a:off x="5313412" y="3429000"/>
            <a:ext cx="2667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79" name="Equation" r:id="rId8" imgW="177480" imgH="215640" progId="Equation.DSMT4">
                    <p:embed/>
                  </p:oleObj>
                </mc:Choice>
                <mc:Fallback>
                  <p:oleObj name="Equation" r:id="rId8" imgW="177480" imgH="215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3412" y="3429000"/>
                          <a:ext cx="2667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797748"/>
                </p:ext>
              </p:extLst>
            </p:nvPr>
          </p:nvGraphicFramePr>
          <p:xfrm>
            <a:off x="5292080" y="3825230"/>
            <a:ext cx="285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80" name="Equation" r:id="rId10" imgW="190440" imgH="215640" progId="Equation.DSMT4">
                    <p:embed/>
                  </p:oleObj>
                </mc:Choice>
                <mc:Fallback>
                  <p:oleObj name="Equation" r:id="rId10" imgW="190440" imgH="215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3825230"/>
                          <a:ext cx="285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878247"/>
                </p:ext>
              </p:extLst>
            </p:nvPr>
          </p:nvGraphicFramePr>
          <p:xfrm>
            <a:off x="5292080" y="4257278"/>
            <a:ext cx="304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81" name="Equation" r:id="rId12" imgW="203040" imgH="215640" progId="Equation.DSMT4">
                    <p:embed/>
                  </p:oleObj>
                </mc:Choice>
                <mc:Fallback>
                  <p:oleObj name="Equation" r:id="rId12" imgW="203040" imgH="215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4257278"/>
                          <a:ext cx="304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313703"/>
                </p:ext>
              </p:extLst>
            </p:nvPr>
          </p:nvGraphicFramePr>
          <p:xfrm>
            <a:off x="5292080" y="4653136"/>
            <a:ext cx="304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82" name="Equation" r:id="rId14" imgW="203040" imgH="215640" progId="Equation.DSMT4">
                    <p:embed/>
                  </p:oleObj>
                </mc:Choice>
                <mc:Fallback>
                  <p:oleObj name="Equation" r:id="rId14" imgW="20304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4653136"/>
                          <a:ext cx="304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018182"/>
                </p:ext>
              </p:extLst>
            </p:nvPr>
          </p:nvGraphicFramePr>
          <p:xfrm>
            <a:off x="5292080" y="5049366"/>
            <a:ext cx="285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83" name="Equation" r:id="rId16" imgW="190440" imgH="215640" progId="Equation.DSMT4">
                    <p:embed/>
                  </p:oleObj>
                </mc:Choice>
                <mc:Fallback>
                  <p:oleObj name="Equation" r:id="rId16" imgW="19044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5049366"/>
                          <a:ext cx="285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06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42616"/>
              </p:ext>
            </p:extLst>
          </p:nvPr>
        </p:nvGraphicFramePr>
        <p:xfrm>
          <a:off x="1385888" y="1087438"/>
          <a:ext cx="4724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0" name="Equation" r:id="rId3" imgW="2361960" imgH="1218960" progId="Equation.DSMT4">
                  <p:embed/>
                </p:oleObj>
              </mc:Choice>
              <mc:Fallback>
                <p:oleObj name="Equation" r:id="rId3" imgW="2361960" imgH="1218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087438"/>
                        <a:ext cx="4724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84294"/>
              </p:ext>
            </p:extLst>
          </p:nvPr>
        </p:nvGraphicFramePr>
        <p:xfrm>
          <a:off x="1319213" y="3835896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1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835896"/>
                        <a:ext cx="1473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= 0, iz drugog uslova u (1) dobijamo V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2103239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3831431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6453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411610"/>
              </p:ext>
            </p:extLst>
          </p:nvPr>
        </p:nvGraphicFramePr>
        <p:xfrm>
          <a:off x="1276350" y="1262063"/>
          <a:ext cx="5562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68" name="Equation" r:id="rId3" imgW="2781000" imgH="1269720" progId="Equation.DSMT4">
                  <p:embed/>
                </p:oleObj>
              </mc:Choice>
              <mc:Fallback>
                <p:oleObj name="Equation" r:id="rId3" imgW="278100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62063"/>
                        <a:ext cx="55626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64424"/>
              </p:ext>
            </p:extLst>
          </p:nvPr>
        </p:nvGraphicFramePr>
        <p:xfrm>
          <a:off x="1362075" y="42672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6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267200"/>
                        <a:ext cx="18288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= 0, iz četvrtog uslova u (1) dobijamo M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2175247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4191471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051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Izrazi za presečne veličine u proizvoljnim presecima delova (polja) 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cxnSp>
        <p:nvCxnSpPr>
          <p:cNvPr id="9" name="Elbow Connector 8"/>
          <p:cNvCxnSpPr>
            <a:stCxn id="13" idx="0"/>
            <a:endCxn id="14" idx="0"/>
          </p:cNvCxnSpPr>
          <p:nvPr/>
        </p:nvCxnSpPr>
        <p:spPr>
          <a:xfrm rot="5400000" flipH="1" flipV="1">
            <a:off x="5068806" y="204691"/>
            <a:ext cx="14500" cy="3841831"/>
          </a:xfrm>
          <a:prstGeom prst="bentConnector3">
            <a:avLst>
              <a:gd name="adj1" fmla="val 167655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52188"/>
              </p:ext>
            </p:extLst>
          </p:nvPr>
        </p:nvGraphicFramePr>
        <p:xfrm>
          <a:off x="7042472" y="5250904"/>
          <a:ext cx="177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5" name="Equation" r:id="rId3" imgW="888840" imgH="457200" progId="Equation.DSMT4">
                  <p:embed/>
                </p:oleObj>
              </mc:Choice>
              <mc:Fallback>
                <p:oleObj name="Equation" r:id="rId3" imgW="8888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472" y="5250904"/>
                        <a:ext cx="17780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3647001" cy="3016065"/>
          </a:xfrm>
          <a:prstGeom prst="rect">
            <a:avLst/>
          </a:prstGeom>
          <a:ln>
            <a:solidFill>
              <a:srgbClr val="4B2203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71" y="2118356"/>
            <a:ext cx="3647001" cy="3016065"/>
          </a:xfrm>
          <a:prstGeom prst="rect">
            <a:avLst/>
          </a:prstGeom>
          <a:ln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7098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2778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I: </a:t>
            </a:r>
            <a:r>
              <a:rPr lang="sr-Latn-RS" sz="2800" dirty="0" smtClean="0"/>
              <a:t>0 </a:t>
            </a:r>
            <a:r>
              <a:rPr lang="sr-Latn-RS" sz="2800" dirty="0" smtClean="0">
                <a:sym typeface="Symbol"/>
              </a:rPr>
              <a:t> z  1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flipH="1">
            <a:off x="4284008" y="2569464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11244</TotalTime>
  <Words>1355</Words>
  <Application>Microsoft Office PowerPoint</Application>
  <PresentationFormat>On-screen Show (4:3)</PresentationFormat>
  <Paragraphs>380</Paragraphs>
  <Slides>57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Rešetke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1202</cp:revision>
  <cp:lastPrinted>2013-12-16T08:27:12Z</cp:lastPrinted>
  <dcterms:created xsi:type="dcterms:W3CDTF">2013-09-29T06:25:24Z</dcterms:created>
  <dcterms:modified xsi:type="dcterms:W3CDTF">2019-12-02T19:49:25Z</dcterms:modified>
</cp:coreProperties>
</file>