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9"/>
  </p:notesMasterIdLst>
  <p:handoutMasterIdLst>
    <p:handoutMasterId r:id="rId50"/>
  </p:handoutMasterIdLst>
  <p:sldIdLst>
    <p:sldId id="256" r:id="rId2"/>
    <p:sldId id="535" r:id="rId3"/>
    <p:sldId id="536" r:id="rId4"/>
    <p:sldId id="537" r:id="rId5"/>
    <p:sldId id="538" r:id="rId6"/>
    <p:sldId id="539" r:id="rId7"/>
    <p:sldId id="544" r:id="rId8"/>
    <p:sldId id="545" r:id="rId9"/>
    <p:sldId id="546" r:id="rId10"/>
    <p:sldId id="541" r:id="rId11"/>
    <p:sldId id="542" r:id="rId12"/>
    <p:sldId id="543" r:id="rId13"/>
    <p:sldId id="490" r:id="rId14"/>
    <p:sldId id="491" r:id="rId15"/>
    <p:sldId id="492" r:id="rId16"/>
    <p:sldId id="493" r:id="rId17"/>
    <p:sldId id="494" r:id="rId18"/>
    <p:sldId id="495" r:id="rId19"/>
    <p:sldId id="496" r:id="rId20"/>
    <p:sldId id="497" r:id="rId21"/>
    <p:sldId id="498" r:id="rId22"/>
    <p:sldId id="499" r:id="rId23"/>
    <p:sldId id="500" r:id="rId24"/>
    <p:sldId id="501" r:id="rId25"/>
    <p:sldId id="502" r:id="rId26"/>
    <p:sldId id="503" r:id="rId27"/>
    <p:sldId id="504" r:id="rId28"/>
    <p:sldId id="505" r:id="rId29"/>
    <p:sldId id="506" r:id="rId30"/>
    <p:sldId id="507" r:id="rId31"/>
    <p:sldId id="508" r:id="rId32"/>
    <p:sldId id="509" r:id="rId33"/>
    <p:sldId id="510" r:id="rId34"/>
    <p:sldId id="511" r:id="rId35"/>
    <p:sldId id="512" r:id="rId36"/>
    <p:sldId id="513" r:id="rId37"/>
    <p:sldId id="514" r:id="rId38"/>
    <p:sldId id="515" r:id="rId39"/>
    <p:sldId id="516" r:id="rId40"/>
    <p:sldId id="517" r:id="rId41"/>
    <p:sldId id="518" r:id="rId42"/>
    <p:sldId id="519" r:id="rId43"/>
    <p:sldId id="520" r:id="rId44"/>
    <p:sldId id="521" r:id="rId45"/>
    <p:sldId id="522" r:id="rId46"/>
    <p:sldId id="523" r:id="rId47"/>
    <p:sldId id="524" r:id="rId48"/>
  </p:sldIdLst>
  <p:sldSz cx="9144000" cy="6858000" type="screen4x3"/>
  <p:notesSz cx="6858000" cy="9947275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4.wmf"/><Relationship Id="rId1" Type="http://schemas.openxmlformats.org/officeDocument/2006/relationships/image" Target="../media/image30.wmf"/><Relationship Id="rId4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1.wmf"/><Relationship Id="rId4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5" Type="http://schemas.openxmlformats.org/officeDocument/2006/relationships/image" Target="../media/image50.wmf"/><Relationship Id="rId4" Type="http://schemas.openxmlformats.org/officeDocument/2006/relationships/image" Target="../media/image4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44.wmf"/><Relationship Id="rId1" Type="http://schemas.openxmlformats.org/officeDocument/2006/relationships/image" Target="../media/image50.wmf"/><Relationship Id="rId4" Type="http://schemas.openxmlformats.org/officeDocument/2006/relationships/image" Target="../media/image5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51.wmf"/><Relationship Id="rId1" Type="http://schemas.openxmlformats.org/officeDocument/2006/relationships/image" Target="../media/image53.wmf"/><Relationship Id="rId4" Type="http://schemas.openxmlformats.org/officeDocument/2006/relationships/image" Target="../media/image54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6.wmf"/><Relationship Id="rId7" Type="http://schemas.openxmlformats.org/officeDocument/2006/relationships/image" Target="../media/image59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4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60.wmf"/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44.wmf"/><Relationship Id="rId1" Type="http://schemas.openxmlformats.org/officeDocument/2006/relationships/image" Target="../media/image61.wmf"/><Relationship Id="rId6" Type="http://schemas.openxmlformats.org/officeDocument/2006/relationships/image" Target="../media/image14.wmf"/><Relationship Id="rId5" Type="http://schemas.openxmlformats.org/officeDocument/2006/relationships/image" Target="../media/image63.wmf"/><Relationship Id="rId4" Type="http://schemas.openxmlformats.org/officeDocument/2006/relationships/image" Target="../media/image3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57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57.wmf"/><Relationship Id="rId1" Type="http://schemas.openxmlformats.org/officeDocument/2006/relationships/image" Target="../media/image68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1.wmf"/><Relationship Id="rId1" Type="http://schemas.openxmlformats.org/officeDocument/2006/relationships/image" Target="../media/image83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1.wmf"/><Relationship Id="rId1" Type="http://schemas.openxmlformats.org/officeDocument/2006/relationships/image" Target="../media/image83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92.wmf"/><Relationship Id="rId1" Type="http://schemas.openxmlformats.org/officeDocument/2006/relationships/image" Target="../media/image83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101.wmf"/><Relationship Id="rId1" Type="http://schemas.openxmlformats.org/officeDocument/2006/relationships/image" Target="../media/image83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5.wmf"/><Relationship Id="rId1" Type="http://schemas.openxmlformats.org/officeDocument/2006/relationships/image" Target="../media/image8.wmf"/><Relationship Id="rId5" Type="http://schemas.openxmlformats.org/officeDocument/2006/relationships/image" Target="../media/image10.wmf"/><Relationship Id="rId4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8.wmf"/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9.wmf"/><Relationship Id="rId1" Type="http://schemas.openxmlformats.org/officeDocument/2006/relationships/image" Target="../media/image19.wmf"/><Relationship Id="rId6" Type="http://schemas.openxmlformats.org/officeDocument/2006/relationships/image" Target="../media/image11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5.wmf"/><Relationship Id="rId7" Type="http://schemas.openxmlformats.org/officeDocument/2006/relationships/image" Target="../media/image13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658A7-7527-4413-87A8-01EA1F01143E}" type="datetimeFigureOut">
              <a:rPr lang="en-US" smtClean="0"/>
              <a:pPr/>
              <a:t>12/22/2019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1CE4B-E2D5-44C9-BDDE-07759C5ABA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13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35D13-A29D-4115-9F9D-57EC2DE48316}" type="datetimeFigureOut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B57B7-22DB-4FAC-BB8F-E5EFEBAF7825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73497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11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16106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7703-8E16-487E-9C53-5689B35F1D8A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A0E7-D7EE-49B6-B6C2-B607531B6015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CEEA-64DD-4F7E-972B-B3E62417384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D375-66D2-4263-B149-F7313A838E3D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C71E-8544-4CFF-A937-EC4E0B9C919A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2F60-BD0A-41E4-863C-4EAD360F08C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A6BB-F95F-48BA-89E8-12713FF2513F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9468-6968-41E6-80E1-73184D1A2A2E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0319-D2A6-4E1F-B1B3-113C61BEEB69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40A75F-5F73-460E-986C-9D6CF0A14AB4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r-Latn-B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24.bin"/><Relationship Id="rId18" Type="http://schemas.openxmlformats.org/officeDocument/2006/relationships/oleObject" Target="../embeddings/oleObject27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20.wmf"/><Relationship Id="rId19" Type="http://schemas.openxmlformats.org/officeDocument/2006/relationships/oleObject" Target="../embeddings/oleObject28.bin"/><Relationship Id="rId4" Type="http://schemas.openxmlformats.org/officeDocument/2006/relationships/image" Target="../media/image18.jpeg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29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3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4.wmf"/><Relationship Id="rId11" Type="http://schemas.openxmlformats.org/officeDocument/2006/relationships/image" Target="../media/image36.jpeg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35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4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37.wmf"/><Relationship Id="rId9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7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4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54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60.bin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44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52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6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1.wmf"/><Relationship Id="rId11" Type="http://schemas.openxmlformats.org/officeDocument/2006/relationships/image" Target="../media/image42.jpeg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54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69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75.bin"/><Relationship Id="rId18" Type="http://schemas.openxmlformats.org/officeDocument/2006/relationships/image" Target="../media/image60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57.wmf"/><Relationship Id="rId17" Type="http://schemas.openxmlformats.org/officeDocument/2006/relationships/oleObject" Target="../embeddings/oleObject7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9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5" Type="http://schemas.openxmlformats.org/officeDocument/2006/relationships/oleObject" Target="../embeddings/oleObject76.bin"/><Relationship Id="rId10" Type="http://schemas.openxmlformats.org/officeDocument/2006/relationships/image" Target="../media/image44.wmf"/><Relationship Id="rId19" Type="http://schemas.openxmlformats.org/officeDocument/2006/relationships/oleObject" Target="../embeddings/oleObject78.bin"/><Relationship Id="rId4" Type="http://schemas.openxmlformats.org/officeDocument/2006/relationships/image" Target="../media/image54.wmf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58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61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87.bin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83.bin"/><Relationship Id="rId15" Type="http://schemas.openxmlformats.org/officeDocument/2006/relationships/image" Target="../media/image14.wmf"/><Relationship Id="rId10" Type="http://schemas.openxmlformats.org/officeDocument/2006/relationships/image" Target="../media/image30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85.bin"/><Relationship Id="rId14" Type="http://schemas.openxmlformats.org/officeDocument/2006/relationships/oleObject" Target="../embeddings/oleObject1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65.wmf"/><Relationship Id="rId4" Type="http://schemas.openxmlformats.org/officeDocument/2006/relationships/oleObject" Target="../embeddings/oleObject88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3" Type="http://schemas.openxmlformats.org/officeDocument/2006/relationships/image" Target="../media/image64.jpeg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90.bin"/><Relationship Id="rId11" Type="http://schemas.openxmlformats.org/officeDocument/2006/relationships/image" Target="../media/image57.wmf"/><Relationship Id="rId5" Type="http://schemas.openxmlformats.org/officeDocument/2006/relationships/image" Target="../media/image66.wmf"/><Relationship Id="rId10" Type="http://schemas.openxmlformats.org/officeDocument/2006/relationships/oleObject" Target="../embeddings/oleObject92.bin"/><Relationship Id="rId4" Type="http://schemas.openxmlformats.org/officeDocument/2006/relationships/oleObject" Target="../embeddings/oleObject89.bin"/><Relationship Id="rId9" Type="http://schemas.openxmlformats.org/officeDocument/2006/relationships/image" Target="../media/image65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94.bin"/><Relationship Id="rId4" Type="http://schemas.openxmlformats.org/officeDocument/2006/relationships/image" Target="../media/image68.wmf"/><Relationship Id="rId9" Type="http://schemas.openxmlformats.org/officeDocument/2006/relationships/oleObject" Target="../embeddings/oleObject9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13" Type="http://schemas.openxmlformats.org/officeDocument/2006/relationships/image" Target="../media/image75.wmf"/><Relationship Id="rId3" Type="http://schemas.openxmlformats.org/officeDocument/2006/relationships/oleObject" Target="../embeddings/oleObject97.bin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101.bin"/><Relationship Id="rId17" Type="http://schemas.openxmlformats.org/officeDocument/2006/relationships/image" Target="../media/image7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3.bin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98.bin"/><Relationship Id="rId11" Type="http://schemas.openxmlformats.org/officeDocument/2006/relationships/image" Target="../media/image74.wmf"/><Relationship Id="rId5" Type="http://schemas.openxmlformats.org/officeDocument/2006/relationships/image" Target="../media/image70.jpeg"/><Relationship Id="rId15" Type="http://schemas.openxmlformats.org/officeDocument/2006/relationships/image" Target="../media/image76.wmf"/><Relationship Id="rId10" Type="http://schemas.openxmlformats.org/officeDocument/2006/relationships/oleObject" Target="../embeddings/oleObject100.bin"/><Relationship Id="rId4" Type="http://schemas.openxmlformats.org/officeDocument/2006/relationships/image" Target="../media/image71.wmf"/><Relationship Id="rId9" Type="http://schemas.openxmlformats.org/officeDocument/2006/relationships/image" Target="../media/image73.wmf"/><Relationship Id="rId14" Type="http://schemas.openxmlformats.org/officeDocument/2006/relationships/oleObject" Target="../embeddings/oleObject102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78.wmf"/><Relationship Id="rId4" Type="http://schemas.openxmlformats.org/officeDocument/2006/relationships/oleObject" Target="../embeddings/oleObject10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80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107.bin"/><Relationship Id="rId4" Type="http://schemas.openxmlformats.org/officeDocument/2006/relationships/image" Target="../media/image81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oleObject" Target="../embeddings/oleObject108.bin"/><Relationship Id="rId7" Type="http://schemas.openxmlformats.org/officeDocument/2006/relationships/oleObject" Target="../embeddings/oleObject1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109.bin"/><Relationship Id="rId4" Type="http://schemas.openxmlformats.org/officeDocument/2006/relationships/image" Target="../media/image83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oleObject" Target="../embeddings/oleObject111.bin"/><Relationship Id="rId7" Type="http://schemas.openxmlformats.org/officeDocument/2006/relationships/oleObject" Target="../embeddings/oleObject113.bin"/><Relationship Id="rId12" Type="http://schemas.openxmlformats.org/officeDocument/2006/relationships/image" Target="../media/image8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81.wmf"/><Relationship Id="rId11" Type="http://schemas.openxmlformats.org/officeDocument/2006/relationships/oleObject" Target="../embeddings/oleObject115.bin"/><Relationship Id="rId5" Type="http://schemas.openxmlformats.org/officeDocument/2006/relationships/oleObject" Target="../embeddings/oleObject112.bin"/><Relationship Id="rId10" Type="http://schemas.openxmlformats.org/officeDocument/2006/relationships/image" Target="../media/image86.wmf"/><Relationship Id="rId4" Type="http://schemas.openxmlformats.org/officeDocument/2006/relationships/image" Target="../media/image83.wmf"/><Relationship Id="rId9" Type="http://schemas.openxmlformats.org/officeDocument/2006/relationships/oleObject" Target="../embeddings/oleObject114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6.bin"/><Relationship Id="rId7" Type="http://schemas.openxmlformats.org/officeDocument/2006/relationships/image" Target="../media/image9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90.wmf"/><Relationship Id="rId5" Type="http://schemas.openxmlformats.org/officeDocument/2006/relationships/oleObject" Target="../embeddings/oleObject117.bin"/><Relationship Id="rId4" Type="http://schemas.openxmlformats.org/officeDocument/2006/relationships/image" Target="../media/image89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oleObject" Target="../embeddings/oleObject118.bin"/><Relationship Id="rId7" Type="http://schemas.openxmlformats.org/officeDocument/2006/relationships/oleObject" Target="../embeddings/oleObject120.bin"/><Relationship Id="rId12" Type="http://schemas.openxmlformats.org/officeDocument/2006/relationships/image" Target="../media/image9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92.wmf"/><Relationship Id="rId11" Type="http://schemas.openxmlformats.org/officeDocument/2006/relationships/oleObject" Target="../embeddings/oleObject122.bin"/><Relationship Id="rId5" Type="http://schemas.openxmlformats.org/officeDocument/2006/relationships/oleObject" Target="../embeddings/oleObject119.bin"/><Relationship Id="rId10" Type="http://schemas.openxmlformats.org/officeDocument/2006/relationships/image" Target="../media/image89.wmf"/><Relationship Id="rId4" Type="http://schemas.openxmlformats.org/officeDocument/2006/relationships/image" Target="../media/image83.wmf"/><Relationship Id="rId9" Type="http://schemas.openxmlformats.org/officeDocument/2006/relationships/oleObject" Target="../embeddings/oleObject12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7" Type="http://schemas.openxmlformats.org/officeDocument/2006/relationships/image" Target="../media/image9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24.bin"/><Relationship Id="rId5" Type="http://schemas.openxmlformats.org/officeDocument/2006/relationships/image" Target="../media/image89.wmf"/><Relationship Id="rId4" Type="http://schemas.openxmlformats.org/officeDocument/2006/relationships/oleObject" Target="../embeddings/oleObject123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oleObject" Target="../embeddings/oleObject125.bin"/><Relationship Id="rId7" Type="http://schemas.openxmlformats.org/officeDocument/2006/relationships/oleObject" Target="../embeddings/oleObject127.bin"/><Relationship Id="rId12" Type="http://schemas.openxmlformats.org/officeDocument/2006/relationships/image" Target="../media/image9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95.wmf"/><Relationship Id="rId11" Type="http://schemas.openxmlformats.org/officeDocument/2006/relationships/oleObject" Target="../embeddings/oleObject129.bin"/><Relationship Id="rId5" Type="http://schemas.openxmlformats.org/officeDocument/2006/relationships/oleObject" Target="../embeddings/oleObject126.bin"/><Relationship Id="rId10" Type="http://schemas.openxmlformats.org/officeDocument/2006/relationships/image" Target="../media/image89.wmf"/><Relationship Id="rId4" Type="http://schemas.openxmlformats.org/officeDocument/2006/relationships/image" Target="../media/image94.wmf"/><Relationship Id="rId9" Type="http://schemas.openxmlformats.org/officeDocument/2006/relationships/oleObject" Target="../embeddings/oleObject128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7" Type="http://schemas.openxmlformats.org/officeDocument/2006/relationships/image" Target="../media/image9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31.bin"/><Relationship Id="rId5" Type="http://schemas.openxmlformats.org/officeDocument/2006/relationships/image" Target="../media/image96.wmf"/><Relationship Id="rId4" Type="http://schemas.openxmlformats.org/officeDocument/2006/relationships/oleObject" Target="../embeddings/oleObject130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7" Type="http://schemas.openxmlformats.org/officeDocument/2006/relationships/image" Target="../media/image9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33.bin"/><Relationship Id="rId5" Type="http://schemas.openxmlformats.org/officeDocument/2006/relationships/image" Target="../media/image98.wmf"/><Relationship Id="rId4" Type="http://schemas.openxmlformats.org/officeDocument/2006/relationships/oleObject" Target="../embeddings/oleObject132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oleObject" Target="../embeddings/oleObject134.bin"/><Relationship Id="rId7" Type="http://schemas.openxmlformats.org/officeDocument/2006/relationships/oleObject" Target="../embeddings/oleObject136.bin"/><Relationship Id="rId12" Type="http://schemas.openxmlformats.org/officeDocument/2006/relationships/image" Target="../media/image10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01.wmf"/><Relationship Id="rId11" Type="http://schemas.openxmlformats.org/officeDocument/2006/relationships/oleObject" Target="../embeddings/oleObject138.bin"/><Relationship Id="rId5" Type="http://schemas.openxmlformats.org/officeDocument/2006/relationships/oleObject" Target="../embeddings/oleObject135.bin"/><Relationship Id="rId10" Type="http://schemas.openxmlformats.org/officeDocument/2006/relationships/image" Target="../media/image102.wmf"/><Relationship Id="rId4" Type="http://schemas.openxmlformats.org/officeDocument/2006/relationships/image" Target="../media/image83.wmf"/><Relationship Id="rId9" Type="http://schemas.openxmlformats.org/officeDocument/2006/relationships/oleObject" Target="../embeddings/oleObject13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image" Target="../media/image9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1.wmf"/><Relationship Id="rId5" Type="http://schemas.openxmlformats.org/officeDocument/2006/relationships/image" Target="../media/image7.jpeg"/><Relationship Id="rId10" Type="http://schemas.openxmlformats.org/officeDocument/2006/relationships/oleObject" Target="../embeddings/oleObject8.bin"/><Relationship Id="rId4" Type="http://schemas.openxmlformats.org/officeDocument/2006/relationships/image" Target="../media/image8.wmf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3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1313874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6000" b="1" dirty="0" smtClean="0"/>
              <a:t>MEHANIKA I </a:t>
            </a:r>
            <a:r>
              <a:rPr lang="sr-Latn-BA" sz="4000" b="1" dirty="0" smtClean="0"/>
              <a:t/>
            </a:r>
            <a:br>
              <a:rPr lang="sr-Latn-BA" sz="4000" b="1" dirty="0" smtClean="0"/>
            </a:br>
            <a:r>
              <a:rPr lang="sr-Latn-BA" sz="4000" b="1" dirty="0" smtClean="0"/>
              <a:t>(STATIKA)</a:t>
            </a:r>
            <a:endParaRPr lang="sr-Latn-BA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3105160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sr-Latn-BA" sz="4000" dirty="0" smtClean="0"/>
              <a:t>MEH1-19.20-P14</a:t>
            </a:r>
            <a:endParaRPr lang="sr-Latn-BA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F0F9-D4A8-454B-AD2F-BFC34CB3EB6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</a:t>
            </a:fld>
            <a:endParaRPr lang="sr-Latn-B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10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4" y="764700"/>
            <a:ext cx="2779569" cy="251979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0" y="764704"/>
            <a:ext cx="2779569" cy="251979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475656" y="3290208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Vezano kruto telo izloženo proizvoljnom  prostornom sistemu sila (</a:t>
            </a:r>
            <a:r>
              <a:rPr lang="sr-Latn-RS" sz="2400" b="1" i="1" dirty="0" smtClean="0"/>
              <a:t>veza ostvarena sfernim zglobom A i cilindri-čnim zglobom B</a:t>
            </a:r>
            <a:r>
              <a:rPr lang="sr-Latn-RS" sz="2400" i="1" dirty="0" smtClean="0"/>
              <a:t>)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3503329"/>
            <a:ext cx="2419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Arial Black" panose="020B0A04020102020204" pitchFamily="34" charset="0"/>
              </a:rPr>
              <a:t>Reakcije ?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cxnSp>
        <p:nvCxnSpPr>
          <p:cNvPr id="8" name="Elbow Connector 7"/>
          <p:cNvCxnSpPr>
            <a:stCxn id="4" idx="0"/>
            <a:endCxn id="5" idx="0"/>
          </p:cNvCxnSpPr>
          <p:nvPr/>
        </p:nvCxnSpPr>
        <p:spPr>
          <a:xfrm rot="16200000" flipH="1">
            <a:off x="4773645" y="-927486"/>
            <a:ext cx="4" cy="3384376"/>
          </a:xfrm>
          <a:prstGeom prst="bentConnector3">
            <a:avLst>
              <a:gd name="adj1" fmla="val -5715000000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26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11</a:t>
            </a:fld>
            <a:endParaRPr lang="sr-Latn-B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48680"/>
            <a:ext cx="2779569" cy="251979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143550"/>
              </p:ext>
            </p:extLst>
          </p:nvPr>
        </p:nvGraphicFramePr>
        <p:xfrm>
          <a:off x="5990028" y="1123529"/>
          <a:ext cx="2445552" cy="475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505" name="Equation" r:id="rId5" imgW="1358640" imgH="2641320" progId="Equation.DSMT4">
                  <p:embed/>
                </p:oleObj>
              </mc:Choice>
              <mc:Fallback>
                <p:oleObj name="Equation" r:id="rId5" imgW="1358640" imgH="264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0028" y="1123529"/>
                        <a:ext cx="2445552" cy="475437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99992" y="548680"/>
            <a:ext cx="3960440" cy="523220"/>
          </a:xfrm>
          <a:prstGeom prst="rect">
            <a:avLst/>
          </a:prstGeom>
          <a:noFill/>
          <a:ln>
            <a:solidFill>
              <a:srgbClr val="4B2203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Statički uslovi ravnoteže:</a:t>
            </a:r>
            <a:endParaRPr lang="en-US" sz="2800" dirty="0"/>
          </a:p>
        </p:txBody>
      </p:sp>
      <p:sp>
        <p:nvSpPr>
          <p:cNvPr id="12" name="Rounded Rectangle 11"/>
          <p:cNvSpPr/>
          <p:nvPr/>
        </p:nvSpPr>
        <p:spPr>
          <a:xfrm>
            <a:off x="5796136" y="4363889"/>
            <a:ext cx="2808312" cy="721295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898317"/>
              </p:ext>
            </p:extLst>
          </p:nvPr>
        </p:nvGraphicFramePr>
        <p:xfrm>
          <a:off x="2234313" y="4869976"/>
          <a:ext cx="2387520" cy="8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506" name="Equation" r:id="rId7" imgW="1193760" imgH="431640" progId="Equation.DSMT4">
                  <p:embed/>
                </p:oleObj>
              </mc:Choice>
              <mc:Fallback>
                <p:oleObj name="Equation" r:id="rId7" imgW="1193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4313" y="4869976"/>
                        <a:ext cx="2387520" cy="8632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38074"/>
              </p:ext>
            </p:extLst>
          </p:nvPr>
        </p:nvGraphicFramePr>
        <p:xfrm>
          <a:off x="5341913" y="2996952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507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1913" y="2996952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5796136" y="3573016"/>
            <a:ext cx="2808312" cy="72129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6" name="Rounded Rectangle 15"/>
          <p:cNvSpPr/>
          <p:nvPr/>
        </p:nvSpPr>
        <p:spPr>
          <a:xfrm>
            <a:off x="5796136" y="2780928"/>
            <a:ext cx="2808312" cy="7212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301870"/>
              </p:ext>
            </p:extLst>
          </p:nvPr>
        </p:nvGraphicFramePr>
        <p:xfrm>
          <a:off x="3898255" y="2781300"/>
          <a:ext cx="139382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508" name="Equation" r:id="rId11" imgW="774360" imgH="431640" progId="Equation.DSMT4">
                  <p:embed/>
                </p:oleObj>
              </mc:Choice>
              <mc:Fallback>
                <p:oleObj name="Equation" r:id="rId11" imgW="7743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255" y="2781300"/>
                        <a:ext cx="1393825" cy="776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81731"/>
              </p:ext>
            </p:extLst>
          </p:nvPr>
        </p:nvGraphicFramePr>
        <p:xfrm>
          <a:off x="2586608" y="3789363"/>
          <a:ext cx="2057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509" name="Equation" r:id="rId13" imgW="1028520" imgH="431640" progId="Equation.DSMT4">
                  <p:embed/>
                </p:oleObj>
              </mc:Choice>
              <mc:Fallback>
                <p:oleObj name="Equation" r:id="rId13" imgW="10285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6608" y="3789363"/>
                        <a:ext cx="20574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4693841" y="3844280"/>
            <a:ext cx="1029072" cy="520824"/>
            <a:chOff x="4693841" y="3844280"/>
            <a:chExt cx="1029072" cy="520824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3432450"/>
                </p:ext>
              </p:extLst>
            </p:nvPr>
          </p:nvGraphicFramePr>
          <p:xfrm>
            <a:off x="5341913" y="3844280"/>
            <a:ext cx="3810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5510" name="Equation" r:id="rId15" imgW="190440" imgH="152280" progId="Equation.DSMT4">
                    <p:embed/>
                  </p:oleObj>
                </mc:Choice>
                <mc:Fallback>
                  <p:oleObj name="Equation" r:id="rId15" imgW="190440" imgH="152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1913" y="3844280"/>
                          <a:ext cx="381000" cy="304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9276987"/>
                </p:ext>
              </p:extLst>
            </p:nvPr>
          </p:nvGraphicFramePr>
          <p:xfrm>
            <a:off x="4693841" y="4060304"/>
            <a:ext cx="3810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5511" name="Equation" r:id="rId17" imgW="190417" imgH="152334" progId="Equation.DSMT4">
                    <p:embed/>
                  </p:oleObj>
                </mc:Choice>
                <mc:Fallback>
                  <p:oleObj name="Equation" r:id="rId17" imgW="190417" imgH="15233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3841" y="4060304"/>
                          <a:ext cx="381000" cy="304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" name="Elbow Connector 21"/>
            <p:cNvCxnSpPr>
              <a:stCxn id="19" idx="3"/>
              <a:endCxn id="18" idx="1"/>
            </p:cNvCxnSpPr>
            <p:nvPr/>
          </p:nvCxnSpPr>
          <p:spPr>
            <a:xfrm flipV="1">
              <a:off x="5074841" y="3996680"/>
              <a:ext cx="267072" cy="216024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695056" y="4564484"/>
            <a:ext cx="1029072" cy="952748"/>
            <a:chOff x="4695056" y="4564484"/>
            <a:chExt cx="1029072" cy="952748"/>
          </a:xfrm>
        </p:grpSpPr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1064858"/>
                </p:ext>
              </p:extLst>
            </p:nvPr>
          </p:nvGraphicFramePr>
          <p:xfrm>
            <a:off x="4695056" y="5212432"/>
            <a:ext cx="3810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5512" name="Equation" r:id="rId18" imgW="190417" imgH="152334" progId="Equation.DSMT4">
                    <p:embed/>
                  </p:oleObj>
                </mc:Choice>
                <mc:Fallback>
                  <p:oleObj name="Equation" r:id="rId18" imgW="190417" imgH="15233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5056" y="5212432"/>
                          <a:ext cx="381000" cy="304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9487188"/>
                </p:ext>
              </p:extLst>
            </p:nvPr>
          </p:nvGraphicFramePr>
          <p:xfrm>
            <a:off x="5343128" y="4564484"/>
            <a:ext cx="3810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5513" name="Equation" r:id="rId19" imgW="190417" imgH="152334" progId="Equation.DSMT4">
                    <p:embed/>
                  </p:oleObj>
                </mc:Choice>
                <mc:Fallback>
                  <p:oleObj name="Equation" r:id="rId19" imgW="190417" imgH="15233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3128" y="4564484"/>
                          <a:ext cx="381000" cy="304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5" name="Elbow Connector 24"/>
            <p:cNvCxnSpPr>
              <a:stCxn id="20" idx="3"/>
              <a:endCxn id="21" idx="1"/>
            </p:cNvCxnSpPr>
            <p:nvPr/>
          </p:nvCxnSpPr>
          <p:spPr>
            <a:xfrm flipV="1">
              <a:off x="5076056" y="4716884"/>
              <a:ext cx="267072" cy="64794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92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12</a:t>
            </a:fld>
            <a:endParaRPr lang="sr-Latn-BA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112048"/>
              </p:ext>
            </p:extLst>
          </p:nvPr>
        </p:nvGraphicFramePr>
        <p:xfrm>
          <a:off x="4600153" y="693104"/>
          <a:ext cx="2565360" cy="8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498" name="Equation" r:id="rId3" imgW="1282680" imgH="431640" progId="Equation.DSMT4">
                  <p:embed/>
                </p:oleObj>
              </mc:Choice>
              <mc:Fallback>
                <p:oleObj name="Equation" r:id="rId3" imgW="1282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0153" y="693104"/>
                        <a:ext cx="2565360" cy="8632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40342"/>
              </p:ext>
            </p:extLst>
          </p:nvPr>
        </p:nvGraphicFramePr>
        <p:xfrm>
          <a:off x="1691680" y="693308"/>
          <a:ext cx="2387520" cy="8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499" name="Equation" r:id="rId5" imgW="1193760" imgH="431640" progId="Equation.DSMT4">
                  <p:embed/>
                </p:oleObj>
              </mc:Choice>
              <mc:Fallback>
                <p:oleObj name="Equation" r:id="rId5" imgW="1193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693308"/>
                        <a:ext cx="2387520" cy="8632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491335"/>
              </p:ext>
            </p:extLst>
          </p:nvPr>
        </p:nvGraphicFramePr>
        <p:xfrm>
          <a:off x="2400324" y="3502025"/>
          <a:ext cx="20558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500" name="Equation" r:id="rId7" imgW="1028520" imgH="431640" progId="Equation.DSMT4">
                  <p:embed/>
                </p:oleObj>
              </mc:Choice>
              <mc:Fallback>
                <p:oleObj name="Equation" r:id="rId7" imgW="10285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24" y="3502025"/>
                        <a:ext cx="2055813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253619"/>
              </p:ext>
            </p:extLst>
          </p:nvPr>
        </p:nvGraphicFramePr>
        <p:xfrm>
          <a:off x="4859164" y="4870450"/>
          <a:ext cx="3097212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501" name="Equation" r:id="rId9" imgW="1549080" imgH="431640" progId="Equation.DSMT4">
                  <p:embed/>
                </p:oleObj>
              </mc:Choice>
              <mc:Fallback>
                <p:oleObj name="Equation" r:id="rId9" imgW="1549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164" y="4870450"/>
                        <a:ext cx="3097212" cy="862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ight Arrow 18"/>
          <p:cNvSpPr/>
          <p:nvPr/>
        </p:nvSpPr>
        <p:spPr>
          <a:xfrm>
            <a:off x="4230553" y="1052736"/>
            <a:ext cx="274320" cy="1440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819598"/>
              </p:ext>
            </p:extLst>
          </p:nvPr>
        </p:nvGraphicFramePr>
        <p:xfrm>
          <a:off x="4600153" y="2133672"/>
          <a:ext cx="3124080" cy="8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502" name="Equation" r:id="rId11" imgW="1562040" imgH="431640" progId="Equation.DSMT4">
                  <p:embed/>
                </p:oleObj>
              </mc:Choice>
              <mc:Fallback>
                <p:oleObj name="Equation" r:id="rId11" imgW="1562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0153" y="2133672"/>
                        <a:ext cx="3124080" cy="8632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ight Arrow 21"/>
          <p:cNvSpPr/>
          <p:nvPr/>
        </p:nvSpPr>
        <p:spPr>
          <a:xfrm>
            <a:off x="4600153" y="3861048"/>
            <a:ext cx="274320" cy="1440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54285"/>
              </p:ext>
            </p:extLst>
          </p:nvPr>
        </p:nvGraphicFramePr>
        <p:xfrm>
          <a:off x="4957561" y="3475994"/>
          <a:ext cx="2234880" cy="8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503" name="Equation" r:id="rId13" imgW="1117440" imgH="431640" progId="Equation.DSMT4">
                  <p:embed/>
                </p:oleObj>
              </mc:Choice>
              <mc:Fallback>
                <p:oleObj name="Equation" r:id="rId13" imgW="1117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7561" y="3475994"/>
                        <a:ext cx="2234880" cy="8632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428107"/>
              </p:ext>
            </p:extLst>
          </p:nvPr>
        </p:nvGraphicFramePr>
        <p:xfrm>
          <a:off x="5040833" y="165444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504" name="Equation" r:id="rId15" imgW="139680" imgH="203040" progId="Equation.DSMT4">
                  <p:embed/>
                </p:oleObj>
              </mc:Choice>
              <mc:Fallback>
                <p:oleObj name="Equation" r:id="rId15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833" y="1654448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513089"/>
              </p:ext>
            </p:extLst>
          </p:nvPr>
        </p:nvGraphicFramePr>
        <p:xfrm>
          <a:off x="5256857" y="4390752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505" name="Equation" r:id="rId17" imgW="139680" imgH="203040" progId="Equation.DSMT4">
                  <p:embed/>
                </p:oleObj>
              </mc:Choice>
              <mc:Fallback>
                <p:oleObj name="Equation" r:id="rId17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6857" y="4390752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191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>
            <a:normAutofit/>
          </a:bodyPr>
          <a:lstStyle/>
          <a:p>
            <a:r>
              <a:rPr lang="sr-Latn-BA" sz="3200" b="1" dirty="0" smtClean="0"/>
              <a:t>TEŽIŠTE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857364"/>
            <a:ext cx="7498080" cy="43910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r-Latn-RS" sz="3000" dirty="0" smtClean="0"/>
              <a:t>Pre nego što usvojimo pojam težišta, treba da usvojimo pojam </a:t>
            </a:r>
            <a:r>
              <a:rPr lang="sr-Latn-RS" sz="3000" b="1" dirty="0" smtClean="0"/>
              <a:t>središta</a:t>
            </a:r>
            <a:r>
              <a:rPr lang="sr-Latn-RS" sz="3000" dirty="0" smtClean="0"/>
              <a:t> ili </a:t>
            </a:r>
            <a:r>
              <a:rPr lang="sr-Latn-RS" sz="3000" b="1" dirty="0" smtClean="0"/>
              <a:t>centra sistema paralelnih sila</a:t>
            </a:r>
            <a:r>
              <a:rPr lang="sr-Latn-RS" sz="3000" dirty="0" smtClean="0"/>
              <a:t>.</a:t>
            </a:r>
          </a:p>
          <a:p>
            <a:pPr algn="just"/>
            <a:r>
              <a:rPr lang="sr-Latn-RS" sz="3000" dirty="0" smtClean="0"/>
              <a:t>Pretpostavimo da na izvesno kruto telo deluje sistem paralelnih sila.</a:t>
            </a:r>
          </a:p>
          <a:p>
            <a:pPr algn="just"/>
            <a:r>
              <a:rPr lang="sr-Latn-RS" sz="3000" dirty="0" smtClean="0"/>
              <a:t>Ovakav sistem se </a:t>
            </a:r>
            <a:r>
              <a:rPr lang="sr-Latn-RS" sz="3000" b="1" dirty="0" smtClean="0"/>
              <a:t>svodi</a:t>
            </a:r>
            <a:r>
              <a:rPr lang="sr-Latn-RS" sz="3000" dirty="0" smtClean="0"/>
              <a:t> </a:t>
            </a:r>
            <a:r>
              <a:rPr lang="sr-Latn-RS" sz="3000" b="1" dirty="0" smtClean="0"/>
              <a:t>na</a:t>
            </a:r>
            <a:r>
              <a:rPr lang="sr-Latn-RS" sz="3000" dirty="0" smtClean="0"/>
              <a:t> </a:t>
            </a:r>
            <a:r>
              <a:rPr lang="sr-Latn-RS" sz="3000" b="1" dirty="0" smtClean="0"/>
              <a:t>rezultantu</a:t>
            </a:r>
            <a:r>
              <a:rPr lang="sr-Latn-RS" sz="3000" dirty="0" smtClean="0"/>
              <a:t> koja je paralelna svim silama sistema.</a:t>
            </a:r>
          </a:p>
          <a:p>
            <a:pPr algn="just"/>
            <a:r>
              <a:rPr lang="sr-Latn-RS" sz="3000" b="1" dirty="0" smtClean="0"/>
              <a:t>Glavni moment </a:t>
            </a:r>
            <a:r>
              <a:rPr lang="sr-Latn-RS" sz="3000" dirty="0" smtClean="0"/>
              <a:t>sistema paralelnih sila </a:t>
            </a:r>
            <a:r>
              <a:rPr lang="sr-Latn-RS" sz="3000" b="1" dirty="0" smtClean="0"/>
              <a:t>jednak</a:t>
            </a:r>
            <a:r>
              <a:rPr lang="sr-Latn-RS" sz="3000" dirty="0" smtClean="0"/>
              <a:t> </a:t>
            </a:r>
            <a:r>
              <a:rPr lang="sr-Latn-RS" sz="3000" b="1" dirty="0" smtClean="0"/>
              <a:t>nuli</a:t>
            </a:r>
            <a:r>
              <a:rPr lang="sr-Latn-RS" sz="3000" dirty="0" smtClean="0"/>
              <a:t> (0) ili je različit od nule i </a:t>
            </a:r>
            <a:r>
              <a:rPr lang="sr-Latn-RS" sz="3000" b="1" dirty="0" smtClean="0"/>
              <a:t>normalan</a:t>
            </a:r>
            <a:r>
              <a:rPr lang="sr-Latn-RS" sz="3000" dirty="0" smtClean="0"/>
              <a:t> (</a:t>
            </a:r>
            <a:r>
              <a:rPr lang="sr-Latn-RS" sz="3000" dirty="0" smtClean="0">
                <a:sym typeface="Symbol"/>
              </a:rPr>
              <a:t>) </a:t>
            </a:r>
            <a:r>
              <a:rPr lang="sr-Latn-RS" sz="3000" b="1" dirty="0" smtClean="0">
                <a:sym typeface="Symbol"/>
              </a:rPr>
              <a:t>na</a:t>
            </a:r>
            <a:r>
              <a:rPr lang="sr-Latn-RS" sz="3000" dirty="0" smtClean="0">
                <a:sym typeface="Symbol"/>
              </a:rPr>
              <a:t> </a:t>
            </a:r>
            <a:r>
              <a:rPr lang="sr-Latn-RS" sz="3000" b="1" dirty="0" smtClean="0">
                <a:sym typeface="Symbol"/>
              </a:rPr>
              <a:t>rezultatu</a:t>
            </a:r>
            <a:r>
              <a:rPr lang="sr-Latn-RS" sz="3000" dirty="0" smtClean="0">
                <a:sym typeface="Symbol"/>
              </a:rPr>
              <a:t>.</a:t>
            </a:r>
            <a:endParaRPr lang="sr-Latn-RS" sz="3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13</a:t>
            </a:fld>
            <a:endParaRPr lang="sr-Latn-BA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28728" y="1071546"/>
            <a:ext cx="7498080" cy="785810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B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Središte ili centar sistema paralelnih sila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0838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71480"/>
            <a:ext cx="7498080" cy="5676920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RS" sz="3000" b="1" dirty="0" smtClean="0"/>
              <a:t>Središte</a:t>
            </a:r>
            <a:r>
              <a:rPr lang="sr-Latn-RS" sz="3000" dirty="0" smtClean="0"/>
              <a:t> ili </a:t>
            </a:r>
            <a:r>
              <a:rPr lang="sr-Latn-RS" sz="3000" b="1" dirty="0" smtClean="0"/>
              <a:t>centar C</a:t>
            </a:r>
            <a:r>
              <a:rPr lang="sr-Latn-RS" sz="3000" dirty="0" smtClean="0"/>
              <a:t>  sistema paralelnih sila predstavlja napadnu tačku rezultante tog sistema</a:t>
            </a:r>
          </a:p>
          <a:p>
            <a:pPr algn="just"/>
            <a:r>
              <a:rPr lang="sr-Latn-RS" sz="3000" b="1" dirty="0" smtClean="0"/>
              <a:t>Osobina rezultante sistema paralelnih sela </a:t>
            </a:r>
            <a:r>
              <a:rPr lang="sr-Latn-RS" sz="3000" dirty="0" smtClean="0"/>
              <a:t>je da se pri obrtanju svih sila oko odgovarajućih napadnih tačaka, za isti ugao i u istu stranu, i ona obrne oko središta ili centra C, za isti ugao i u istu stranu.</a:t>
            </a:r>
          </a:p>
          <a:p>
            <a:pPr algn="just"/>
            <a:r>
              <a:rPr lang="sr-Latn-RS" sz="3000" dirty="0" smtClean="0"/>
              <a:t>Odavde proizilazi da se </a:t>
            </a:r>
            <a:r>
              <a:rPr lang="sr-Latn-RS" sz="3000" b="1" dirty="0" smtClean="0"/>
              <a:t>središte</a:t>
            </a:r>
            <a:r>
              <a:rPr lang="sr-Latn-RS" sz="3000" dirty="0" smtClean="0"/>
              <a:t> ili </a:t>
            </a:r>
            <a:r>
              <a:rPr lang="sr-Latn-RS" sz="3000" b="1" dirty="0" smtClean="0"/>
              <a:t>centar</a:t>
            </a:r>
            <a:r>
              <a:rPr lang="sr-Latn-RS" sz="3000" dirty="0" smtClean="0"/>
              <a:t> </a:t>
            </a:r>
            <a:r>
              <a:rPr lang="sr-Latn-RS" sz="3000" b="1" dirty="0" smtClean="0"/>
              <a:t>C sistema paralelnih sila</a:t>
            </a:r>
            <a:r>
              <a:rPr lang="sr-Latn-RS" sz="3000" dirty="0" smtClean="0"/>
              <a:t>, u odnosu na telo na koji dati sistem sila deluje, ne menja (</a:t>
            </a:r>
            <a:r>
              <a:rPr lang="sr-Latn-RS" sz="3000" b="1" dirty="0" smtClean="0"/>
              <a:t>fiksna je tačka</a:t>
            </a:r>
            <a:r>
              <a:rPr lang="sr-Latn-RS" sz="3000" dirty="0" smtClean="0"/>
              <a:t>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14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22209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15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2143108" y="1277926"/>
            <a:ext cx="4176464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Intenzitet rezultante sistema paralelnih sisla jednak je sumi intenziteta svih sila, tj. </a:t>
            </a:r>
            <a:endParaRPr lang="en-US" sz="2400" dirty="0"/>
          </a:p>
        </p:txBody>
      </p:sp>
      <p:graphicFrame>
        <p:nvGraphicFramePr>
          <p:cNvPr id="245764" name="Object 4"/>
          <p:cNvGraphicFramePr>
            <a:graphicFrameLocks noChangeAspect="1"/>
          </p:cNvGraphicFramePr>
          <p:nvPr/>
        </p:nvGraphicFramePr>
        <p:xfrm>
          <a:off x="5483230" y="2200276"/>
          <a:ext cx="1219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78" name="Equation" r:id="rId3" imgW="609480" imgH="431640" progId="Equation.3">
                  <p:embed/>
                </p:oleObj>
              </mc:Choice>
              <mc:Fallback>
                <p:oleObj name="Equation" r:id="rId3" imgW="609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3230" y="2200276"/>
                        <a:ext cx="12192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43108" y="3292307"/>
            <a:ext cx="3429024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Za glavni moment prema napred rečenom, važi: </a:t>
            </a:r>
            <a:endParaRPr lang="en-US" sz="2400" dirty="0"/>
          </a:p>
        </p:txBody>
      </p:sp>
      <p:graphicFrame>
        <p:nvGraphicFramePr>
          <p:cNvPr id="245762" name="Object 2"/>
          <p:cNvGraphicFramePr>
            <a:graphicFrameLocks noChangeAspect="1"/>
          </p:cNvGraphicFramePr>
          <p:nvPr/>
        </p:nvGraphicFramePr>
        <p:xfrm>
          <a:off x="5102236" y="3849694"/>
          <a:ext cx="965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79" name="Equation" r:id="rId5" imgW="482400" imgH="241200" progId="Equation.3">
                  <p:embed/>
                </p:oleObj>
              </mc:Choice>
              <mc:Fallback>
                <p:oleObj name="Equation" r:id="rId5" imgW="482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2236" y="3849694"/>
                        <a:ext cx="9652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03976" y="3849694"/>
            <a:ext cx="633418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ili </a:t>
            </a:r>
            <a:endParaRPr lang="en-US" sz="2400" dirty="0"/>
          </a:p>
        </p:txBody>
      </p:sp>
      <p:graphicFrame>
        <p:nvGraphicFramePr>
          <p:cNvPr id="245763" name="Object 3"/>
          <p:cNvGraphicFramePr>
            <a:graphicFrameLocks noChangeAspect="1"/>
          </p:cNvGraphicFramePr>
          <p:nvPr/>
        </p:nvGraphicFramePr>
        <p:xfrm>
          <a:off x="6670684" y="4148147"/>
          <a:ext cx="965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80" name="Equation" r:id="rId7" imgW="482400" imgH="241200" progId="Equation.3">
                  <p:embed/>
                </p:oleObj>
              </mc:Choice>
              <mc:Fallback>
                <p:oleObj name="Equation" r:id="rId7" imgW="482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0684" y="4148147"/>
                        <a:ext cx="9652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5" name="Object 5"/>
          <p:cNvGraphicFramePr>
            <a:graphicFrameLocks noChangeAspect="1"/>
          </p:cNvGraphicFramePr>
          <p:nvPr/>
        </p:nvGraphicFramePr>
        <p:xfrm>
          <a:off x="6673872" y="4778388"/>
          <a:ext cx="1041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81" name="Equation" r:id="rId9" imgW="520560" imgH="253800" progId="Equation.3">
                  <p:embed/>
                </p:oleObj>
              </mc:Choice>
              <mc:Fallback>
                <p:oleObj name="Equation" r:id="rId9" imgW="520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3872" y="4778388"/>
                        <a:ext cx="10414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343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16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357290" y="4214818"/>
            <a:ext cx="3857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BA" sz="2400" i="1" dirty="0" smtClean="0"/>
              <a:t>Primer sistema paralelnih sila koji deluje na proizvoljno kruto telo i rezultanta tog sistema</a:t>
            </a:r>
            <a:endParaRPr lang="sr-Latn-BA" sz="2400" i="1" dirty="0"/>
          </a:p>
        </p:txBody>
      </p:sp>
      <p:graphicFrame>
        <p:nvGraphicFramePr>
          <p:cNvPr id="263170" name="Object 2"/>
          <p:cNvGraphicFramePr>
            <a:graphicFrameLocks noChangeAspect="1"/>
          </p:cNvGraphicFramePr>
          <p:nvPr/>
        </p:nvGraphicFramePr>
        <p:xfrm>
          <a:off x="5143504" y="859208"/>
          <a:ext cx="1219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02" name="Equation" r:id="rId3" imgW="609480" imgH="431640" progId="Equation.3">
                  <p:embed/>
                </p:oleObj>
              </mc:Choice>
              <mc:Fallback>
                <p:oleObj name="Equation" r:id="rId3" imgW="609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4" y="859208"/>
                        <a:ext cx="12192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171" name="Object 3"/>
          <p:cNvGraphicFramePr>
            <a:graphicFrameLocks noChangeAspect="1"/>
          </p:cNvGraphicFramePr>
          <p:nvPr/>
        </p:nvGraphicFramePr>
        <p:xfrm>
          <a:off x="6500826" y="1019550"/>
          <a:ext cx="965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03" name="Equation" r:id="rId5" imgW="482400" imgH="241200" progId="Equation.3">
                  <p:embed/>
                </p:oleObj>
              </mc:Choice>
              <mc:Fallback>
                <p:oleObj name="Equation" r:id="rId5" imgW="482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26" y="1019550"/>
                        <a:ext cx="9652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172" name="Object 4"/>
          <p:cNvGraphicFramePr>
            <a:graphicFrameLocks noChangeAspect="1"/>
          </p:cNvGraphicFramePr>
          <p:nvPr/>
        </p:nvGraphicFramePr>
        <p:xfrm>
          <a:off x="7643834" y="994150"/>
          <a:ext cx="1041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04" name="Equation" r:id="rId7" imgW="520560" imgH="253800" progId="Equation.3">
                  <p:embed/>
                </p:oleObj>
              </mc:Choice>
              <mc:Fallback>
                <p:oleObj name="Equation" r:id="rId7" imgW="520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3834" y="994150"/>
                        <a:ext cx="10414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43504" y="2002216"/>
            <a:ext cx="2786082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Kordinate napadnih tačaka sila na slici, su: </a:t>
            </a:r>
            <a:endParaRPr lang="en-US" sz="2400" dirty="0"/>
          </a:p>
        </p:txBody>
      </p:sp>
      <p:graphicFrame>
        <p:nvGraphicFramePr>
          <p:cNvPr id="263173" name="Object 5"/>
          <p:cNvGraphicFramePr>
            <a:graphicFrameLocks noChangeAspect="1"/>
          </p:cNvGraphicFramePr>
          <p:nvPr/>
        </p:nvGraphicFramePr>
        <p:xfrm>
          <a:off x="6929454" y="2968625"/>
          <a:ext cx="1371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05" name="Equation" r:id="rId9" imgW="685800" imgH="431640" progId="Equation.3">
                  <p:embed/>
                </p:oleObj>
              </mc:Choice>
              <mc:Fallback>
                <p:oleObj name="Equation" r:id="rId9" imgW="685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54" y="2968625"/>
                        <a:ext cx="13716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929322" y="3967467"/>
            <a:ext cx="2357454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/>
              <a:t>i</a:t>
            </a:r>
            <a:r>
              <a:rPr lang="sr-Latn-RS" sz="2400" dirty="0" smtClean="0"/>
              <a:t> iste su poznate. </a:t>
            </a:r>
            <a:endParaRPr lang="en-US" sz="2400" dirty="0"/>
          </a:p>
        </p:txBody>
      </p:sp>
      <p:pic>
        <p:nvPicPr>
          <p:cNvPr id="12" name="Picture 11" descr="Statika13-P15-Fig1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7642" y="872686"/>
            <a:ext cx="3241548" cy="3342132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cxnSp>
        <p:nvCxnSpPr>
          <p:cNvPr id="6" name="Elbow Connector 5"/>
          <p:cNvCxnSpPr>
            <a:stCxn id="14" idx="3"/>
            <a:endCxn id="263173" idx="3"/>
          </p:cNvCxnSpPr>
          <p:nvPr/>
        </p:nvCxnSpPr>
        <p:spPr>
          <a:xfrm flipV="1">
            <a:off x="8286776" y="3400425"/>
            <a:ext cx="14278" cy="797875"/>
          </a:xfrm>
          <a:prstGeom prst="bentConnector3">
            <a:avLst>
              <a:gd name="adj1" fmla="val 1701065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93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17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5267340" y="857232"/>
            <a:ext cx="2714644" cy="156966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Koordinate središte ili centar datog sistema paralelnih sila, su: </a:t>
            </a:r>
            <a:endParaRPr lang="en-US" sz="2400" dirty="0"/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6838976" y="2143116"/>
          <a:ext cx="1447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74" name="Equation" r:id="rId3" imgW="723600" imgH="228600" progId="Equation.3">
                  <p:embed/>
                </p:oleObj>
              </mc:Choice>
              <mc:Fallback>
                <p:oleObj name="Equation" r:id="rId3" imgW="723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8976" y="2143116"/>
                        <a:ext cx="14478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95968" y="2786058"/>
            <a:ext cx="2571768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/>
              <a:t>i</a:t>
            </a:r>
            <a:r>
              <a:rPr lang="sr-Latn-RS" sz="2400" dirty="0" smtClean="0"/>
              <a:t> iste treba odrediti.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100400" y="4771067"/>
            <a:ext cx="3576460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/>
              <a:t>Svim silama možemo pridružiti jedinični vektor </a:t>
            </a:r>
            <a:r>
              <a:rPr lang="sr-Latn-RS" sz="2400" dirty="0" smtClean="0"/>
              <a:t> </a:t>
            </a:r>
            <a:endParaRPr lang="en-US" sz="2400" dirty="0"/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354272"/>
              </p:ext>
            </p:extLst>
          </p:nvPr>
        </p:nvGraphicFramePr>
        <p:xfrm>
          <a:off x="5491336" y="5398864"/>
          <a:ext cx="304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75" name="Equation" r:id="rId5" imgW="152280" imgH="203040" progId="Equation.3">
                  <p:embed/>
                </p:oleObj>
              </mc:Choice>
              <mc:Fallback>
                <p:oleObj name="Equation" r:id="rId5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1336" y="5398864"/>
                        <a:ext cx="3048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821562" y="4221088"/>
            <a:ext cx="2357454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/>
              <a:t>i iste izraziti na način </a:t>
            </a:r>
            <a:r>
              <a:rPr lang="sr-Latn-RS" sz="2400" dirty="0" smtClean="0"/>
              <a:t> </a:t>
            </a:r>
            <a:endParaRPr lang="en-US" sz="2400" dirty="0"/>
          </a:p>
        </p:txBody>
      </p:sp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101193"/>
              </p:ext>
            </p:extLst>
          </p:nvPr>
        </p:nvGraphicFramePr>
        <p:xfrm>
          <a:off x="7232848" y="4806886"/>
          <a:ext cx="1371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76" name="Equation" r:id="rId7" imgW="685800" imgH="457200" progId="Equation.3">
                  <p:embed/>
                </p:oleObj>
              </mc:Choice>
              <mc:Fallback>
                <p:oleObj name="Equation" r:id="rId7" imgW="685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2848" y="4806886"/>
                        <a:ext cx="13716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Statika13-P15-Fig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1604" y="872686"/>
            <a:ext cx="3241548" cy="3342132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cxnSp>
        <p:nvCxnSpPr>
          <p:cNvPr id="13" name="Elbow Connector 12"/>
          <p:cNvCxnSpPr>
            <a:stCxn id="7" idx="3"/>
            <a:endCxn id="6" idx="3"/>
          </p:cNvCxnSpPr>
          <p:nvPr/>
        </p:nvCxnSpPr>
        <p:spPr>
          <a:xfrm flipV="1">
            <a:off x="8267736" y="2371716"/>
            <a:ext cx="19040" cy="645175"/>
          </a:xfrm>
          <a:prstGeom prst="bentConnector3">
            <a:avLst>
              <a:gd name="adj1" fmla="val 130063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8" idx="0"/>
            <a:endCxn id="10" idx="1"/>
          </p:cNvCxnSpPr>
          <p:nvPr/>
        </p:nvCxnSpPr>
        <p:spPr>
          <a:xfrm rot="5400000" flipH="1" flipV="1">
            <a:off x="4787856" y="3737361"/>
            <a:ext cx="134480" cy="1932932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87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18</a:t>
            </a:fld>
            <a:endParaRPr lang="sr-Latn-BA"/>
          </a:p>
        </p:txBody>
      </p:sp>
      <p:sp>
        <p:nvSpPr>
          <p:cNvPr id="9" name="TextBox 8"/>
          <p:cNvSpPr txBox="1"/>
          <p:nvPr/>
        </p:nvSpPr>
        <p:spPr>
          <a:xfrm>
            <a:off x="4714876" y="2800175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BA" sz="2400" i="1" dirty="0" smtClean="0"/>
              <a:t>Uz određivanje koordinata središta sistema paralelnih sila</a:t>
            </a:r>
            <a:endParaRPr lang="sr-Latn-BA" sz="2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28728" y="4137047"/>
            <a:ext cx="7072362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/>
              <a:t>Za određivanje koordinata središta sistema paralelnih sila primenimo </a:t>
            </a:r>
            <a:r>
              <a:rPr lang="sr-Latn-BA" sz="2400" b="1" dirty="0" smtClean="0">
                <a:solidFill>
                  <a:srgbClr val="0000FF"/>
                </a:solidFill>
              </a:rPr>
              <a:t>Varinjonov teorem </a:t>
            </a:r>
            <a:r>
              <a:rPr lang="sr-Latn-BA" sz="2400" dirty="0" smtClean="0"/>
              <a:t>za tačku </a:t>
            </a:r>
            <a:r>
              <a:rPr lang="sr-Latn-BA" sz="2400" dirty="0" smtClean="0">
                <a:sym typeface="Symbol"/>
              </a:rPr>
              <a:t>C (središte sistema paralelnih cila)</a:t>
            </a:r>
            <a:r>
              <a:rPr lang="sr-Latn-RS" sz="2400" dirty="0" smtClean="0"/>
              <a:t>. </a:t>
            </a:r>
            <a:endParaRPr lang="en-US" sz="2400" dirty="0"/>
          </a:p>
        </p:txBody>
      </p:sp>
      <p:graphicFrame>
        <p:nvGraphicFramePr>
          <p:cNvPr id="262152" name="Object 8"/>
          <p:cNvGraphicFramePr>
            <a:graphicFrameLocks noChangeAspect="1"/>
          </p:cNvGraphicFramePr>
          <p:nvPr/>
        </p:nvGraphicFramePr>
        <p:xfrm>
          <a:off x="5000628" y="571480"/>
          <a:ext cx="1854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8" name="Equation" r:id="rId3" imgW="927000" imgH="228600" progId="Equation.3">
                  <p:embed/>
                </p:oleObj>
              </mc:Choice>
              <mc:Fallback>
                <p:oleObj name="Equation" r:id="rId3" imgW="927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8" y="571480"/>
                        <a:ext cx="1854200" cy="4572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46" name="Object 2"/>
          <p:cNvGraphicFramePr>
            <a:graphicFrameLocks noChangeAspect="1"/>
          </p:cNvGraphicFramePr>
          <p:nvPr/>
        </p:nvGraphicFramePr>
        <p:xfrm>
          <a:off x="4870450" y="5137168"/>
          <a:ext cx="3733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9" name="Equation" r:id="rId5" imgW="1866600" imgH="431640" progId="Equation.3">
                  <p:embed/>
                </p:oleObj>
              </mc:Choice>
              <mc:Fallback>
                <p:oleObj name="Equation" r:id="rId5" imgW="1866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0450" y="5137168"/>
                        <a:ext cx="37338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Statika13-P15-Fig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728" y="571480"/>
            <a:ext cx="3241548" cy="3342132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6057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19</a:t>
            </a:fld>
            <a:endParaRPr lang="sr-Latn-BA"/>
          </a:p>
        </p:txBody>
      </p:sp>
      <p:graphicFrame>
        <p:nvGraphicFramePr>
          <p:cNvPr id="265219" name="Object 3"/>
          <p:cNvGraphicFramePr>
            <a:graphicFrameLocks noChangeAspect="1"/>
          </p:cNvGraphicFramePr>
          <p:nvPr/>
        </p:nvGraphicFramePr>
        <p:xfrm>
          <a:off x="7000892" y="642918"/>
          <a:ext cx="1346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78" name="Equation" r:id="rId3" imgW="672840" imgH="228600" progId="Equation.3">
                  <p:embed/>
                </p:oleObj>
              </mc:Choice>
              <mc:Fallback>
                <p:oleObj name="Equation" r:id="rId3" imgW="672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92" y="642918"/>
                        <a:ext cx="1346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0" name="Object 4"/>
          <p:cNvGraphicFramePr>
            <a:graphicFrameLocks noChangeAspect="1"/>
          </p:cNvGraphicFramePr>
          <p:nvPr/>
        </p:nvGraphicFramePr>
        <p:xfrm>
          <a:off x="7261260" y="1214416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79" name="Equation" r:id="rId5" imgW="139680" imgH="203040" progId="Equation.3">
                  <p:embed/>
                </p:oleObj>
              </mc:Choice>
              <mc:Fallback>
                <p:oleObj name="Equation" r:id="rId5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1260" y="1214416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1" name="Object 5"/>
          <p:cNvGraphicFramePr>
            <a:graphicFrameLocks noChangeAspect="1"/>
          </p:cNvGraphicFramePr>
          <p:nvPr/>
        </p:nvGraphicFramePr>
        <p:xfrm>
          <a:off x="7000892" y="1685906"/>
          <a:ext cx="1346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80" name="Equation" r:id="rId7" imgW="672840" imgH="228600" progId="Equation.3">
                  <p:embed/>
                </p:oleObj>
              </mc:Choice>
              <mc:Fallback>
                <p:oleObj name="Equation" r:id="rId7" imgW="672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92" y="1685906"/>
                        <a:ext cx="1346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16200000" flipH="1">
            <a:off x="7346960" y="2357430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265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762895"/>
              </p:ext>
            </p:extLst>
          </p:nvPr>
        </p:nvGraphicFramePr>
        <p:xfrm>
          <a:off x="5572125" y="4065588"/>
          <a:ext cx="2590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81" name="Equation" r:id="rId9" imgW="1295280" imgH="431640" progId="Equation.DSMT4">
                  <p:embed/>
                </p:oleObj>
              </mc:Choice>
              <mc:Fallback>
                <p:oleObj name="Equation" r:id="rId9" imgW="12952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25" y="4065588"/>
                        <a:ext cx="25908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3" name="Object 7"/>
          <p:cNvGraphicFramePr>
            <a:graphicFrameLocks noChangeAspect="1"/>
          </p:cNvGraphicFramePr>
          <p:nvPr/>
        </p:nvGraphicFramePr>
        <p:xfrm>
          <a:off x="5000628" y="2636838"/>
          <a:ext cx="3733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82" name="Equation" r:id="rId11" imgW="1866600" imgH="431640" progId="Equation.3">
                  <p:embed/>
                </p:oleObj>
              </mc:Choice>
              <mc:Fallback>
                <p:oleObj name="Equation" r:id="rId11" imgW="1866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8" y="2636838"/>
                        <a:ext cx="37338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4" name="Object 8"/>
          <p:cNvGraphicFramePr>
            <a:graphicFrameLocks noChangeAspect="1"/>
          </p:cNvGraphicFramePr>
          <p:nvPr/>
        </p:nvGraphicFramePr>
        <p:xfrm>
          <a:off x="6715140" y="3594104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83" name="Equation" r:id="rId13" imgW="139680" imgH="203040" progId="Equation.3">
                  <p:embed/>
                </p:oleObj>
              </mc:Choice>
              <mc:Fallback>
                <p:oleObj name="Equation" r:id="rId13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40" y="3594104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 descr="Statika13-P15-Fig2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73328" y="658372"/>
            <a:ext cx="3241548" cy="3342132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4601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/>
              <a:t>Proizvoljni prostorni sistem sila – Uslovi ravnoteže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Latn-RS" sz="3000" dirty="0" smtClean="0"/>
              <a:t>Da bi kruto telo usled delovanja proizvoljnog prostornog  sistema sila, bilo u ravnoteži (stanju mirovanja), potrebno je i dovoljno da </a:t>
            </a:r>
            <a:r>
              <a:rPr lang="sr-Latn-RS" sz="3000" dirty="0" smtClean="0">
                <a:solidFill>
                  <a:srgbClr val="FF0000"/>
                </a:solidFill>
              </a:rPr>
              <a:t>glavni vektor</a:t>
            </a:r>
            <a:r>
              <a:rPr lang="sr-Latn-RS" sz="3000" dirty="0" smtClean="0"/>
              <a:t> i </a:t>
            </a:r>
            <a:r>
              <a:rPr lang="sr-Latn-RS" sz="3000" dirty="0" smtClean="0">
                <a:solidFill>
                  <a:srgbClr val="0000FF"/>
                </a:solidFill>
              </a:rPr>
              <a:t>glavni moment</a:t>
            </a:r>
            <a:r>
              <a:rPr lang="sr-Latn-RS" sz="3000" dirty="0" smtClean="0"/>
              <a:t> tog sistema sila, budu jednaki nuli (0).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</a:t>
            </a:fld>
            <a:endParaRPr lang="sr-Latn-BA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187588"/>
              </p:ext>
            </p:extLst>
          </p:nvPr>
        </p:nvGraphicFramePr>
        <p:xfrm>
          <a:off x="1907704" y="3997176"/>
          <a:ext cx="965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73" name="Equation" r:id="rId3" imgW="482391" imgH="507780" progId="Equation.DSMT4">
                  <p:embed/>
                </p:oleObj>
              </mc:Choice>
              <mc:Fallback>
                <p:oleObj name="Equation" r:id="rId3" imgW="482391" imgH="507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3997176"/>
                        <a:ext cx="9652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930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20</a:t>
            </a:fld>
            <a:endParaRPr lang="sr-Latn-BA"/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357004"/>
              </p:ext>
            </p:extLst>
          </p:nvPr>
        </p:nvGraphicFramePr>
        <p:xfrm>
          <a:off x="5220072" y="1951038"/>
          <a:ext cx="2590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02" name="Equation" r:id="rId3" imgW="1295280" imgH="431640" progId="Equation.DSMT4">
                  <p:embed/>
                </p:oleObj>
              </mc:Choice>
              <mc:Fallback>
                <p:oleObj name="Equation" r:id="rId3" imgW="12952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1951038"/>
                        <a:ext cx="25908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6478634" y="879471"/>
          <a:ext cx="1092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03" name="Equation" r:id="rId5" imgW="545760" imgH="253800" progId="Equation.3">
                  <p:embed/>
                </p:oleObj>
              </mc:Choice>
              <mc:Fallback>
                <p:oleObj name="Equation" r:id="rId5" imgW="5457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8634" y="879471"/>
                        <a:ext cx="10922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6200000" flipH="1">
            <a:off x="6763262" y="1592727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588446"/>
              </p:ext>
            </p:extLst>
          </p:nvPr>
        </p:nvGraphicFramePr>
        <p:xfrm>
          <a:off x="5234384" y="3422650"/>
          <a:ext cx="2794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04" name="Equation" r:id="rId7" imgW="1396800" imgH="431640" progId="Equation.DSMT4">
                  <p:embed/>
                </p:oleObj>
              </mc:Choice>
              <mc:Fallback>
                <p:oleObj name="Equation" r:id="rId7" imgW="1396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4384" y="3422650"/>
                        <a:ext cx="27940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1"/>
          <p:cNvGraphicFramePr>
            <a:graphicFrameLocks noChangeAspect="1"/>
          </p:cNvGraphicFramePr>
          <p:nvPr/>
        </p:nvGraphicFramePr>
        <p:xfrm>
          <a:off x="6346856" y="2951173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05" name="Equation" r:id="rId9" imgW="139680" imgH="203040" progId="Equation.3">
                  <p:embed/>
                </p:oleObj>
              </mc:Choice>
              <mc:Fallback>
                <p:oleObj name="Equation" r:id="rId9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6856" y="2951173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50" name="Object 10"/>
          <p:cNvGraphicFramePr>
            <a:graphicFrameLocks noChangeAspect="1"/>
          </p:cNvGraphicFramePr>
          <p:nvPr/>
        </p:nvGraphicFramePr>
        <p:xfrm>
          <a:off x="4675214" y="4851416"/>
          <a:ext cx="3683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06" name="Equation" r:id="rId11" imgW="1841400" imgH="431640" progId="Equation.3">
                  <p:embed/>
                </p:oleObj>
              </mc:Choice>
              <mc:Fallback>
                <p:oleObj name="Equation" r:id="rId11" imgW="1841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214" y="4851416"/>
                        <a:ext cx="36830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51" name="Object 11"/>
          <p:cNvGraphicFramePr>
            <a:graphicFrameLocks noChangeAspect="1"/>
          </p:cNvGraphicFramePr>
          <p:nvPr/>
        </p:nvGraphicFramePr>
        <p:xfrm>
          <a:off x="6364318" y="4379933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07" name="Equation" r:id="rId13" imgW="139680" imgH="203040" progId="Equation.3">
                  <p:embed/>
                </p:oleObj>
              </mc:Choice>
              <mc:Fallback>
                <p:oleObj name="Equation" r:id="rId13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4318" y="4379933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Statika13-P15-Fig2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87642" y="1229876"/>
            <a:ext cx="3241548" cy="3342132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1418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21</a:t>
            </a:fld>
            <a:endParaRPr lang="sr-Latn-BA"/>
          </a:p>
        </p:txBody>
      </p:sp>
      <p:graphicFrame>
        <p:nvGraphicFramePr>
          <p:cNvPr id="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066043"/>
              </p:ext>
            </p:extLst>
          </p:nvPr>
        </p:nvGraphicFramePr>
        <p:xfrm>
          <a:off x="4860032" y="2260588"/>
          <a:ext cx="3683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74" name="Equation" r:id="rId3" imgW="1841400" imgH="431640" progId="Equation.3">
                  <p:embed/>
                </p:oleObj>
              </mc:Choice>
              <mc:Fallback>
                <p:oleObj name="Equation" r:id="rId3" imgW="1841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2260588"/>
                        <a:ext cx="36830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149791"/>
              </p:ext>
            </p:extLst>
          </p:nvPr>
        </p:nvGraphicFramePr>
        <p:xfrm>
          <a:off x="6288792" y="4594236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75" name="Equation" r:id="rId5" imgW="139680" imgH="203040" progId="Equation.3">
                  <p:embed/>
                </p:oleObj>
              </mc:Choice>
              <mc:Fallback>
                <p:oleObj name="Equation" r:id="rId5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8792" y="4594236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278501"/>
              </p:ext>
            </p:extLst>
          </p:nvPr>
        </p:nvGraphicFramePr>
        <p:xfrm>
          <a:off x="4860032" y="5014930"/>
          <a:ext cx="3175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76" name="Equation" r:id="rId7" imgW="1587240" imgH="457200" progId="Equation.3">
                  <p:embed/>
                </p:oleObj>
              </mc:Choice>
              <mc:Fallback>
                <p:oleObj name="Equation" r:id="rId7" imgW="15872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5014930"/>
                        <a:ext cx="31750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60032" y="571480"/>
            <a:ext cx="3714776" cy="156966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/>
              <a:t>Konstantu u vektorskom proizvodu možemo vezati uz bilo koji vektor, i saglasno tome</a:t>
            </a:r>
            <a:r>
              <a:rPr lang="sr-Latn-RS" sz="2400" dirty="0" smtClean="0"/>
              <a:t> iz</a:t>
            </a:r>
            <a:endParaRPr lang="en-US" sz="2400" dirty="0"/>
          </a:p>
        </p:txBody>
      </p:sp>
      <p:graphicFrame>
        <p:nvGraphicFramePr>
          <p:cNvPr id="2672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547590"/>
              </p:ext>
            </p:extLst>
          </p:nvPr>
        </p:nvGraphicFramePr>
        <p:xfrm>
          <a:off x="4860032" y="3643314"/>
          <a:ext cx="3683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77" name="Equation" r:id="rId9" imgW="1841400" imgH="431640" progId="Equation.3">
                  <p:embed/>
                </p:oleObj>
              </mc:Choice>
              <mc:Fallback>
                <p:oleObj name="Equation" r:id="rId9" imgW="1841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643314"/>
                        <a:ext cx="36830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980738"/>
              </p:ext>
            </p:extLst>
          </p:nvPr>
        </p:nvGraphicFramePr>
        <p:xfrm>
          <a:off x="6288792" y="3214686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78" name="Equation" r:id="rId11" imgW="139680" imgH="203040" progId="Equation.3">
                  <p:embed/>
                </p:oleObj>
              </mc:Choice>
              <mc:Fallback>
                <p:oleObj name="Equation" r:id="rId11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8792" y="3214686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Statika13-P15-Fig2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31640" y="571480"/>
            <a:ext cx="3241548" cy="3342132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cxnSp>
        <p:nvCxnSpPr>
          <p:cNvPr id="12" name="Elbow Connector 11"/>
          <p:cNvCxnSpPr>
            <a:stCxn id="5" idx="3"/>
            <a:endCxn id="8" idx="3"/>
          </p:cNvCxnSpPr>
          <p:nvPr/>
        </p:nvCxnSpPr>
        <p:spPr>
          <a:xfrm flipV="1">
            <a:off x="8543032" y="1356310"/>
            <a:ext cx="31776" cy="1336078"/>
          </a:xfrm>
          <a:prstGeom prst="bentConnector3">
            <a:avLst>
              <a:gd name="adj1" fmla="val 819411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55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22</a:t>
            </a:fld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000628" y="3500438"/>
          <a:ext cx="3200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546" name="Equation" r:id="rId3" imgW="1600200" imgH="457200" progId="Equation.3">
                  <p:embed/>
                </p:oleObj>
              </mc:Choice>
              <mc:Fallback>
                <p:oleObj name="Equation" r:id="rId3" imgW="1600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8" y="3500438"/>
                        <a:ext cx="32004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8291" name="Object 3"/>
          <p:cNvGraphicFramePr>
            <a:graphicFrameLocks noChangeAspect="1"/>
          </p:cNvGraphicFramePr>
          <p:nvPr/>
        </p:nvGraphicFramePr>
        <p:xfrm>
          <a:off x="5000628" y="2000240"/>
          <a:ext cx="3175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547" name="Equation" r:id="rId5" imgW="1587240" imgH="457200" progId="Equation.3">
                  <p:embed/>
                </p:oleObj>
              </mc:Choice>
              <mc:Fallback>
                <p:oleObj name="Equation" r:id="rId5" imgW="15872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8" y="2000240"/>
                        <a:ext cx="31750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00628" y="642918"/>
            <a:ext cx="3714776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/>
              <a:t>Vektor položaja središta ili centra C sistema paralelnih sila je fiksan i zbog toga iz</a:t>
            </a:r>
            <a:endParaRPr lang="en-US" sz="2400" dirty="0"/>
          </a:p>
        </p:txBody>
      </p:sp>
      <p:graphicFrame>
        <p:nvGraphicFramePr>
          <p:cNvPr id="268292" name="Object 4"/>
          <p:cNvGraphicFramePr>
            <a:graphicFrameLocks noChangeAspect="1"/>
          </p:cNvGraphicFramePr>
          <p:nvPr/>
        </p:nvGraphicFramePr>
        <p:xfrm>
          <a:off x="6000760" y="3000372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548" name="Equation" r:id="rId7" imgW="139680" imgH="203040" progId="Equation.3">
                  <p:embed/>
                </p:oleObj>
              </mc:Choice>
              <mc:Fallback>
                <p:oleObj name="Equation" r:id="rId7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60" y="3000372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11428" y="4509120"/>
            <a:ext cx="3175000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/>
              <a:t>Ovo će biti jednako nuli (0) ako je</a:t>
            </a:r>
            <a:endParaRPr lang="en-US" sz="2400" dirty="0"/>
          </a:p>
        </p:txBody>
      </p:sp>
      <p:graphicFrame>
        <p:nvGraphicFramePr>
          <p:cNvPr id="2682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791798"/>
              </p:ext>
            </p:extLst>
          </p:nvPr>
        </p:nvGraphicFramePr>
        <p:xfrm>
          <a:off x="3955008" y="5065213"/>
          <a:ext cx="2489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549" name="Equation" r:id="rId9" imgW="1244520" imgH="431640" progId="Equation.3">
                  <p:embed/>
                </p:oleObj>
              </mc:Choice>
              <mc:Fallback>
                <p:oleObj name="Equation" r:id="rId9" imgW="12445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008" y="5065213"/>
                        <a:ext cx="24892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Statika13-P15-Fig2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28728" y="658372"/>
            <a:ext cx="3241548" cy="3342132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cxnSp>
        <p:nvCxnSpPr>
          <p:cNvPr id="12" name="Elbow Connector 11"/>
          <p:cNvCxnSpPr>
            <a:stCxn id="268291" idx="3"/>
            <a:endCxn id="7" idx="3"/>
          </p:cNvCxnSpPr>
          <p:nvPr/>
        </p:nvCxnSpPr>
        <p:spPr>
          <a:xfrm flipV="1">
            <a:off x="8175628" y="1243083"/>
            <a:ext cx="539776" cy="1214357"/>
          </a:xfrm>
          <a:prstGeom prst="bentConnector3">
            <a:avLst>
              <a:gd name="adj1" fmla="val 142351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9" idx="3"/>
            <a:endCxn id="5" idx="3"/>
          </p:cNvCxnSpPr>
          <p:nvPr/>
        </p:nvCxnSpPr>
        <p:spPr>
          <a:xfrm flipV="1">
            <a:off x="5686428" y="3957638"/>
            <a:ext cx="2514600" cy="966981"/>
          </a:xfrm>
          <a:prstGeom prst="bentConnector3">
            <a:avLst>
              <a:gd name="adj1" fmla="val 109091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15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23</a:t>
            </a:fld>
            <a:endParaRPr lang="sr-Latn-BA"/>
          </a:p>
        </p:txBody>
      </p:sp>
      <p:graphicFrame>
        <p:nvGraphicFramePr>
          <p:cNvPr id="269314" name="Object 2"/>
          <p:cNvGraphicFramePr>
            <a:graphicFrameLocks noChangeAspect="1"/>
          </p:cNvGraphicFramePr>
          <p:nvPr/>
        </p:nvGraphicFramePr>
        <p:xfrm>
          <a:off x="1357290" y="571480"/>
          <a:ext cx="2489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830" name="Equation" r:id="rId3" imgW="1244520" imgH="431640" progId="Equation.3">
                  <p:embed/>
                </p:oleObj>
              </mc:Choice>
              <mc:Fallback>
                <p:oleObj name="Equation" r:id="rId3" imgW="12445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571480"/>
                        <a:ext cx="24892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15" name="Object 3"/>
          <p:cNvGraphicFramePr>
            <a:graphicFrameLocks noChangeAspect="1"/>
          </p:cNvGraphicFramePr>
          <p:nvPr/>
        </p:nvGraphicFramePr>
        <p:xfrm>
          <a:off x="4357686" y="571480"/>
          <a:ext cx="2057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831" name="Equation" r:id="rId5" imgW="1028520" imgH="431640" progId="Equation.3">
                  <p:embed/>
                </p:oleObj>
              </mc:Choice>
              <mc:Fallback>
                <p:oleObj name="Equation" r:id="rId5" imgW="10285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6" y="571480"/>
                        <a:ext cx="20574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16" name="Object 4"/>
          <p:cNvGraphicFramePr>
            <a:graphicFrameLocks noChangeAspect="1"/>
          </p:cNvGraphicFramePr>
          <p:nvPr/>
        </p:nvGraphicFramePr>
        <p:xfrm>
          <a:off x="4645036" y="1966914"/>
          <a:ext cx="14986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832" name="Equation" r:id="rId7" imgW="749160" imgH="838080" progId="Equation.3">
                  <p:embed/>
                </p:oleObj>
              </mc:Choice>
              <mc:Fallback>
                <p:oleObj name="Equation" r:id="rId7" imgW="74916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36" y="1966914"/>
                        <a:ext cx="1498600" cy="167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17" name="Object 5"/>
          <p:cNvGraphicFramePr>
            <a:graphicFrameLocks noChangeAspect="1"/>
          </p:cNvGraphicFramePr>
          <p:nvPr/>
        </p:nvGraphicFramePr>
        <p:xfrm>
          <a:off x="5286380" y="1500174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833" name="Equation" r:id="rId9" imgW="139680" imgH="203040" progId="Equation.3">
                  <p:embed/>
                </p:oleObj>
              </mc:Choice>
              <mc:Fallback>
                <p:oleObj name="Equation" r:id="rId9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0" y="1500174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18" name="Object 6"/>
          <p:cNvGraphicFramePr>
            <a:graphicFrameLocks noChangeAspect="1"/>
          </p:cNvGraphicFramePr>
          <p:nvPr/>
        </p:nvGraphicFramePr>
        <p:xfrm>
          <a:off x="3929058" y="857232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834" name="Equation" r:id="rId11" imgW="190440" imgH="152280" progId="Equation.3">
                  <p:embed/>
                </p:oleObj>
              </mc:Choice>
              <mc:Fallback>
                <p:oleObj name="Equation" r:id="rId11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857232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19" name="Object 7"/>
          <p:cNvGraphicFramePr>
            <a:graphicFrameLocks noChangeAspect="1"/>
          </p:cNvGraphicFramePr>
          <p:nvPr/>
        </p:nvGraphicFramePr>
        <p:xfrm>
          <a:off x="1643042" y="2535238"/>
          <a:ext cx="2590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835" name="Equation" r:id="rId13" imgW="1295280" imgH="253800" progId="Equation.3">
                  <p:embed/>
                </p:oleObj>
              </mc:Choice>
              <mc:Fallback>
                <p:oleObj name="Equation" r:id="rId13" imgW="1295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42" y="2535238"/>
                        <a:ext cx="25908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20" name="Object 8"/>
          <p:cNvGraphicFramePr>
            <a:graphicFrameLocks noChangeAspect="1"/>
          </p:cNvGraphicFramePr>
          <p:nvPr/>
        </p:nvGraphicFramePr>
        <p:xfrm>
          <a:off x="6572264" y="2500306"/>
          <a:ext cx="2286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836" name="Equation" r:id="rId15" imgW="1143000" imgH="253800" progId="Equation.3">
                  <p:embed/>
                </p:oleObj>
              </mc:Choice>
              <mc:Fallback>
                <p:oleObj name="Equation" r:id="rId15" imgW="11430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64" y="2500306"/>
                        <a:ext cx="22860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 rot="10800000" flipH="1">
            <a:off x="4286248" y="2714621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2" name="Right Arrow 11"/>
          <p:cNvSpPr/>
          <p:nvPr/>
        </p:nvSpPr>
        <p:spPr>
          <a:xfrm rot="10800000">
            <a:off x="6212826" y="2714620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269321" name="Object 9"/>
          <p:cNvGraphicFramePr>
            <a:graphicFrameLocks noChangeAspect="1"/>
          </p:cNvGraphicFramePr>
          <p:nvPr/>
        </p:nvGraphicFramePr>
        <p:xfrm>
          <a:off x="3038475" y="4181492"/>
          <a:ext cx="48514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837" name="Equation" r:id="rId17" imgW="2425680" imgH="838080" progId="Equation.3">
                  <p:embed/>
                </p:oleObj>
              </mc:Choice>
              <mc:Fallback>
                <p:oleObj name="Equation" r:id="rId17" imgW="242568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8475" y="4181492"/>
                        <a:ext cx="4851400" cy="167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22" name="Object 10"/>
          <p:cNvGraphicFramePr>
            <a:graphicFrameLocks noChangeAspect="1"/>
          </p:cNvGraphicFramePr>
          <p:nvPr/>
        </p:nvGraphicFramePr>
        <p:xfrm>
          <a:off x="5286380" y="373698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838" name="Equation" r:id="rId19" imgW="139680" imgH="203040" progId="Equation.3">
                  <p:embed/>
                </p:oleObj>
              </mc:Choice>
              <mc:Fallback>
                <p:oleObj name="Equation" r:id="rId19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0" y="373698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119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24</a:t>
            </a:fld>
            <a:endParaRPr lang="sr-Latn-BA"/>
          </a:p>
        </p:txBody>
      </p:sp>
      <p:graphicFrame>
        <p:nvGraphicFramePr>
          <p:cNvPr id="270338" name="Object 2"/>
          <p:cNvGraphicFramePr>
            <a:graphicFrameLocks noChangeAspect="1"/>
          </p:cNvGraphicFramePr>
          <p:nvPr/>
        </p:nvGraphicFramePr>
        <p:xfrm>
          <a:off x="1643042" y="3000372"/>
          <a:ext cx="61722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42" name="Equation" r:id="rId3" imgW="3085920" imgH="838080" progId="Equation.3">
                  <p:embed/>
                </p:oleObj>
              </mc:Choice>
              <mc:Fallback>
                <p:oleObj name="Equation" r:id="rId3" imgW="308592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42" y="3000372"/>
                        <a:ext cx="6172200" cy="167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39" name="Object 3"/>
          <p:cNvGraphicFramePr>
            <a:graphicFrameLocks noChangeAspect="1"/>
          </p:cNvGraphicFramePr>
          <p:nvPr/>
        </p:nvGraphicFramePr>
        <p:xfrm>
          <a:off x="1643042" y="658790"/>
          <a:ext cx="48514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43" name="Equation" r:id="rId5" imgW="2425680" imgH="838080" progId="Equation.3">
                  <p:embed/>
                </p:oleObj>
              </mc:Choice>
              <mc:Fallback>
                <p:oleObj name="Equation" r:id="rId5" imgW="242568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42" y="658790"/>
                        <a:ext cx="4851400" cy="167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0" name="Object 4"/>
          <p:cNvGraphicFramePr>
            <a:graphicFrameLocks noChangeAspect="1"/>
          </p:cNvGraphicFramePr>
          <p:nvPr/>
        </p:nvGraphicFramePr>
        <p:xfrm>
          <a:off x="3643306" y="242886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44" name="Equation" r:id="rId7" imgW="139680" imgH="203040" progId="Equation.3">
                  <p:embed/>
                </p:oleObj>
              </mc:Choice>
              <mc:Fallback>
                <p:oleObj name="Equation" r:id="rId7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06" y="2428868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109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25</a:t>
            </a:fld>
            <a:endParaRPr lang="sr-Latn-BA"/>
          </a:p>
        </p:txBody>
      </p:sp>
      <p:graphicFrame>
        <p:nvGraphicFramePr>
          <p:cNvPr id="271362" name="Object 2"/>
          <p:cNvGraphicFramePr>
            <a:graphicFrameLocks noChangeAspect="1"/>
          </p:cNvGraphicFramePr>
          <p:nvPr/>
        </p:nvGraphicFramePr>
        <p:xfrm>
          <a:off x="1357311" y="500042"/>
          <a:ext cx="61722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781" name="Equation" r:id="rId3" imgW="3085920" imgH="838080" progId="Equation.3">
                  <p:embed/>
                </p:oleObj>
              </mc:Choice>
              <mc:Fallback>
                <p:oleObj name="Equation" r:id="rId3" imgW="308592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1" y="500042"/>
                        <a:ext cx="6172200" cy="167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1363" name="Object 3"/>
          <p:cNvGraphicFramePr>
            <a:graphicFrameLocks noChangeAspect="1"/>
          </p:cNvGraphicFramePr>
          <p:nvPr/>
        </p:nvGraphicFramePr>
        <p:xfrm>
          <a:off x="3357561" y="235741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782" name="Equation" r:id="rId5" imgW="139680" imgH="203040" progId="Equation.3">
                  <p:embed/>
                </p:oleObj>
              </mc:Choice>
              <mc:Fallback>
                <p:oleObj name="Equation" r:id="rId5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1" y="2357418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1364" name="Object 4"/>
          <p:cNvGraphicFramePr>
            <a:graphicFrameLocks noChangeAspect="1"/>
          </p:cNvGraphicFramePr>
          <p:nvPr/>
        </p:nvGraphicFramePr>
        <p:xfrm>
          <a:off x="1357290" y="2824170"/>
          <a:ext cx="56642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783" name="Equation" r:id="rId7" imgW="2831760" imgH="838080" progId="Equation.3">
                  <p:embed/>
                </p:oleObj>
              </mc:Choice>
              <mc:Fallback>
                <p:oleObj name="Equation" r:id="rId7" imgW="283176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2824170"/>
                        <a:ext cx="5664200" cy="16764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1365" name="Object 5"/>
          <p:cNvGraphicFramePr>
            <a:graphicFrameLocks noChangeAspect="1"/>
          </p:cNvGraphicFramePr>
          <p:nvPr/>
        </p:nvGraphicFramePr>
        <p:xfrm>
          <a:off x="7429520" y="3214686"/>
          <a:ext cx="1219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784" name="Equation" r:id="rId9" imgW="609480" imgH="431640" progId="Equation.3">
                  <p:embed/>
                </p:oleObj>
              </mc:Choice>
              <mc:Fallback>
                <p:oleObj name="Equation" r:id="rId9" imgW="609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20" y="3214686"/>
                        <a:ext cx="12192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0800000">
            <a:off x="7072330" y="3571876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271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688340"/>
              </p:ext>
            </p:extLst>
          </p:nvPr>
        </p:nvGraphicFramePr>
        <p:xfrm>
          <a:off x="2724224" y="4695824"/>
          <a:ext cx="5664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785" name="Equation" r:id="rId11" imgW="2831760" imgH="609480" progId="Equation.3">
                  <p:embed/>
                </p:oleObj>
              </mc:Choice>
              <mc:Fallback>
                <p:oleObj name="Equation" r:id="rId11" imgW="28317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224" y="4695824"/>
                        <a:ext cx="5664200" cy="12192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678926"/>
              </p:ext>
            </p:extLst>
          </p:nvPr>
        </p:nvGraphicFramePr>
        <p:xfrm>
          <a:off x="1763688" y="453476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786" name="Equation" r:id="rId13" imgW="139639" imgH="203112" progId="Equation.3">
                  <p:embed/>
                </p:oleObj>
              </mc:Choice>
              <mc:Fallback>
                <p:oleObj name="Equation" r:id="rId13" imgW="13963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4534768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31672"/>
              </p:ext>
            </p:extLst>
          </p:nvPr>
        </p:nvGraphicFramePr>
        <p:xfrm>
          <a:off x="2217738" y="5428456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787" name="Equation" r:id="rId14" imgW="190440" imgH="152280" progId="Equation.DSMT4">
                  <p:embed/>
                </p:oleObj>
              </mc:Choice>
              <mc:Fallback>
                <p:oleObj name="Equation" r:id="rId14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738" y="5428456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Elbow Connector 11"/>
          <p:cNvCxnSpPr>
            <a:stCxn id="9" idx="2"/>
            <a:endCxn id="10" idx="1"/>
          </p:cNvCxnSpPr>
          <p:nvPr/>
        </p:nvCxnSpPr>
        <p:spPr>
          <a:xfrm rot="16200000" flipH="1">
            <a:off x="1740719" y="5103837"/>
            <a:ext cx="639688" cy="314350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89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26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3857620" y="4443249"/>
            <a:ext cx="4643470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/>
              <a:t>Obrtanjem oko napadnih tačaka sve sile sistema na levoj slici, dovedene su u položaj paralelnosti sa </a:t>
            </a:r>
            <a:r>
              <a:rPr lang="sr-Latn-BA" sz="2400" i="1" dirty="0" smtClean="0"/>
              <a:t>z </a:t>
            </a:r>
            <a:r>
              <a:rPr lang="sr-Latn-BA" sz="2400" dirty="0" smtClean="0"/>
              <a:t>osom.</a:t>
            </a:r>
            <a:endParaRPr lang="en-US" sz="2400" dirty="0"/>
          </a:p>
        </p:txBody>
      </p:sp>
      <p:pic>
        <p:nvPicPr>
          <p:cNvPr id="5" name="Picture 4" descr="Statika13-P15-Fi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869373"/>
            <a:ext cx="3241548" cy="3342132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pic>
        <p:nvPicPr>
          <p:cNvPr id="6" name="Picture 5" descr="Statika13-P15-Fig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772" y="869373"/>
            <a:ext cx="3241548" cy="3342132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cxnSp>
        <p:nvCxnSpPr>
          <p:cNvPr id="7" name="Elbow Connector 6"/>
          <p:cNvCxnSpPr>
            <a:stCxn id="6" idx="0"/>
            <a:endCxn id="5" idx="0"/>
          </p:cNvCxnSpPr>
          <p:nvPr/>
        </p:nvCxnSpPr>
        <p:spPr>
          <a:xfrm rot="16200000" flipV="1">
            <a:off x="5027462" y="-965711"/>
            <a:ext cx="12700" cy="3670168"/>
          </a:xfrm>
          <a:prstGeom prst="bentConnector3">
            <a:avLst>
              <a:gd name="adj1" fmla="val 180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4" idx="3"/>
            <a:endCxn id="6" idx="3"/>
          </p:cNvCxnSpPr>
          <p:nvPr/>
        </p:nvCxnSpPr>
        <p:spPr>
          <a:xfrm flipH="1" flipV="1">
            <a:off x="8483320" y="2540439"/>
            <a:ext cx="17770" cy="2502975"/>
          </a:xfrm>
          <a:prstGeom prst="bentConnector3">
            <a:avLst>
              <a:gd name="adj1" fmla="val -128643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94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27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5000628" y="571480"/>
            <a:ext cx="3500462" cy="230832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/>
              <a:t>Koordinate središta C sistema paralelnih sila možemo odrediti i primenom </a:t>
            </a:r>
            <a:r>
              <a:rPr lang="sr-Latn-BA" sz="2400" dirty="0" smtClean="0">
                <a:solidFill>
                  <a:srgbClr val="0000FF"/>
                </a:solidFill>
              </a:rPr>
              <a:t>Varinjonovog teorema za koordinatne ose</a:t>
            </a:r>
            <a:r>
              <a:rPr lang="sr-Latn-BA" sz="2400" dirty="0" smtClean="0"/>
              <a:t>. </a:t>
            </a:r>
            <a:endParaRPr lang="en-US" sz="2400" dirty="0"/>
          </a:p>
        </p:txBody>
      </p:sp>
      <p:pic>
        <p:nvPicPr>
          <p:cNvPr id="5" name="Picture 4" descr="Statika13-P15-Fig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996" y="571480"/>
            <a:ext cx="3241548" cy="3342132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000628" y="3071810"/>
            <a:ext cx="3500462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>
                <a:solidFill>
                  <a:srgbClr val="0000FF"/>
                </a:solidFill>
              </a:rPr>
              <a:t>Varinjonov teorem </a:t>
            </a:r>
            <a:r>
              <a:rPr lang="sr-Latn-BA" sz="2400" dirty="0" smtClean="0"/>
              <a:t>za koordinatne ose </a:t>
            </a:r>
            <a:r>
              <a:rPr lang="sr-Latn-BA" sz="2400" dirty="0" smtClean="0">
                <a:solidFill>
                  <a:srgbClr val="0000FF"/>
                </a:solidFill>
              </a:rPr>
              <a:t>x</a:t>
            </a:r>
            <a:r>
              <a:rPr lang="sr-Latn-BA" sz="2400" dirty="0" smtClean="0"/>
              <a:t> i </a:t>
            </a:r>
            <a:r>
              <a:rPr lang="sr-Latn-BA" sz="2400" dirty="0" smtClean="0">
                <a:solidFill>
                  <a:srgbClr val="0000FF"/>
                </a:solidFill>
              </a:rPr>
              <a:t>y</a:t>
            </a:r>
            <a:r>
              <a:rPr lang="sr-Latn-BA" sz="2400" dirty="0" smtClean="0"/>
              <a:t>, glasi: </a:t>
            </a:r>
            <a:endParaRPr lang="en-US" sz="2400" dirty="0"/>
          </a:p>
        </p:txBody>
      </p:sp>
      <p:graphicFrame>
        <p:nvGraphicFramePr>
          <p:cNvPr id="273410" name="Object 2"/>
          <p:cNvGraphicFramePr>
            <a:graphicFrameLocks noChangeAspect="1"/>
          </p:cNvGraphicFramePr>
          <p:nvPr/>
        </p:nvGraphicFramePr>
        <p:xfrm>
          <a:off x="6000760" y="4000504"/>
          <a:ext cx="18288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86" name="Equation" r:id="rId4" imgW="914400" imgH="888840" progId="Equation.3">
                  <p:embed/>
                </p:oleObj>
              </mc:Choice>
              <mc:Fallback>
                <p:oleObj name="Equation" r:id="rId4" imgW="91440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60" y="4000504"/>
                        <a:ext cx="1828800" cy="177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725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28</a:t>
            </a:fld>
            <a:endParaRPr lang="sr-Latn-BA"/>
          </a:p>
        </p:txBody>
      </p:sp>
      <p:pic>
        <p:nvPicPr>
          <p:cNvPr id="4" name="Picture 3" descr="Statika13-P15-Fig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620" y="500042"/>
            <a:ext cx="3241548" cy="3342132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134277"/>
              </p:ext>
            </p:extLst>
          </p:nvPr>
        </p:nvGraphicFramePr>
        <p:xfrm>
          <a:off x="5707063" y="500063"/>
          <a:ext cx="1574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666" name="Equation" r:id="rId4" imgW="787320" imgH="533160" progId="Equation.3">
                  <p:embed/>
                </p:oleObj>
              </mc:Choice>
              <mc:Fallback>
                <p:oleObj name="Equation" r:id="rId4" imgW="78732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7063" y="500063"/>
                        <a:ext cx="1574800" cy="1066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795986" y="4286256"/>
          <a:ext cx="21336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667" name="Equation" r:id="rId6" imgW="1066680" imgH="888840" progId="Equation.3">
                  <p:embed/>
                </p:oleObj>
              </mc:Choice>
              <mc:Fallback>
                <p:oleObj name="Equation" r:id="rId6" imgW="106668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86" y="4286256"/>
                        <a:ext cx="2133600" cy="177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5795986" y="2000240"/>
          <a:ext cx="18288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668" name="Equation" r:id="rId8" imgW="914400" imgH="888840" progId="Equation.3">
                  <p:embed/>
                </p:oleObj>
              </mc:Choice>
              <mc:Fallback>
                <p:oleObj name="Equation" r:id="rId8" imgW="91440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86" y="2000240"/>
                        <a:ext cx="1828800" cy="177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6200000" flipH="1">
            <a:off x="6367490" y="1715612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9" name="Right Arrow 8"/>
          <p:cNvSpPr/>
          <p:nvPr/>
        </p:nvSpPr>
        <p:spPr>
          <a:xfrm rot="16200000">
            <a:off x="6366366" y="3930191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274437" name="Object 5"/>
          <p:cNvGraphicFramePr>
            <a:graphicFrameLocks noChangeAspect="1"/>
          </p:cNvGraphicFramePr>
          <p:nvPr/>
        </p:nvGraphicFramePr>
        <p:xfrm>
          <a:off x="7715272" y="271462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669" name="Equation" r:id="rId10" imgW="190440" imgH="152280" progId="Equation.3">
                  <p:embed/>
                </p:oleObj>
              </mc:Choice>
              <mc:Fallback>
                <p:oleObj name="Equation" r:id="rId10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72" y="271462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097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29</a:t>
            </a:fld>
            <a:endParaRPr lang="sr-Latn-BA"/>
          </a:p>
        </p:txBody>
      </p:sp>
      <p:graphicFrame>
        <p:nvGraphicFramePr>
          <p:cNvPr id="2754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544433"/>
              </p:ext>
            </p:extLst>
          </p:nvPr>
        </p:nvGraphicFramePr>
        <p:xfrm>
          <a:off x="1755179" y="866775"/>
          <a:ext cx="24384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90" name="Equation" r:id="rId3" imgW="1218960" imgH="914400" progId="Equation.3">
                  <p:embed/>
                </p:oleObj>
              </mc:Choice>
              <mc:Fallback>
                <p:oleObj name="Equation" r:id="rId3" imgW="121896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5179" y="866775"/>
                        <a:ext cx="2438400" cy="182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59" name="Object 3"/>
          <p:cNvGraphicFramePr>
            <a:graphicFrameLocks noChangeAspect="1"/>
          </p:cNvGraphicFramePr>
          <p:nvPr/>
        </p:nvGraphicFramePr>
        <p:xfrm>
          <a:off x="1285852" y="1606522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91" name="Equation" r:id="rId5" imgW="190440" imgH="152280" progId="Equation.3">
                  <p:embed/>
                </p:oleObj>
              </mc:Choice>
              <mc:Fallback>
                <p:oleObj name="Equation" r:id="rId5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52" y="1606522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405572"/>
              </p:ext>
            </p:extLst>
          </p:nvPr>
        </p:nvGraphicFramePr>
        <p:xfrm>
          <a:off x="4721200" y="561972"/>
          <a:ext cx="16510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92" name="Equation" r:id="rId7" imgW="825480" imgH="1218960" progId="Equation.3">
                  <p:embed/>
                </p:oleObj>
              </mc:Choice>
              <mc:Fallback>
                <p:oleObj name="Equation" r:id="rId7" imgW="82548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1200" y="561972"/>
                        <a:ext cx="1651000" cy="24384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634409"/>
              </p:ext>
            </p:extLst>
          </p:nvPr>
        </p:nvGraphicFramePr>
        <p:xfrm>
          <a:off x="4263008" y="1606527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93" name="Equation" r:id="rId9" imgW="190440" imgH="152280" progId="Equation.3">
                  <p:embed/>
                </p:oleObj>
              </mc:Choice>
              <mc:Fallback>
                <p:oleObj name="Equation" r:id="rId9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3008" y="1606527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17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899682"/>
              </p:ext>
            </p:extLst>
          </p:nvPr>
        </p:nvGraphicFramePr>
        <p:xfrm>
          <a:off x="1475656" y="476672"/>
          <a:ext cx="965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36" name="Equation" r:id="rId3" imgW="482391" imgH="507780" progId="Equation.DSMT4">
                  <p:embed/>
                </p:oleObj>
              </mc:Choice>
              <mc:Fallback>
                <p:oleObj name="Equation" r:id="rId3" imgW="482391" imgH="507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476672"/>
                        <a:ext cx="9652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558033"/>
              </p:ext>
            </p:extLst>
          </p:nvPr>
        </p:nvGraphicFramePr>
        <p:xfrm>
          <a:off x="2771800" y="476697"/>
          <a:ext cx="1085850" cy="395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37" name="Equation" r:id="rId5" imgW="723600" imgH="2641320" progId="Equation.DSMT4">
                  <p:embed/>
                </p:oleObj>
              </mc:Choice>
              <mc:Fallback>
                <p:oleObj name="Equation" r:id="rId5" imgW="723600" imgH="264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476697"/>
                        <a:ext cx="1085850" cy="3959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67944" y="476672"/>
            <a:ext cx="4608512" cy="304698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Da bi kruto telo usled delovanja proizvoljnog prostornog sistema sila, bilo u ravnoteži, potrebno je i dovoljno da mu: </a:t>
            </a:r>
            <a:r>
              <a:rPr lang="sr-Latn-RS" sz="2400" dirty="0" smtClean="0">
                <a:solidFill>
                  <a:srgbClr val="0070C0"/>
                </a:solidFill>
              </a:rPr>
              <a:t>Sume projekcija svih  sila na ose Pravouglog koordinatnog sistema </a:t>
            </a:r>
            <a:r>
              <a:rPr lang="sr-Latn-RS" sz="2400" dirty="0" smtClean="0"/>
              <a:t>i </a:t>
            </a:r>
            <a:r>
              <a:rPr lang="sr-Latn-RS" sz="2400" dirty="0" smtClean="0">
                <a:solidFill>
                  <a:srgbClr val="00B050"/>
                </a:solidFill>
              </a:rPr>
              <a:t>sume momenata svih sila, za te ose</a:t>
            </a:r>
            <a:r>
              <a:rPr lang="sr-Latn-RS" sz="2400" dirty="0" smtClean="0"/>
              <a:t>, </a:t>
            </a:r>
            <a:r>
              <a:rPr lang="sr-Latn-RS" sz="2400" dirty="0"/>
              <a:t>budu jednake nuli (0</a:t>
            </a:r>
            <a:r>
              <a:rPr lang="sr-Latn-RS" sz="2400" dirty="0" smtClean="0"/>
              <a:t>).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771800" y="4581128"/>
            <a:ext cx="5904656" cy="1569660"/>
          </a:xfrm>
          <a:prstGeom prst="rect">
            <a:avLst/>
          </a:prstGeom>
          <a:ln>
            <a:solidFill>
              <a:srgbClr val="4B220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 smtClean="0"/>
              <a:t>Prostorni sistem sila koji ispunjava ove uslove jeste uravnoteženi sistem sila (telo na koji deluje ovakav sistem nalazi se u stanju mirovanja).</a:t>
            </a:r>
            <a:endParaRPr lang="en-US" sz="2400" dirty="0"/>
          </a:p>
        </p:txBody>
      </p:sp>
      <p:cxnSp>
        <p:nvCxnSpPr>
          <p:cNvPr id="9" name="Elbow Connector 8"/>
          <p:cNvCxnSpPr>
            <a:stCxn id="8" idx="1"/>
            <a:endCxn id="6" idx="1"/>
          </p:cNvCxnSpPr>
          <p:nvPr/>
        </p:nvCxnSpPr>
        <p:spPr>
          <a:xfrm rot="10800000">
            <a:off x="2771800" y="2456310"/>
            <a:ext cx="12700" cy="2909649"/>
          </a:xfrm>
          <a:prstGeom prst="bentConnector3">
            <a:avLst>
              <a:gd name="adj1" fmla="val 180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29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30</a:t>
            </a:fld>
            <a:endParaRPr lang="sr-Latn-BA"/>
          </a:p>
        </p:txBody>
      </p:sp>
      <p:pic>
        <p:nvPicPr>
          <p:cNvPr id="4" name="Picture 3" descr="Statika13-P15-Fi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500042"/>
            <a:ext cx="3241548" cy="3342132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pic>
        <p:nvPicPr>
          <p:cNvPr id="5" name="Picture 4" descr="Statika13-P15-Fig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500042"/>
            <a:ext cx="3241548" cy="3342132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857620" y="4071942"/>
            <a:ext cx="4643470" cy="156966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/>
              <a:t>Obrtanjem za </a:t>
            </a:r>
            <a:r>
              <a:rPr lang="sr-Latn-BA" sz="2400" dirty="0" smtClean="0">
                <a:sym typeface="Symbol"/>
              </a:rPr>
              <a:t>/2 </a:t>
            </a:r>
            <a:r>
              <a:rPr lang="sr-Latn-BA" sz="2400" dirty="0" smtClean="0"/>
              <a:t>oko napadnih tačaka sve sile sistema na levoj slici, dovedene su u položaj paralelnosti sa </a:t>
            </a:r>
            <a:r>
              <a:rPr lang="sr-Latn-BA" sz="2400" i="1" dirty="0" smtClean="0"/>
              <a:t>y </a:t>
            </a:r>
            <a:r>
              <a:rPr lang="sr-Latn-BA" sz="2400" dirty="0" smtClean="0"/>
              <a:t>osom.</a:t>
            </a:r>
            <a:endParaRPr lang="en-US" sz="2400" dirty="0"/>
          </a:p>
        </p:txBody>
      </p:sp>
      <p:cxnSp>
        <p:nvCxnSpPr>
          <p:cNvPr id="7" name="Elbow Connector 6"/>
          <p:cNvCxnSpPr>
            <a:stCxn id="4" idx="0"/>
            <a:endCxn id="5" idx="0"/>
          </p:cNvCxnSpPr>
          <p:nvPr/>
        </p:nvCxnSpPr>
        <p:spPr>
          <a:xfrm rot="16200000" flipV="1">
            <a:off x="5014047" y="-1321627"/>
            <a:ext cx="12700" cy="3643338"/>
          </a:xfrm>
          <a:prstGeom prst="bentConnector3">
            <a:avLst>
              <a:gd name="adj1" fmla="val 180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6" idx="3"/>
            <a:endCxn id="4" idx="3"/>
          </p:cNvCxnSpPr>
          <p:nvPr/>
        </p:nvCxnSpPr>
        <p:spPr>
          <a:xfrm flipH="1" flipV="1">
            <a:off x="8456490" y="2171108"/>
            <a:ext cx="44600" cy="2685664"/>
          </a:xfrm>
          <a:prstGeom prst="bentConnector3">
            <a:avLst>
              <a:gd name="adj1" fmla="val -512556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45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31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4929190" y="1301859"/>
            <a:ext cx="3214710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>
                <a:solidFill>
                  <a:srgbClr val="0000FF"/>
                </a:solidFill>
              </a:rPr>
              <a:t>Varinjonov teorem </a:t>
            </a:r>
            <a:r>
              <a:rPr lang="sr-Latn-BA" sz="2400" dirty="0" smtClean="0"/>
              <a:t>za koordinatn</a:t>
            </a:r>
            <a:r>
              <a:rPr lang="en-US" sz="2400" dirty="0" smtClean="0"/>
              <a:t>u</a:t>
            </a:r>
            <a:r>
              <a:rPr lang="sr-Latn-BA" sz="2400" dirty="0" smtClean="0"/>
              <a:t> osu </a:t>
            </a:r>
            <a:r>
              <a:rPr lang="sr-Latn-BA" sz="2400" dirty="0" smtClean="0">
                <a:solidFill>
                  <a:srgbClr val="0000FF"/>
                </a:solidFill>
              </a:rPr>
              <a:t>x </a:t>
            </a:r>
            <a:r>
              <a:rPr lang="sr-Latn-BA" sz="2400" dirty="0" smtClean="0"/>
              <a:t>glasi: </a:t>
            </a:r>
            <a:endParaRPr lang="en-US" sz="2400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6321452" y="3922722"/>
          <a:ext cx="1803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13" name="Equation" r:id="rId3" imgW="901440" imgH="431640" progId="Equation.3">
                  <p:embed/>
                </p:oleObj>
              </mc:Choice>
              <mc:Fallback>
                <p:oleObj name="Equation" r:id="rId3" imgW="901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1452" y="3922722"/>
                        <a:ext cx="18034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Statika13-P15-Fig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166" y="500042"/>
            <a:ext cx="3241548" cy="3342132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367026"/>
              </p:ext>
            </p:extLst>
          </p:nvPr>
        </p:nvGraphicFramePr>
        <p:xfrm>
          <a:off x="6197600" y="3000375"/>
          <a:ext cx="1549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14" name="Equation" r:id="rId6" imgW="774360" imgH="253800" progId="Equation.3">
                  <p:embed/>
                </p:oleObj>
              </mc:Choice>
              <mc:Fallback>
                <p:oleObj name="Equation" r:id="rId6" imgW="774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600" y="3000375"/>
                        <a:ext cx="15494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321452" y="5208606"/>
          <a:ext cx="2108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15" name="Equation" r:id="rId8" imgW="1054080" imgH="431640" progId="Equation.3">
                  <p:embed/>
                </p:oleObj>
              </mc:Choice>
              <mc:Fallback>
                <p:oleObj name="Equation" r:id="rId8" imgW="1054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1452" y="5208606"/>
                        <a:ext cx="21082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5400000" flipH="1" flipV="1">
            <a:off x="6928330" y="4930322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0" name="Right Arrow 9"/>
          <p:cNvSpPr/>
          <p:nvPr/>
        </p:nvSpPr>
        <p:spPr>
          <a:xfrm rot="5400000" flipV="1">
            <a:off x="6856892" y="3644438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2764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801222"/>
              </p:ext>
            </p:extLst>
          </p:nvPr>
        </p:nvGraphicFramePr>
        <p:xfrm>
          <a:off x="1403648" y="4010000"/>
          <a:ext cx="15748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16" name="Equation" r:id="rId10" imgW="787320" imgH="609480" progId="Equation.3">
                  <p:embed/>
                </p:oleObj>
              </mc:Choice>
              <mc:Fallback>
                <p:oleObj name="Equation" r:id="rId10" imgW="78732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010000"/>
                        <a:ext cx="1574800" cy="12192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7" name="Object 7"/>
          <p:cNvGraphicFramePr>
            <a:graphicFrameLocks noChangeAspect="1"/>
          </p:cNvGraphicFramePr>
          <p:nvPr/>
        </p:nvGraphicFramePr>
        <p:xfrm>
          <a:off x="5857884" y="4214818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17" name="Equation" r:id="rId12" imgW="190440" imgH="152280" progId="Equation.3">
                  <p:embed/>
                </p:oleObj>
              </mc:Choice>
              <mc:Fallback>
                <p:oleObj name="Equation" r:id="rId12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4" y="4214818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848891"/>
              </p:ext>
            </p:extLst>
          </p:nvPr>
        </p:nvGraphicFramePr>
        <p:xfrm>
          <a:off x="3419872" y="3975100"/>
          <a:ext cx="2387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18" name="Equation" r:id="rId14" imgW="1193760" imgH="457200" progId="Equation.3">
                  <p:embed/>
                </p:oleObj>
              </mc:Choice>
              <mc:Fallback>
                <p:oleObj name="Equation" r:id="rId14" imgW="1193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3975100"/>
                        <a:ext cx="23876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054953"/>
              </p:ext>
            </p:extLst>
          </p:nvPr>
        </p:nvGraphicFramePr>
        <p:xfrm>
          <a:off x="2987824" y="4286256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19" name="Equation" r:id="rId16" imgW="190440" imgH="152280" progId="Equation.3">
                  <p:embed/>
                </p:oleObj>
              </mc:Choice>
              <mc:Fallback>
                <p:oleObj name="Equation" r:id="rId16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4286256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Elbow Connector 18"/>
          <p:cNvCxnSpPr>
            <a:stCxn id="5" idx="3"/>
            <a:endCxn id="4" idx="3"/>
          </p:cNvCxnSpPr>
          <p:nvPr/>
        </p:nvCxnSpPr>
        <p:spPr>
          <a:xfrm flipV="1">
            <a:off x="8124852" y="1717358"/>
            <a:ext cx="19048" cy="2637164"/>
          </a:xfrm>
          <a:prstGeom prst="bentConnector3">
            <a:avLst>
              <a:gd name="adj1" fmla="val 1300126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31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>
            <a:normAutofit/>
          </a:bodyPr>
          <a:lstStyle/>
          <a:p>
            <a:r>
              <a:rPr lang="sr-Latn-BA" sz="3200" b="1" dirty="0" smtClean="0"/>
              <a:t>Težište krutog tela</a:t>
            </a:r>
            <a:endParaRPr lang="sr-Latn-B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42984"/>
            <a:ext cx="7498080" cy="5105416"/>
          </a:xfrm>
        </p:spPr>
        <p:txBody>
          <a:bodyPr>
            <a:normAutofit/>
          </a:bodyPr>
          <a:lstStyle/>
          <a:p>
            <a:r>
              <a:rPr lang="sr-Latn-BA" sz="3000" dirty="0" smtClean="0"/>
              <a:t>Na svako kruto telo, odnosno na sve njegove deliće deluje sila zemljine teže.</a:t>
            </a:r>
          </a:p>
          <a:p>
            <a:pPr algn="just"/>
            <a:r>
              <a:rPr lang="sr-Latn-BA" sz="3000" dirty="0" smtClean="0"/>
              <a:t>Naime na </a:t>
            </a:r>
            <a:r>
              <a:rPr lang="sr-Latn-BA" sz="3000" i="1" dirty="0" smtClean="0"/>
              <a:t>n</a:t>
            </a:r>
            <a:r>
              <a:rPr lang="sr-Latn-BA" sz="3000" dirty="0" smtClean="0"/>
              <a:t> delića posmatranog krutog tela deluje </a:t>
            </a:r>
            <a:r>
              <a:rPr lang="sr-Latn-BA" sz="3000" i="1" dirty="0" smtClean="0"/>
              <a:t>n</a:t>
            </a:r>
            <a:r>
              <a:rPr lang="sr-Latn-BA" sz="3000" dirty="0" smtClean="0"/>
              <a:t> paralelnih sila usmerenih prema zemlji i svaka od njih jednaka je težini odgovarajućeg delića.</a:t>
            </a:r>
          </a:p>
          <a:p>
            <a:pPr algn="just"/>
            <a:r>
              <a:rPr lang="sr-Latn-BA" sz="3000" dirty="0" smtClean="0"/>
              <a:t>Težina posmatranog krutog tela jednaka je sumi težina svih njegovih delića.</a:t>
            </a:r>
          </a:p>
          <a:p>
            <a:pPr algn="just"/>
            <a:r>
              <a:rPr lang="sr-Latn-BA" sz="3000" dirty="0" smtClean="0"/>
              <a:t>Napadna tačka težine krutog tela je njegovo </a:t>
            </a:r>
            <a:r>
              <a:rPr lang="sr-Latn-BA" sz="3000" b="1" dirty="0" smtClean="0"/>
              <a:t>težište</a:t>
            </a:r>
            <a:r>
              <a:rPr lang="sr-Latn-BA" sz="3000" dirty="0" smtClean="0"/>
              <a:t>.</a:t>
            </a:r>
            <a:endParaRPr lang="sr-Latn-BA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32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30655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33</a:t>
            </a:fld>
            <a:endParaRPr lang="sr-Latn-BA"/>
          </a:p>
        </p:txBody>
      </p:sp>
      <p:pic>
        <p:nvPicPr>
          <p:cNvPr id="4" name="Picture 3" descr="Statika13-P15-Fig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058" y="500042"/>
            <a:ext cx="3794760" cy="3959352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715008" y="2859472"/>
            <a:ext cx="2500330" cy="156966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/>
              <a:t>Približni izrazi za sračunavanje koordinata težišta C, glase:</a:t>
            </a:r>
            <a:endParaRPr lang="en-US" sz="2400" dirty="0"/>
          </a:p>
        </p:txBody>
      </p:sp>
      <p:graphicFrame>
        <p:nvGraphicFramePr>
          <p:cNvPr id="278530" name="Object 2"/>
          <p:cNvGraphicFramePr>
            <a:graphicFrameLocks noChangeAspect="1"/>
          </p:cNvGraphicFramePr>
          <p:nvPr/>
        </p:nvGraphicFramePr>
        <p:xfrm>
          <a:off x="1571604" y="4695825"/>
          <a:ext cx="6350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75" name="Equation" r:id="rId4" imgW="3174840" imgH="609480" progId="Equation.3">
                  <p:embed/>
                </p:oleObj>
              </mc:Choice>
              <mc:Fallback>
                <p:oleObj name="Equation" r:id="rId4" imgW="317484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4695825"/>
                        <a:ext cx="6350000" cy="12192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Elbow Connector 6"/>
          <p:cNvCxnSpPr>
            <a:stCxn id="278530" idx="3"/>
            <a:endCxn id="5" idx="3"/>
          </p:cNvCxnSpPr>
          <p:nvPr/>
        </p:nvCxnSpPr>
        <p:spPr>
          <a:xfrm flipV="1">
            <a:off x="7921604" y="3644302"/>
            <a:ext cx="293734" cy="1661123"/>
          </a:xfrm>
          <a:prstGeom prst="bentConnector3">
            <a:avLst>
              <a:gd name="adj1" fmla="val 177826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47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34</a:t>
            </a:fld>
            <a:endParaRPr lang="sr-Latn-BA"/>
          </a:p>
        </p:txBody>
      </p:sp>
      <p:graphicFrame>
        <p:nvGraphicFramePr>
          <p:cNvPr id="279554" name="Object 2"/>
          <p:cNvGraphicFramePr>
            <a:graphicFrameLocks noChangeAspect="1"/>
          </p:cNvGraphicFramePr>
          <p:nvPr/>
        </p:nvGraphicFramePr>
        <p:xfrm>
          <a:off x="1500166" y="857232"/>
          <a:ext cx="6350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99" name="Equation" r:id="rId3" imgW="3174840" imgH="609480" progId="Equation.3">
                  <p:embed/>
                </p:oleObj>
              </mc:Choice>
              <mc:Fallback>
                <p:oleObj name="Equation" r:id="rId3" imgW="317484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857232"/>
                        <a:ext cx="6350000" cy="1219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00166" y="2357430"/>
            <a:ext cx="7000924" cy="156966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/>
              <a:t>Primena ovih izraza za sračunavanje koordinata težišta C, krutog tela, moguća je ako se telo može rastaviti na konačan broj delića ito sa tačnošću  do dimenzija i-tog materijalnog delića.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748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>
            <a:normAutofit/>
          </a:bodyPr>
          <a:lstStyle/>
          <a:p>
            <a:r>
              <a:rPr lang="sr-Latn-BA" sz="3200" b="1" dirty="0" smtClean="0"/>
              <a:t>Težište homogenih tela</a:t>
            </a:r>
            <a:endParaRPr lang="sr-Latn-B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42984"/>
            <a:ext cx="7498080" cy="2214578"/>
          </a:xfrm>
        </p:spPr>
        <p:txBody>
          <a:bodyPr>
            <a:normAutofit/>
          </a:bodyPr>
          <a:lstStyle/>
          <a:p>
            <a:pPr algn="just"/>
            <a:r>
              <a:rPr lang="sr-Latn-BA" sz="3000" dirty="0" smtClean="0"/>
              <a:t>Kod homogenih tela, težina bilo kojeg njegovog delića proporcionalna je zapremini istog.</a:t>
            </a:r>
          </a:p>
          <a:p>
            <a:pPr algn="just"/>
            <a:r>
              <a:rPr lang="sr-Latn-BA" sz="3000" dirty="0" smtClean="0"/>
              <a:t>Saglasno ovom imamo da su: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35</a:t>
            </a:fld>
            <a:endParaRPr lang="sr-Latn-BA"/>
          </a:p>
        </p:txBody>
      </p:sp>
      <p:graphicFrame>
        <p:nvGraphicFramePr>
          <p:cNvPr id="280579" name="Object 3"/>
          <p:cNvGraphicFramePr>
            <a:graphicFrameLocks noChangeAspect="1"/>
          </p:cNvGraphicFramePr>
          <p:nvPr/>
        </p:nvGraphicFramePr>
        <p:xfrm>
          <a:off x="1928794" y="3429000"/>
          <a:ext cx="142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68" name="Equation" r:id="rId3" imgW="711000" imgH="228600" progId="Equation.3">
                  <p:embed/>
                </p:oleObj>
              </mc:Choice>
              <mc:Fallback>
                <p:oleObj name="Equation" r:id="rId3" imgW="71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794" y="3429000"/>
                        <a:ext cx="1422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0580" name="Object 4"/>
          <p:cNvGraphicFramePr>
            <a:graphicFrameLocks noChangeAspect="1"/>
          </p:cNvGraphicFramePr>
          <p:nvPr/>
        </p:nvGraphicFramePr>
        <p:xfrm>
          <a:off x="1928794" y="4143375"/>
          <a:ext cx="2260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69" name="Equation" r:id="rId5" imgW="1130040" imgH="431640" progId="Equation.3">
                  <p:embed/>
                </p:oleObj>
              </mc:Choice>
              <mc:Fallback>
                <p:oleObj name="Equation" r:id="rId5" imgW="1130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794" y="4143375"/>
                        <a:ext cx="22606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29124" y="4169639"/>
            <a:ext cx="3857652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>
                <a:sym typeface="Symbol"/>
              </a:rPr>
              <a:t></a:t>
            </a:r>
            <a:r>
              <a:rPr lang="sr-Latn-BA" sz="2400" dirty="0" smtClean="0"/>
              <a:t> - Specifična težina (težina po jedinici zapremine)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241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36</a:t>
            </a:fld>
            <a:endParaRPr lang="sr-Latn-BA"/>
          </a:p>
        </p:txBody>
      </p:sp>
      <p:graphicFrame>
        <p:nvGraphicFramePr>
          <p:cNvPr id="281602" name="Object 2"/>
          <p:cNvGraphicFramePr>
            <a:graphicFrameLocks noChangeAspect="1"/>
          </p:cNvGraphicFramePr>
          <p:nvPr/>
        </p:nvGraphicFramePr>
        <p:xfrm>
          <a:off x="1428728" y="2285992"/>
          <a:ext cx="6350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37" name="Equation" r:id="rId3" imgW="3174840" imgH="609480" progId="Equation.3">
                  <p:embed/>
                </p:oleObj>
              </mc:Choice>
              <mc:Fallback>
                <p:oleObj name="Equation" r:id="rId3" imgW="317484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2285992"/>
                        <a:ext cx="6350000" cy="1219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28728" y="857232"/>
            <a:ext cx="3857652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>
                <a:sym typeface="Symbol"/>
              </a:rPr>
              <a:t>Pomoću približnih izraza za sračunavanje koordinata težišta krutog tela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428728" y="3643314"/>
            <a:ext cx="285752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>
                <a:sym typeface="Symbol"/>
              </a:rPr>
              <a:t>sa</a:t>
            </a:r>
            <a:endParaRPr lang="en-US" sz="2400" dirty="0"/>
          </a:p>
        </p:txBody>
      </p:sp>
      <p:graphicFrame>
        <p:nvGraphicFramePr>
          <p:cNvPr id="281603" name="Object 3"/>
          <p:cNvGraphicFramePr>
            <a:graphicFrameLocks noChangeAspect="1"/>
          </p:cNvGraphicFramePr>
          <p:nvPr/>
        </p:nvGraphicFramePr>
        <p:xfrm>
          <a:off x="2000232" y="3900494"/>
          <a:ext cx="142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38" name="Equation" r:id="rId5" imgW="711000" imgH="228600" progId="Equation.3">
                  <p:embed/>
                </p:oleObj>
              </mc:Choice>
              <mc:Fallback>
                <p:oleObj name="Equation" r:id="rId5" imgW="71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32" y="3900494"/>
                        <a:ext cx="1422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1604" name="Object 4"/>
          <p:cNvGraphicFramePr>
            <a:graphicFrameLocks noChangeAspect="1"/>
          </p:cNvGraphicFramePr>
          <p:nvPr/>
        </p:nvGraphicFramePr>
        <p:xfrm>
          <a:off x="3643306" y="3922722"/>
          <a:ext cx="1600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39" name="Equation" r:id="rId7" imgW="799920" imgH="431640" progId="Equation.3">
                  <p:embed/>
                </p:oleObj>
              </mc:Choice>
              <mc:Fallback>
                <p:oleObj name="Equation" r:id="rId7" imgW="799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06" y="3922722"/>
                        <a:ext cx="16002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00694" y="3929066"/>
            <a:ext cx="3071834" cy="156966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>
                <a:sym typeface="Symbol"/>
              </a:rPr>
              <a:t>Dolazimo do približnih izreza za sračunavanje </a:t>
            </a:r>
            <a:r>
              <a:rPr lang="sr-Latn-BA" sz="2400" dirty="0" smtClean="0">
                <a:solidFill>
                  <a:srgbClr val="0070C0"/>
                </a:solidFill>
                <a:sym typeface="Symbol"/>
              </a:rPr>
              <a:t>koordinata težišta homogenih tela</a:t>
            </a:r>
            <a:r>
              <a:rPr lang="sr-Latn-BA" sz="2400" dirty="0" smtClean="0">
                <a:sym typeface="Symbol"/>
              </a:rPr>
              <a:t>.</a:t>
            </a:r>
            <a:endParaRPr lang="en-US" sz="2400" dirty="0"/>
          </a:p>
        </p:txBody>
      </p:sp>
      <p:cxnSp>
        <p:nvCxnSpPr>
          <p:cNvPr id="11" name="Elbow Connector 10"/>
          <p:cNvCxnSpPr>
            <a:stCxn id="281602" idx="3"/>
            <a:endCxn id="5" idx="3"/>
          </p:cNvCxnSpPr>
          <p:nvPr/>
        </p:nvCxnSpPr>
        <p:spPr>
          <a:xfrm flipH="1" flipV="1">
            <a:off x="5286380" y="1457397"/>
            <a:ext cx="2492348" cy="1438195"/>
          </a:xfrm>
          <a:prstGeom prst="bentConnector3">
            <a:avLst>
              <a:gd name="adj1" fmla="val -9172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58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37</a:t>
            </a:fld>
            <a:endParaRPr lang="sr-Latn-BA"/>
          </a:p>
        </p:txBody>
      </p:sp>
      <p:graphicFrame>
        <p:nvGraphicFramePr>
          <p:cNvPr id="282626" name="Object 2"/>
          <p:cNvGraphicFramePr>
            <a:graphicFrameLocks noChangeAspect="1"/>
          </p:cNvGraphicFramePr>
          <p:nvPr/>
        </p:nvGraphicFramePr>
        <p:xfrm>
          <a:off x="1844700" y="1714499"/>
          <a:ext cx="6350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851" name="Equation" r:id="rId3" imgW="3174840" imgH="609480" progId="Equation.3">
                  <p:embed/>
                </p:oleObj>
              </mc:Choice>
              <mc:Fallback>
                <p:oleObj name="Equation" r:id="rId3" imgW="317484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700" y="1714499"/>
                        <a:ext cx="6350000" cy="1219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2627" name="Object 3"/>
          <p:cNvGraphicFramePr>
            <a:graphicFrameLocks noChangeAspect="1"/>
          </p:cNvGraphicFramePr>
          <p:nvPr/>
        </p:nvGraphicFramePr>
        <p:xfrm>
          <a:off x="3419485" y="714356"/>
          <a:ext cx="142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852" name="Equation" r:id="rId5" imgW="711000" imgH="228600" progId="Equation.3">
                  <p:embed/>
                </p:oleObj>
              </mc:Choice>
              <mc:Fallback>
                <p:oleObj name="Equation" r:id="rId5" imgW="71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85" y="714356"/>
                        <a:ext cx="1422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2628" name="Object 4"/>
          <p:cNvGraphicFramePr>
            <a:graphicFrameLocks noChangeAspect="1"/>
          </p:cNvGraphicFramePr>
          <p:nvPr/>
        </p:nvGraphicFramePr>
        <p:xfrm>
          <a:off x="5380072" y="728661"/>
          <a:ext cx="965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853" name="Equation" r:id="rId7" imgW="482400" imgH="203040" progId="Equation.3">
                  <p:embed/>
                </p:oleObj>
              </mc:Choice>
              <mc:Fallback>
                <p:oleObj name="Equation" r:id="rId7" imgW="482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0072" y="728661"/>
                        <a:ext cx="9652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2629" name="Object 5"/>
          <p:cNvGraphicFramePr>
            <a:graphicFrameLocks noChangeAspect="1"/>
          </p:cNvGraphicFramePr>
          <p:nvPr/>
        </p:nvGraphicFramePr>
        <p:xfrm>
          <a:off x="1966938" y="3643314"/>
          <a:ext cx="62484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854" name="Equation" r:id="rId9" imgW="3124080" imgH="609480" progId="Equation.3">
                  <p:embed/>
                </p:oleObj>
              </mc:Choice>
              <mc:Fallback>
                <p:oleObj name="Equation" r:id="rId9" imgW="312408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38" y="3643314"/>
                        <a:ext cx="6248400" cy="12192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5400000" flipV="1">
            <a:off x="3986694" y="1358422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9" name="Right Arrow 8"/>
          <p:cNvSpPr/>
          <p:nvPr/>
        </p:nvSpPr>
        <p:spPr>
          <a:xfrm rot="5400000" flipV="1">
            <a:off x="5629768" y="1358422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282630" name="Object 6"/>
          <p:cNvGraphicFramePr>
            <a:graphicFrameLocks noChangeAspect="1"/>
          </p:cNvGraphicFramePr>
          <p:nvPr/>
        </p:nvGraphicFramePr>
        <p:xfrm>
          <a:off x="5038750" y="3092449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855" name="Equation" r:id="rId11" imgW="139680" imgH="203040" progId="Equation.3">
                  <p:embed/>
                </p:oleObj>
              </mc:Choice>
              <mc:Fallback>
                <p:oleObj name="Equation" r:id="rId11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8750" y="3092449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28794" y="5026895"/>
            <a:ext cx="6286544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>
                <a:sym typeface="Symbol"/>
              </a:rPr>
              <a:t>Približni izrezi za sračunavanje koordinata težišta homogenih tela.</a:t>
            </a:r>
            <a:endParaRPr lang="en-US" sz="2400" dirty="0"/>
          </a:p>
        </p:txBody>
      </p:sp>
      <p:cxnSp>
        <p:nvCxnSpPr>
          <p:cNvPr id="12" name="Elbow Connector 11"/>
          <p:cNvCxnSpPr>
            <a:stCxn id="11" idx="3"/>
            <a:endCxn id="282629" idx="3"/>
          </p:cNvCxnSpPr>
          <p:nvPr/>
        </p:nvCxnSpPr>
        <p:spPr>
          <a:xfrm flipV="1">
            <a:off x="8215338" y="4252914"/>
            <a:ext cx="12700" cy="1189480"/>
          </a:xfrm>
          <a:prstGeom prst="bentConnector3">
            <a:avLst>
              <a:gd name="adj1" fmla="val 180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40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00042"/>
            <a:ext cx="7498080" cy="5748358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BA" sz="2800" dirty="0" smtClean="0">
                <a:sym typeface="Symbol"/>
              </a:rPr>
              <a:t>Kod površinskih nosećih elemenata konstrukcija, elemenata kod kojih je jedna dimenzija (debljina) mnogo manja od ostale dve,  možemo posmatrati srednje površi i površinski raspoređene mase.</a:t>
            </a:r>
          </a:p>
          <a:p>
            <a:pPr algn="just"/>
            <a:r>
              <a:rPr lang="sr-Latn-BA" sz="2800" dirty="0" smtClean="0">
                <a:sym typeface="Symbol"/>
              </a:rPr>
              <a:t>U površinske noseće elemente ubrajamo ploče i ljuske.</a:t>
            </a:r>
          </a:p>
          <a:p>
            <a:pPr algn="just"/>
            <a:r>
              <a:rPr lang="sr-Latn-BA" sz="2800" dirty="0" smtClean="0">
                <a:sym typeface="Symbol"/>
              </a:rPr>
              <a:t>Srednja površ koja je podjednako udaljena od gornje  i donje površi, kod ploča je ravna, a kod ljuski je zakrivljena.</a:t>
            </a:r>
          </a:p>
          <a:p>
            <a:pPr algn="just"/>
            <a:r>
              <a:rPr lang="sr-Latn-BA" sz="2800" dirty="0" smtClean="0">
                <a:sym typeface="Symbol"/>
              </a:rPr>
              <a:t>Težine delića površinskih nosećih elemenata proporcionalne su površini pripadajućih delića srednje površi.</a:t>
            </a:r>
            <a:endParaRPr lang="en-US" sz="2800" dirty="0" smtClean="0"/>
          </a:p>
          <a:p>
            <a:pPr algn="just"/>
            <a:endParaRPr lang="sr-Latn-BA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38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08067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39</a:t>
            </a:fld>
            <a:endParaRPr lang="sr-Latn-BA"/>
          </a:p>
        </p:txBody>
      </p:sp>
      <p:pic>
        <p:nvPicPr>
          <p:cNvPr id="4" name="Picture 3" descr="Statika13-P15-Fig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752864"/>
            <a:ext cx="7033565" cy="2430475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43108" y="4253219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i="1" dirty="0" smtClean="0"/>
              <a:t>Površinski noseći elementi konstrukcija</a:t>
            </a:r>
            <a:endParaRPr lang="sr-Latn-BA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643042" y="1824327"/>
            <a:ext cx="928694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Ploča</a:t>
            </a:r>
            <a:endParaRPr lang="sr-Latn-B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358082" y="3643314"/>
            <a:ext cx="1133484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Ljuska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21161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4664"/>
            <a:ext cx="2644486" cy="2519795"/>
          </a:xfrm>
          <a:prstGeom prst="rect">
            <a:avLst/>
          </a:prstGeom>
          <a:ln w="12700">
            <a:solidFill>
              <a:srgbClr val="4B2203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31640" y="2924944"/>
            <a:ext cx="2644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i="1" dirty="0" smtClean="0"/>
              <a:t>Kruto telo izloženo  prostornom sistemu paralelnih sila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404664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Arial Black" panose="020B0A04020102020204" pitchFamily="34" charset="0"/>
              </a:rPr>
              <a:t>Uslovi ravnoteže: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288951"/>
              </p:ext>
            </p:extLst>
          </p:nvPr>
        </p:nvGraphicFramePr>
        <p:xfrm>
          <a:off x="4572000" y="1052736"/>
          <a:ext cx="1447200" cy="2640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21" name="Equation" r:id="rId4" imgW="723600" imgH="1320480" progId="Equation.DSMT4">
                  <p:embed/>
                </p:oleObj>
              </mc:Choice>
              <mc:Fallback>
                <p:oleObj name="Equation" r:id="rId4" imgW="723600" imgH="1320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052736"/>
                        <a:ext cx="1447200" cy="26409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972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40</a:t>
            </a:fld>
            <a:endParaRPr lang="sr-Latn-BA"/>
          </a:p>
        </p:txBody>
      </p:sp>
      <p:graphicFrame>
        <p:nvGraphicFramePr>
          <p:cNvPr id="283650" name="Object 2"/>
          <p:cNvGraphicFramePr>
            <a:graphicFrameLocks noChangeAspect="1"/>
          </p:cNvGraphicFramePr>
          <p:nvPr/>
        </p:nvGraphicFramePr>
        <p:xfrm>
          <a:off x="5643570" y="714356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40" name="Equation" r:id="rId3" imgW="774360" imgH="228600" progId="Equation.3">
                  <p:embed/>
                </p:oleObj>
              </mc:Choice>
              <mc:Fallback>
                <p:oleObj name="Equation" r:id="rId3" imgW="774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70" y="714356"/>
                        <a:ext cx="1549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3651" name="Object 3"/>
          <p:cNvGraphicFramePr>
            <a:graphicFrameLocks noChangeAspect="1"/>
          </p:cNvGraphicFramePr>
          <p:nvPr/>
        </p:nvGraphicFramePr>
        <p:xfrm>
          <a:off x="5643570" y="1285860"/>
          <a:ext cx="1092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41" name="Equation" r:id="rId5" imgW="545760" imgH="203040" progId="Equation.3">
                  <p:embed/>
                </p:oleObj>
              </mc:Choice>
              <mc:Fallback>
                <p:oleObj name="Equation" r:id="rId5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70" y="1285860"/>
                        <a:ext cx="10922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Statika13-P15-Fig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728" y="714356"/>
            <a:ext cx="3927348" cy="4197096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428728" y="4929198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BA" sz="2400" i="1" dirty="0" smtClean="0"/>
              <a:t>Uz određivanje koordinata težišta ljuske</a:t>
            </a:r>
            <a:endParaRPr lang="sr-Latn-BA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643570" y="1928802"/>
            <a:ext cx="2500330" cy="156966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>
                <a:sym typeface="Symbol"/>
              </a:rPr>
              <a:t>’</a:t>
            </a:r>
            <a:r>
              <a:rPr lang="sr-Latn-BA" sz="2400" dirty="0" smtClean="0"/>
              <a:t> - Specifična površinska težina (težina po jedinici površine)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190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41</a:t>
            </a:fld>
            <a:endParaRPr lang="sr-Latn-BA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844700" y="1714499"/>
          <a:ext cx="6350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899" name="Equation" r:id="rId3" imgW="3174840" imgH="609480" progId="Equation.3">
                  <p:embed/>
                </p:oleObj>
              </mc:Choice>
              <mc:Fallback>
                <p:oleObj name="Equation" r:id="rId3" imgW="317484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700" y="1714499"/>
                        <a:ext cx="6350000" cy="1219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1992313" y="3643313"/>
          <a:ext cx="61976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00" name="Equation" r:id="rId5" imgW="3098520" imgH="609480" progId="Equation.3">
                  <p:embed/>
                </p:oleObj>
              </mc:Choice>
              <mc:Fallback>
                <p:oleObj name="Equation" r:id="rId5" imgW="309852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3643313"/>
                        <a:ext cx="6197600" cy="12192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5400000" flipV="1">
            <a:off x="3772380" y="1358422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7" name="Right Arrow 6"/>
          <p:cNvSpPr/>
          <p:nvPr/>
        </p:nvSpPr>
        <p:spPr>
          <a:xfrm rot="5400000" flipV="1">
            <a:off x="5713884" y="1358422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5038750" y="3092449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01" name="Equation" r:id="rId7" imgW="139680" imgH="203040" progId="Equation.3">
                  <p:embed/>
                </p:oleObj>
              </mc:Choice>
              <mc:Fallback>
                <p:oleObj name="Equation" r:id="rId7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8750" y="3092449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28794" y="5026895"/>
            <a:ext cx="6286544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>
                <a:sym typeface="Symbol"/>
              </a:rPr>
              <a:t>Približni izrezi za sračunavanje koordinata težišta ljuske kao homogenog površinskog nosećeg elementa.</a:t>
            </a:r>
            <a:endParaRPr lang="en-US" sz="2400" dirty="0"/>
          </a:p>
        </p:txBody>
      </p:sp>
      <p:graphicFrame>
        <p:nvGraphicFramePr>
          <p:cNvPr id="284677" name="Object 5"/>
          <p:cNvGraphicFramePr>
            <a:graphicFrameLocks noChangeAspect="1"/>
          </p:cNvGraphicFramePr>
          <p:nvPr/>
        </p:nvGraphicFramePr>
        <p:xfrm>
          <a:off x="3214678" y="642918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02" name="Equation" r:id="rId9" imgW="774360" imgH="228600" progId="Equation.3">
                  <p:embed/>
                </p:oleObj>
              </mc:Choice>
              <mc:Fallback>
                <p:oleObj name="Equation" r:id="rId9" imgW="774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78" y="642918"/>
                        <a:ext cx="1549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4678" name="Object 6"/>
          <p:cNvGraphicFramePr>
            <a:graphicFrameLocks noChangeAspect="1"/>
          </p:cNvGraphicFramePr>
          <p:nvPr/>
        </p:nvGraphicFramePr>
        <p:xfrm>
          <a:off x="5389554" y="657206"/>
          <a:ext cx="1092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03" name="Equation" r:id="rId11" imgW="545760" imgH="203040" progId="Equation.3">
                  <p:embed/>
                </p:oleObj>
              </mc:Choice>
              <mc:Fallback>
                <p:oleObj name="Equation" r:id="rId11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9554" y="657206"/>
                        <a:ext cx="10922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Elbow Connector 11"/>
          <p:cNvCxnSpPr>
            <a:stCxn id="9" idx="3"/>
            <a:endCxn id="5" idx="3"/>
          </p:cNvCxnSpPr>
          <p:nvPr/>
        </p:nvCxnSpPr>
        <p:spPr>
          <a:xfrm flipH="1" flipV="1">
            <a:off x="8189913" y="4252913"/>
            <a:ext cx="25425" cy="1374147"/>
          </a:xfrm>
          <a:prstGeom prst="bentConnector3">
            <a:avLst>
              <a:gd name="adj1" fmla="val -899115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37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42</a:t>
            </a:fld>
            <a:endParaRPr lang="sr-Latn-BA"/>
          </a:p>
        </p:txBody>
      </p:sp>
      <p:pic>
        <p:nvPicPr>
          <p:cNvPr id="4" name="Picture 3" descr="Statika13-P15-Fig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954929"/>
            <a:ext cx="4553712" cy="3982212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6143636" y="954929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88" name="Equation" r:id="rId4" imgW="774360" imgH="228600" progId="Equation.3">
                  <p:embed/>
                </p:oleObj>
              </mc:Choice>
              <mc:Fallback>
                <p:oleObj name="Equation" r:id="rId4" imgW="774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954929"/>
                        <a:ext cx="1549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6143636" y="1526433"/>
          <a:ext cx="1092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89" name="Equation" r:id="rId6" imgW="545760" imgH="203040" progId="Equation.3">
                  <p:embed/>
                </p:oleObj>
              </mc:Choice>
              <mc:Fallback>
                <p:oleObj name="Equation" r:id="rId6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1526433"/>
                        <a:ext cx="10922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43636" y="2455127"/>
            <a:ext cx="2500330" cy="156966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>
                <a:sym typeface="Symbol"/>
              </a:rPr>
              <a:t>’</a:t>
            </a:r>
            <a:r>
              <a:rPr lang="sr-Latn-BA" sz="2400" dirty="0" smtClean="0"/>
              <a:t> - Specifična površinska težina (težina po jedinici površine)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428728" y="4955457"/>
            <a:ext cx="4572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BA" sz="2400" i="1" dirty="0" smtClean="0"/>
              <a:t>Uz određivanje koordinata težišta ploče</a:t>
            </a:r>
            <a:endParaRPr lang="sr-Latn-BA" sz="2400" i="1" dirty="0"/>
          </a:p>
        </p:txBody>
      </p:sp>
    </p:spTree>
    <p:extLst>
      <p:ext uri="{BB962C8B-B14F-4D97-AF65-F5344CB8AC3E}">
        <p14:creationId xmlns:p14="http://schemas.microsoft.com/office/powerpoint/2010/main" val="34745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43</a:t>
            </a:fld>
            <a:endParaRPr lang="sr-Latn-BA"/>
          </a:p>
        </p:txBody>
      </p:sp>
      <p:graphicFrame>
        <p:nvGraphicFramePr>
          <p:cNvPr id="289794" name="Object 2"/>
          <p:cNvGraphicFramePr>
            <a:graphicFrameLocks noChangeAspect="1"/>
          </p:cNvGraphicFramePr>
          <p:nvPr/>
        </p:nvGraphicFramePr>
        <p:xfrm>
          <a:off x="2928926" y="1709734"/>
          <a:ext cx="4191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47" name="Equation" r:id="rId3" imgW="2095200" imgH="609480" progId="Equation.3">
                  <p:embed/>
                </p:oleObj>
              </mc:Choice>
              <mc:Fallback>
                <p:oleObj name="Equation" r:id="rId3" imgW="209520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26" y="1709734"/>
                        <a:ext cx="4191000" cy="1219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3084513" y="3571876"/>
          <a:ext cx="4013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48" name="Equation" r:id="rId5" imgW="2006280" imgH="609480" progId="Equation.3">
                  <p:embed/>
                </p:oleObj>
              </mc:Choice>
              <mc:Fallback>
                <p:oleObj name="Equation" r:id="rId5" imgW="200628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4513" y="3571876"/>
                        <a:ext cx="4013200" cy="12192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5400000" flipV="1">
            <a:off x="3772380" y="1358422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7" name="Right Arrow 6"/>
          <p:cNvSpPr/>
          <p:nvPr/>
        </p:nvSpPr>
        <p:spPr>
          <a:xfrm rot="5400000" flipV="1">
            <a:off x="5713884" y="1358422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5038750" y="307181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49" name="Equation" r:id="rId7" imgW="139680" imgH="203040" progId="Equation.3">
                  <p:embed/>
                </p:oleObj>
              </mc:Choice>
              <mc:Fallback>
                <p:oleObj name="Equation" r:id="rId7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8750" y="307181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28794" y="5026895"/>
            <a:ext cx="6286544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>
                <a:sym typeface="Symbol"/>
              </a:rPr>
              <a:t>Približni izrezi za sračunavanje koordinata težišta ploče kao homogenog površinskog nosećeg elementa.</a:t>
            </a:r>
            <a:endParaRPr lang="en-US" sz="2400" dirty="0"/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3214678" y="642918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50" name="Equation" r:id="rId9" imgW="774360" imgH="228600" progId="Equation.3">
                  <p:embed/>
                </p:oleObj>
              </mc:Choice>
              <mc:Fallback>
                <p:oleObj name="Equation" r:id="rId9" imgW="774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78" y="642918"/>
                        <a:ext cx="1549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5389554" y="657206"/>
          <a:ext cx="1092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51" name="Equation" r:id="rId11" imgW="545760" imgH="203040" progId="Equation.3">
                  <p:embed/>
                </p:oleObj>
              </mc:Choice>
              <mc:Fallback>
                <p:oleObj name="Equation" r:id="rId11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9554" y="657206"/>
                        <a:ext cx="10922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Elbow Connector 11"/>
          <p:cNvCxnSpPr>
            <a:stCxn id="9" idx="3"/>
            <a:endCxn id="5" idx="3"/>
          </p:cNvCxnSpPr>
          <p:nvPr/>
        </p:nvCxnSpPr>
        <p:spPr>
          <a:xfrm flipH="1" flipV="1">
            <a:off x="7097713" y="4181476"/>
            <a:ext cx="1117625" cy="1445584"/>
          </a:xfrm>
          <a:prstGeom prst="bentConnector3">
            <a:avLst>
              <a:gd name="adj1" fmla="val -20454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30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44</a:t>
            </a:fld>
            <a:endParaRPr lang="sr-Latn-BA"/>
          </a:p>
        </p:txBody>
      </p:sp>
      <p:pic>
        <p:nvPicPr>
          <p:cNvPr id="4" name="Picture 3" descr="Statika13-P15-Fig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954929"/>
            <a:ext cx="4553712" cy="3982212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307202" name="Object 2"/>
          <p:cNvGraphicFramePr>
            <a:graphicFrameLocks noChangeAspect="1"/>
          </p:cNvGraphicFramePr>
          <p:nvPr/>
        </p:nvGraphicFramePr>
        <p:xfrm>
          <a:off x="6215074" y="3929066"/>
          <a:ext cx="1066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36" name="Equation" r:id="rId4" imgW="533160" imgH="812520" progId="Equation.3">
                  <p:embed/>
                </p:oleObj>
              </mc:Choice>
              <mc:Fallback>
                <p:oleObj name="Equation" r:id="rId4" imgW="53316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74" y="3929066"/>
                        <a:ext cx="1066800" cy="16256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03" name="Object 3"/>
          <p:cNvGraphicFramePr>
            <a:graphicFrameLocks noChangeAspect="1"/>
          </p:cNvGraphicFramePr>
          <p:nvPr/>
        </p:nvGraphicFramePr>
        <p:xfrm>
          <a:off x="6215074" y="1857364"/>
          <a:ext cx="17018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37" name="Equation" r:id="rId6" imgW="850680" imgH="888840" progId="Equation.3">
                  <p:embed/>
                </p:oleObj>
              </mc:Choice>
              <mc:Fallback>
                <p:oleObj name="Equation" r:id="rId6" imgW="85068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74" y="1857364"/>
                        <a:ext cx="1701800" cy="177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43636" y="928670"/>
            <a:ext cx="2500330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>
                <a:sym typeface="Symbol"/>
              </a:rPr>
              <a:t>Statički momenti za osu </a:t>
            </a:r>
            <a:r>
              <a:rPr lang="sr-Latn-BA" sz="2400" dirty="0" smtClean="0">
                <a:solidFill>
                  <a:srgbClr val="0070C0"/>
                </a:solidFill>
                <a:sym typeface="Symbol"/>
              </a:rPr>
              <a:t>y</a:t>
            </a:r>
            <a:r>
              <a:rPr lang="sr-Latn-BA" sz="2400" dirty="0" smtClean="0">
                <a:sym typeface="Symbol"/>
              </a:rPr>
              <a:t> i osu </a:t>
            </a:r>
            <a:r>
              <a:rPr lang="sr-Latn-BA" sz="2400" dirty="0" smtClean="0">
                <a:solidFill>
                  <a:srgbClr val="0070C0"/>
                </a:solidFill>
                <a:sym typeface="Symbol"/>
              </a:rPr>
              <a:t>x</a:t>
            </a:r>
            <a:r>
              <a:rPr lang="sr-Latn-BA" sz="2400" dirty="0" smtClean="0">
                <a:sym typeface="Symbol"/>
              </a:rPr>
              <a:t>.</a:t>
            </a:r>
            <a:endParaRPr lang="en-US" sz="2400" dirty="0"/>
          </a:p>
        </p:txBody>
      </p:sp>
      <p:cxnSp>
        <p:nvCxnSpPr>
          <p:cNvPr id="8" name="Elbow Connector 7"/>
          <p:cNvCxnSpPr>
            <a:stCxn id="307203" idx="3"/>
            <a:endCxn id="7" idx="3"/>
          </p:cNvCxnSpPr>
          <p:nvPr/>
        </p:nvCxnSpPr>
        <p:spPr>
          <a:xfrm flipV="1">
            <a:off x="7916874" y="1344169"/>
            <a:ext cx="727092" cy="1402195"/>
          </a:xfrm>
          <a:prstGeom prst="bentConnector3">
            <a:avLst>
              <a:gd name="adj1" fmla="val 13144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28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00042"/>
            <a:ext cx="7498080" cy="5748358"/>
          </a:xfrm>
        </p:spPr>
        <p:txBody>
          <a:bodyPr>
            <a:normAutofit/>
          </a:bodyPr>
          <a:lstStyle/>
          <a:p>
            <a:pPr algn="just"/>
            <a:r>
              <a:rPr lang="sr-Latn-BA" sz="2800" dirty="0" smtClean="0">
                <a:sym typeface="Symbol"/>
              </a:rPr>
              <a:t>Kod linijskih nosećih elemenata konstrukcija, elemenata kod kojih je jedna dimenzija (dužina) mnogo veća od ostale dve,  možemo posmatrati osu i linijski (podužno) raspoređene mase.</a:t>
            </a:r>
          </a:p>
          <a:p>
            <a:pPr algn="just"/>
            <a:r>
              <a:rPr lang="sr-Latn-BA" sz="2800" dirty="0" smtClean="0">
                <a:sym typeface="Symbol"/>
              </a:rPr>
              <a:t>U linijske noseće elemente ubrajamo štapove i grede.</a:t>
            </a:r>
          </a:p>
          <a:p>
            <a:pPr algn="just"/>
            <a:r>
              <a:rPr lang="sr-Latn-BA" sz="2800" dirty="0" smtClean="0">
                <a:sym typeface="Symbol"/>
              </a:rPr>
              <a:t>Težine delića linijskih nosećih elemenata  (pravih ili krivih) proporcionalne su njihovoj dužini.</a:t>
            </a:r>
            <a:endParaRPr lang="en-US" sz="2800" dirty="0" smtClean="0"/>
          </a:p>
          <a:p>
            <a:pPr algn="just"/>
            <a:endParaRPr lang="sr-Latn-BA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45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39520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46</a:t>
            </a:fld>
            <a:endParaRPr lang="sr-Latn-BA"/>
          </a:p>
        </p:txBody>
      </p:sp>
      <p:pic>
        <p:nvPicPr>
          <p:cNvPr id="4" name="Picture 3" descr="Statika13-P15-Fig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908" y="571480"/>
            <a:ext cx="3927348" cy="4197096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28728" y="4786322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BA" sz="2400" i="1" dirty="0" smtClean="0"/>
              <a:t>Uz određivanje koordinata težišta linijskih nosećih elemenata (homogenih linija)</a:t>
            </a:r>
            <a:endParaRPr lang="sr-Latn-BA" sz="2400" i="1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5819775" y="642938"/>
          <a:ext cx="162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60" name="Equation" r:id="rId4" imgW="812520" imgH="228600" progId="Equation.3">
                  <p:embed/>
                </p:oleObj>
              </mc:Choice>
              <mc:Fallback>
                <p:oleObj name="Equation" r:id="rId4" imgW="812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9775" y="642938"/>
                        <a:ext cx="1625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5832475" y="1214438"/>
          <a:ext cx="1143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61" name="Equation" r:id="rId6" imgW="571320" imgH="203040" progId="Equation.3">
                  <p:embed/>
                </p:oleObj>
              </mc:Choice>
              <mc:Fallback>
                <p:oleObj name="Equation" r:id="rId6" imgW="571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2475" y="1214438"/>
                        <a:ext cx="11430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57884" y="2143116"/>
            <a:ext cx="2500330" cy="156966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>
                <a:sym typeface="Symbol"/>
              </a:rPr>
              <a:t>’’</a:t>
            </a:r>
            <a:r>
              <a:rPr lang="sr-Latn-BA" sz="2400" dirty="0" smtClean="0"/>
              <a:t> - Specifična linijska težina (težina po jedinici dužine)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016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47</a:t>
            </a:fld>
            <a:endParaRPr lang="sr-Latn-BA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844700" y="1714499"/>
          <a:ext cx="6350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19" name="Equation" r:id="rId3" imgW="3174840" imgH="609480" progId="Equation.3">
                  <p:embed/>
                </p:oleObj>
              </mc:Choice>
              <mc:Fallback>
                <p:oleObj name="Equation" r:id="rId3" imgW="317484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700" y="1714499"/>
                        <a:ext cx="6350000" cy="1219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402055"/>
              </p:ext>
            </p:extLst>
          </p:nvPr>
        </p:nvGraphicFramePr>
        <p:xfrm>
          <a:off x="1928192" y="3573016"/>
          <a:ext cx="6172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20" name="Equation" r:id="rId5" imgW="3085920" imgH="609480" progId="Equation.3">
                  <p:embed/>
                </p:oleObj>
              </mc:Choice>
              <mc:Fallback>
                <p:oleObj name="Equation" r:id="rId5" imgW="308592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192" y="3573016"/>
                        <a:ext cx="6172200" cy="12192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5400000" flipV="1">
            <a:off x="3785058" y="1358422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7" name="Right Arrow 6"/>
          <p:cNvSpPr/>
          <p:nvPr/>
        </p:nvSpPr>
        <p:spPr>
          <a:xfrm rot="5400000" flipV="1">
            <a:off x="5713884" y="1358422"/>
            <a:ext cx="288000" cy="1428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5038750" y="3092449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21" name="Equation" r:id="rId7" imgW="139680" imgH="203040" progId="Equation.3">
                  <p:embed/>
                </p:oleObj>
              </mc:Choice>
              <mc:Fallback>
                <p:oleObj name="Equation" r:id="rId7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8750" y="3092449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28794" y="5026895"/>
            <a:ext cx="6286544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>
                <a:sym typeface="Symbol"/>
              </a:rPr>
              <a:t>Približni izrezi za sračunavanje koordinata težišta linijskog nosećeg elementa (homogene</a:t>
            </a:r>
            <a:r>
              <a:rPr lang="en-US" sz="2400" dirty="0" smtClean="0">
                <a:sym typeface="Symbol"/>
              </a:rPr>
              <a:t> </a:t>
            </a:r>
            <a:r>
              <a:rPr lang="sr-Latn-BA" sz="2400" dirty="0" smtClean="0">
                <a:sym typeface="Symbol"/>
              </a:rPr>
              <a:t>linije).</a:t>
            </a:r>
            <a:endParaRPr lang="en-US" sz="2400" dirty="0"/>
          </a:p>
        </p:txBody>
      </p:sp>
      <p:graphicFrame>
        <p:nvGraphicFramePr>
          <p:cNvPr id="291847" name="Object 7"/>
          <p:cNvGraphicFramePr>
            <a:graphicFrameLocks noChangeAspect="1"/>
          </p:cNvGraphicFramePr>
          <p:nvPr/>
        </p:nvGraphicFramePr>
        <p:xfrm>
          <a:off x="3232152" y="714356"/>
          <a:ext cx="162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22" name="Equation" r:id="rId9" imgW="812520" imgH="228600" progId="Equation.3">
                  <p:embed/>
                </p:oleObj>
              </mc:Choice>
              <mc:Fallback>
                <p:oleObj name="Equation" r:id="rId9" imgW="812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52" y="714356"/>
                        <a:ext cx="1625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848" name="Object 8"/>
          <p:cNvGraphicFramePr>
            <a:graphicFrameLocks noChangeAspect="1"/>
          </p:cNvGraphicFramePr>
          <p:nvPr/>
        </p:nvGraphicFramePr>
        <p:xfrm>
          <a:off x="5441950" y="736600"/>
          <a:ext cx="1143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23" name="Equation" r:id="rId11" imgW="571320" imgH="203040" progId="Equation.3">
                  <p:embed/>
                </p:oleObj>
              </mc:Choice>
              <mc:Fallback>
                <p:oleObj name="Equation" r:id="rId11" imgW="571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1950" y="736600"/>
                        <a:ext cx="11430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Elbow Connector 11"/>
          <p:cNvCxnSpPr>
            <a:stCxn id="9" idx="3"/>
            <a:endCxn id="5" idx="3"/>
          </p:cNvCxnSpPr>
          <p:nvPr/>
        </p:nvCxnSpPr>
        <p:spPr>
          <a:xfrm flipH="1" flipV="1">
            <a:off x="8100392" y="4182616"/>
            <a:ext cx="114946" cy="1259778"/>
          </a:xfrm>
          <a:prstGeom prst="bentConnector3">
            <a:avLst>
              <a:gd name="adj1" fmla="val -198876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64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259632" y="3164775"/>
            <a:ext cx="3773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Vezano kruto telo izloženo proizvoljnom  prostornom sistemu sila (</a:t>
            </a:r>
            <a:r>
              <a:rPr lang="sr-Latn-RS" sz="2400" b="1" i="1" dirty="0" smtClean="0"/>
              <a:t>veza ostvarena sa 2 nepokretna sferna zgloba</a:t>
            </a:r>
            <a:r>
              <a:rPr lang="sr-Latn-RS" sz="2400" i="1" dirty="0" smtClean="0"/>
              <a:t>)</a:t>
            </a:r>
            <a:endParaRPr lang="en-US" sz="2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431" y="611881"/>
            <a:ext cx="2779569" cy="2519795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536847" y="3503329"/>
            <a:ext cx="2419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Arial Black" panose="020B0A04020102020204" pitchFamily="34" charset="0"/>
              </a:rPr>
              <a:t>Reakcije ?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807" y="684374"/>
            <a:ext cx="2779569" cy="251979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cxnSp>
        <p:nvCxnSpPr>
          <p:cNvPr id="9" name="Elbow Connector 8"/>
          <p:cNvCxnSpPr>
            <a:stCxn id="5" idx="0"/>
            <a:endCxn id="7" idx="0"/>
          </p:cNvCxnSpPr>
          <p:nvPr/>
        </p:nvCxnSpPr>
        <p:spPr>
          <a:xfrm rot="16200000" flipH="1">
            <a:off x="4838157" y="-1044061"/>
            <a:ext cx="72493" cy="3384376"/>
          </a:xfrm>
          <a:prstGeom prst="bentConnector3">
            <a:avLst>
              <a:gd name="adj1" fmla="val -315341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36847" y="4134271"/>
            <a:ext cx="3067601" cy="120032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Za određivanje reakcija trebaju nam </a:t>
            </a:r>
            <a:r>
              <a:rPr lang="sr-Latn-RS" sz="2400" b="1" dirty="0" smtClean="0"/>
              <a:t>statički uslovi ravnoteže</a:t>
            </a:r>
            <a:r>
              <a:rPr lang="sr-Latn-R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593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6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016950"/>
              </p:ext>
            </p:extLst>
          </p:nvPr>
        </p:nvGraphicFramePr>
        <p:xfrm>
          <a:off x="5990028" y="1268760"/>
          <a:ext cx="2445552" cy="475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447" name="Equation" r:id="rId3" imgW="1358640" imgH="2641320" progId="Equation.DSMT4">
                  <p:embed/>
                </p:oleObj>
              </mc:Choice>
              <mc:Fallback>
                <p:oleObj name="Equation" r:id="rId3" imgW="1358640" imgH="264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0028" y="1268760"/>
                        <a:ext cx="2445552" cy="475437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99992" y="693911"/>
            <a:ext cx="3960440" cy="523220"/>
          </a:xfrm>
          <a:prstGeom prst="rect">
            <a:avLst/>
          </a:prstGeom>
          <a:noFill/>
          <a:ln>
            <a:solidFill>
              <a:srgbClr val="4B2203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Statički uslovi ravnoteže: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84374"/>
            <a:ext cx="2779569" cy="251979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10" name="Rounded Rectangle 9"/>
          <p:cNvSpPr/>
          <p:nvPr/>
        </p:nvSpPr>
        <p:spPr>
          <a:xfrm>
            <a:off x="5796136" y="4507905"/>
            <a:ext cx="2808312" cy="721295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547200"/>
              </p:ext>
            </p:extLst>
          </p:nvPr>
        </p:nvGraphicFramePr>
        <p:xfrm>
          <a:off x="2234313" y="5086000"/>
          <a:ext cx="2387520" cy="8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448" name="Equation" r:id="rId6" imgW="1193760" imgH="431640" progId="Equation.DSMT4">
                  <p:embed/>
                </p:oleObj>
              </mc:Choice>
              <mc:Fallback>
                <p:oleObj name="Equation" r:id="rId6" imgW="1193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4313" y="5086000"/>
                        <a:ext cx="2387520" cy="8632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5796136" y="3715817"/>
            <a:ext cx="2808312" cy="72129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378287"/>
              </p:ext>
            </p:extLst>
          </p:nvPr>
        </p:nvGraphicFramePr>
        <p:xfrm>
          <a:off x="2586608" y="4005263"/>
          <a:ext cx="2057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449" name="Equation" r:id="rId8" imgW="1028520" imgH="431640" progId="Equation.DSMT4">
                  <p:embed/>
                </p:oleObj>
              </mc:Choice>
              <mc:Fallback>
                <p:oleObj name="Equation" r:id="rId8" imgW="10285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6608" y="4005263"/>
                        <a:ext cx="20574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4693841" y="3916288"/>
            <a:ext cx="1029072" cy="664840"/>
            <a:chOff x="4693841" y="3916288"/>
            <a:chExt cx="1029072" cy="664840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6398461"/>
                </p:ext>
              </p:extLst>
            </p:nvPr>
          </p:nvGraphicFramePr>
          <p:xfrm>
            <a:off x="5341913" y="3916288"/>
            <a:ext cx="3810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450" name="Equation" r:id="rId10" imgW="190440" imgH="152280" progId="Equation.DSMT4">
                    <p:embed/>
                  </p:oleObj>
                </mc:Choice>
                <mc:Fallback>
                  <p:oleObj name="Equation" r:id="rId10" imgW="190440" imgH="152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1913" y="3916288"/>
                          <a:ext cx="381000" cy="304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0502916"/>
                </p:ext>
              </p:extLst>
            </p:nvPr>
          </p:nvGraphicFramePr>
          <p:xfrm>
            <a:off x="4693841" y="4276328"/>
            <a:ext cx="3810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451" name="Equation" r:id="rId12" imgW="190417" imgH="152334" progId="Equation.DSMT4">
                    <p:embed/>
                  </p:oleObj>
                </mc:Choice>
                <mc:Fallback>
                  <p:oleObj name="Equation" r:id="rId12" imgW="190417" imgH="15233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3841" y="4276328"/>
                          <a:ext cx="381000" cy="304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0" name="Elbow Connector 19"/>
            <p:cNvCxnSpPr>
              <a:stCxn id="19" idx="3"/>
              <a:endCxn id="18" idx="1"/>
            </p:cNvCxnSpPr>
            <p:nvPr/>
          </p:nvCxnSpPr>
          <p:spPr>
            <a:xfrm flipV="1">
              <a:off x="5074841" y="4068688"/>
              <a:ext cx="267072" cy="36004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695056" y="4708376"/>
            <a:ext cx="1029072" cy="969640"/>
            <a:chOff x="4695056" y="4708376"/>
            <a:chExt cx="1029072" cy="969640"/>
          </a:xfrm>
        </p:grpSpPr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1828952"/>
                </p:ext>
              </p:extLst>
            </p:nvPr>
          </p:nvGraphicFramePr>
          <p:xfrm>
            <a:off x="4695056" y="5373216"/>
            <a:ext cx="3810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452" name="Equation" r:id="rId13" imgW="190417" imgH="152334" progId="Equation.DSMT4">
                    <p:embed/>
                  </p:oleObj>
                </mc:Choice>
                <mc:Fallback>
                  <p:oleObj name="Equation" r:id="rId13" imgW="190417" imgH="15233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5056" y="5373216"/>
                          <a:ext cx="381000" cy="304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7978102"/>
                </p:ext>
              </p:extLst>
            </p:nvPr>
          </p:nvGraphicFramePr>
          <p:xfrm>
            <a:off x="5343128" y="4708376"/>
            <a:ext cx="3810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453" name="Equation" r:id="rId14" imgW="190417" imgH="152334" progId="Equation.DSMT4">
                    <p:embed/>
                  </p:oleObj>
                </mc:Choice>
                <mc:Fallback>
                  <p:oleObj name="Equation" r:id="rId14" imgW="190417" imgH="15233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3128" y="4708376"/>
                          <a:ext cx="381000" cy="304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4" name="Elbow Connector 23"/>
            <p:cNvCxnSpPr>
              <a:stCxn id="22" idx="3"/>
              <a:endCxn id="23" idx="1"/>
            </p:cNvCxnSpPr>
            <p:nvPr/>
          </p:nvCxnSpPr>
          <p:spPr>
            <a:xfrm flipV="1">
              <a:off x="5076056" y="4860776"/>
              <a:ext cx="267072" cy="66484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121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7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750793"/>
              </p:ext>
            </p:extLst>
          </p:nvPr>
        </p:nvGraphicFramePr>
        <p:xfrm>
          <a:off x="4283968" y="765200"/>
          <a:ext cx="2445552" cy="475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0" name="Equation" r:id="rId3" imgW="1358640" imgH="2641320" progId="Equation.DSMT4">
                  <p:embed/>
                </p:oleObj>
              </mc:Choice>
              <mc:Fallback>
                <p:oleObj name="Equation" r:id="rId3" imgW="1358640" imgH="26413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765200"/>
                        <a:ext cx="2445552" cy="475437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067944" y="693192"/>
            <a:ext cx="2808312" cy="864096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013059"/>
              </p:ext>
            </p:extLst>
          </p:nvPr>
        </p:nvGraphicFramePr>
        <p:xfrm>
          <a:off x="1262088" y="693192"/>
          <a:ext cx="2387520" cy="8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1" name="Equation" r:id="rId5" imgW="1193760" imgH="431640" progId="Equation.DSMT4">
                  <p:embed/>
                </p:oleObj>
              </mc:Choice>
              <mc:Fallback>
                <p:oleObj name="Equation" r:id="rId5" imgW="1193760" imgH="4316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2088" y="693192"/>
                        <a:ext cx="2387520" cy="8632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>
            <a:off x="3721616" y="1053232"/>
            <a:ext cx="274320" cy="1440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699616"/>
              </p:ext>
            </p:extLst>
          </p:nvPr>
        </p:nvGraphicFramePr>
        <p:xfrm>
          <a:off x="5715000" y="5013672"/>
          <a:ext cx="3124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2" name="Equation" r:id="rId7" imgW="1562040" imgH="431640" progId="Equation.DSMT4">
                  <p:embed/>
                </p:oleObj>
              </mc:Choice>
              <mc:Fallback>
                <p:oleObj name="Equation" r:id="rId7" imgW="1562040" imgH="4316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013672"/>
                        <a:ext cx="31242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6945544" y="972432"/>
            <a:ext cx="838816" cy="4015700"/>
            <a:chOff x="6945544" y="972432"/>
            <a:chExt cx="838816" cy="4015700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7135918"/>
                </p:ext>
              </p:extLst>
            </p:nvPr>
          </p:nvGraphicFramePr>
          <p:xfrm>
            <a:off x="7504960" y="4581732"/>
            <a:ext cx="279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83" name="Equation" r:id="rId9" imgW="139680" imgH="203040" progId="Equation.DSMT4">
                    <p:embed/>
                  </p:oleObj>
                </mc:Choice>
                <mc:Fallback>
                  <p:oleObj name="Equation" r:id="rId9" imgW="139680" imgH="203040" progId="Equation.DSMT4">
                    <p:embed/>
                    <p:pic>
                      <p:nvPicPr>
                        <p:cNvPr id="26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04960" y="4581732"/>
                          <a:ext cx="279400" cy="4064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0817104"/>
                </p:ext>
              </p:extLst>
            </p:nvPr>
          </p:nvGraphicFramePr>
          <p:xfrm>
            <a:off x="6945544" y="972432"/>
            <a:ext cx="3810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84" name="Equation" r:id="rId11" imgW="190440" imgH="152280" progId="Equation.DSMT4">
                    <p:embed/>
                  </p:oleObj>
                </mc:Choice>
                <mc:Fallback>
                  <p:oleObj name="Equation" r:id="rId11" imgW="190440" imgH="152280" progId="Equation.DSMT4">
                    <p:embed/>
                    <p:pic>
                      <p:nvPicPr>
                        <p:cNvPr id="1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45544" y="972432"/>
                          <a:ext cx="381000" cy="304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" name="Elbow Connector 12"/>
            <p:cNvCxnSpPr>
              <a:stCxn id="11" idx="3"/>
              <a:endCxn id="10" idx="0"/>
            </p:cNvCxnSpPr>
            <p:nvPr/>
          </p:nvCxnSpPr>
          <p:spPr>
            <a:xfrm>
              <a:off x="7326544" y="1124832"/>
              <a:ext cx="318116" cy="3456900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236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8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744676"/>
              </p:ext>
            </p:extLst>
          </p:nvPr>
        </p:nvGraphicFramePr>
        <p:xfrm>
          <a:off x="4283968" y="765200"/>
          <a:ext cx="2445552" cy="475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06" name="Equation" r:id="rId3" imgW="1358640" imgH="2641320" progId="Equation.DSMT4">
                  <p:embed/>
                </p:oleObj>
              </mc:Choice>
              <mc:Fallback>
                <p:oleObj name="Equation" r:id="rId3" imgW="1358640" imgH="26413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765200"/>
                        <a:ext cx="2445552" cy="475437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067944" y="1556792"/>
            <a:ext cx="2808312" cy="792088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Right Arrow 6"/>
          <p:cNvSpPr/>
          <p:nvPr/>
        </p:nvSpPr>
        <p:spPr>
          <a:xfrm>
            <a:off x="3721616" y="1916832"/>
            <a:ext cx="274320" cy="1440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971628"/>
              </p:ext>
            </p:extLst>
          </p:nvPr>
        </p:nvGraphicFramePr>
        <p:xfrm>
          <a:off x="5715000" y="5013672"/>
          <a:ext cx="3124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07" name="Equation" r:id="rId5" imgW="1562040" imgH="431640" progId="Equation.DSMT4">
                  <p:embed/>
                </p:oleObj>
              </mc:Choice>
              <mc:Fallback>
                <p:oleObj name="Equation" r:id="rId5" imgW="1562040" imgH="4316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013672"/>
                        <a:ext cx="31242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6945544" y="1772816"/>
            <a:ext cx="838816" cy="3215316"/>
            <a:chOff x="6945544" y="1772816"/>
            <a:chExt cx="838816" cy="3215316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2413455"/>
                </p:ext>
              </p:extLst>
            </p:nvPr>
          </p:nvGraphicFramePr>
          <p:xfrm>
            <a:off x="7504960" y="4581732"/>
            <a:ext cx="279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08" name="Equation" r:id="rId7" imgW="139680" imgH="203040" progId="Equation.DSMT4">
                    <p:embed/>
                  </p:oleObj>
                </mc:Choice>
                <mc:Fallback>
                  <p:oleObj name="Equation" r:id="rId7" imgW="139680" imgH="203040" progId="Equation.DSMT4">
                    <p:embed/>
                    <p:pic>
                      <p:nvPicPr>
                        <p:cNvPr id="1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04960" y="4581732"/>
                          <a:ext cx="279400" cy="4064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06210179"/>
                </p:ext>
              </p:extLst>
            </p:nvPr>
          </p:nvGraphicFramePr>
          <p:xfrm>
            <a:off x="6945544" y="1772816"/>
            <a:ext cx="3810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09" name="Equation" r:id="rId9" imgW="190440" imgH="152280" progId="Equation.DSMT4">
                    <p:embed/>
                  </p:oleObj>
                </mc:Choice>
                <mc:Fallback>
                  <p:oleObj name="Equation" r:id="rId9" imgW="190440" imgH="152280" progId="Equation.DSMT4">
                    <p:embed/>
                    <p:pic>
                      <p:nvPicPr>
                        <p:cNvPr id="11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45544" y="1772816"/>
                          <a:ext cx="381000" cy="304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" name="Elbow Connector 10"/>
            <p:cNvCxnSpPr>
              <a:stCxn id="10" idx="3"/>
              <a:endCxn id="9" idx="0"/>
            </p:cNvCxnSpPr>
            <p:nvPr/>
          </p:nvCxnSpPr>
          <p:spPr>
            <a:xfrm>
              <a:off x="7326544" y="1925216"/>
              <a:ext cx="318116" cy="2656516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016880"/>
              </p:ext>
            </p:extLst>
          </p:nvPr>
        </p:nvGraphicFramePr>
        <p:xfrm>
          <a:off x="1560256" y="1556792"/>
          <a:ext cx="2057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10" name="Equation" r:id="rId11" imgW="1028520" imgH="431640" progId="Equation.DSMT4">
                  <p:embed/>
                </p:oleObj>
              </mc:Choice>
              <mc:Fallback>
                <p:oleObj name="Equation" r:id="rId11" imgW="1028520" imgH="43164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0256" y="1556792"/>
                        <a:ext cx="20574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68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22.12.2019.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9</a:t>
            </a:fld>
            <a:endParaRPr lang="sr-Latn-BA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942980"/>
              </p:ext>
            </p:extLst>
          </p:nvPr>
        </p:nvGraphicFramePr>
        <p:xfrm>
          <a:off x="5004048" y="2247840"/>
          <a:ext cx="194310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97" name="Equation" r:id="rId3" imgW="1079280" imgH="431640" progId="Equation.DSMT4">
                  <p:embed/>
                </p:oleObj>
              </mc:Choice>
              <mc:Fallback>
                <p:oleObj name="Equation" r:id="rId3" imgW="1079280" imgH="43164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2247840"/>
                        <a:ext cx="1943100" cy="776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233656"/>
              </p:ext>
            </p:extLst>
          </p:nvPr>
        </p:nvGraphicFramePr>
        <p:xfrm>
          <a:off x="1873060" y="620688"/>
          <a:ext cx="2445552" cy="475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98" name="Equation" r:id="rId5" imgW="1358640" imgH="2641320" progId="Equation.DSMT4">
                  <p:embed/>
                </p:oleObj>
              </mc:Choice>
              <mc:Fallback>
                <p:oleObj name="Equation" r:id="rId5" imgW="1358640" imgH="26413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060" y="620688"/>
                        <a:ext cx="2445552" cy="475437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691680" y="2258393"/>
            <a:ext cx="2808312" cy="7212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685067"/>
              </p:ext>
            </p:extLst>
          </p:nvPr>
        </p:nvGraphicFramePr>
        <p:xfrm>
          <a:off x="4572000" y="2475632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99" name="Equation" r:id="rId7" imgW="190440" imgH="152280" progId="Equation.DSMT4">
                  <p:embed/>
                </p:oleObj>
              </mc:Choice>
              <mc:Fallback>
                <p:oleObj name="Equation" r:id="rId7" imgW="190440" imgH="1522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475632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967420" y="1052736"/>
            <a:ext cx="2484900" cy="954107"/>
          </a:xfrm>
          <a:prstGeom prst="rect">
            <a:avLst/>
          </a:prstGeom>
          <a:noFill/>
          <a:ln>
            <a:solidFill>
              <a:srgbClr val="4B2203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rgbClr val="FF0000"/>
                </a:solidFill>
              </a:rPr>
              <a:t>Imamo statičku neodređenost !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Elbow Connector 9"/>
          <p:cNvCxnSpPr>
            <a:stCxn id="9" idx="3"/>
            <a:endCxn id="6" idx="3"/>
          </p:cNvCxnSpPr>
          <p:nvPr/>
        </p:nvCxnSpPr>
        <p:spPr>
          <a:xfrm flipH="1">
            <a:off x="6947148" y="1529790"/>
            <a:ext cx="505172" cy="1106194"/>
          </a:xfrm>
          <a:prstGeom prst="bentConnector3">
            <a:avLst>
              <a:gd name="adj1" fmla="val -45252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95664" y="3356992"/>
            <a:ext cx="3464768" cy="2246769"/>
          </a:xfrm>
          <a:prstGeom prst="rect">
            <a:avLst/>
          </a:prstGeom>
          <a:noFill/>
          <a:ln>
            <a:solidFill>
              <a:srgbClr val="4B2203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b="1" dirty="0" smtClean="0">
                <a:solidFill>
                  <a:srgbClr val="006600"/>
                </a:solidFill>
              </a:rPr>
              <a:t>ZAPAŽANJE: </a:t>
            </a:r>
            <a:r>
              <a:rPr lang="sr-Latn-RS" sz="2800" dirty="0" smtClean="0">
                <a:solidFill>
                  <a:srgbClr val="006600"/>
                </a:solidFill>
              </a:rPr>
              <a:t>Statičku određenost imaćemo ako je jedan zglob sferni, a drugi cilindrični !</a:t>
            </a:r>
            <a:endParaRPr lang="en-US" sz="28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13511</TotalTime>
  <Words>1093</Words>
  <Application>Microsoft Office PowerPoint</Application>
  <PresentationFormat>On-screen Show (4:3)</PresentationFormat>
  <Paragraphs>176</Paragraphs>
  <Slides>47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Arial</vt:lpstr>
      <vt:lpstr>Arial Black</vt:lpstr>
      <vt:lpstr>Calibri</vt:lpstr>
      <vt:lpstr>Symbol</vt:lpstr>
      <vt:lpstr>Times New Roman</vt:lpstr>
      <vt:lpstr>Verdana</vt:lpstr>
      <vt:lpstr>Wingdings 2</vt:lpstr>
      <vt:lpstr>Solstice</vt:lpstr>
      <vt:lpstr>Equation</vt:lpstr>
      <vt:lpstr>MathType 6.0 Equation</vt:lpstr>
      <vt:lpstr>MEHANIKA I  (STATIKA)</vt:lpstr>
      <vt:lpstr>Proizvoljni prostorni sistem sila – Uslovi ravnoteže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TEŽIŠTE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Težište krutog tela</vt:lpstr>
      <vt:lpstr>PowerPoint Presentation</vt:lpstr>
      <vt:lpstr>PowerPoint Presentation</vt:lpstr>
      <vt:lpstr>Težište homogenih tela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STATIKA </dc:title>
  <dc:creator>Korisnik</dc:creator>
  <cp:lastModifiedBy>Strain Posavljak</cp:lastModifiedBy>
  <cp:revision>1433</cp:revision>
  <cp:lastPrinted>2013-12-17T11:16:01Z</cp:lastPrinted>
  <dcterms:created xsi:type="dcterms:W3CDTF">2013-09-29T06:25:24Z</dcterms:created>
  <dcterms:modified xsi:type="dcterms:W3CDTF">2019-12-22T19:00:22Z</dcterms:modified>
</cp:coreProperties>
</file>