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8"/>
  </p:notesMasterIdLst>
  <p:sldIdLst>
    <p:sldId id="256" r:id="rId2"/>
    <p:sldId id="257" r:id="rId3"/>
    <p:sldId id="289" r:id="rId4"/>
    <p:sldId id="290" r:id="rId5"/>
    <p:sldId id="291" r:id="rId6"/>
    <p:sldId id="292" r:id="rId7"/>
    <p:sldId id="293" r:id="rId8"/>
    <p:sldId id="258" r:id="rId9"/>
    <p:sldId id="260" r:id="rId10"/>
    <p:sldId id="288" r:id="rId11"/>
    <p:sldId id="328" r:id="rId12"/>
    <p:sldId id="276" r:id="rId13"/>
    <p:sldId id="295" r:id="rId14"/>
    <p:sldId id="296" r:id="rId15"/>
    <p:sldId id="294" r:id="rId16"/>
    <p:sldId id="297" r:id="rId17"/>
    <p:sldId id="277" r:id="rId18"/>
    <p:sldId id="299" r:id="rId19"/>
    <p:sldId id="300" r:id="rId20"/>
    <p:sldId id="298" r:id="rId21"/>
    <p:sldId id="301" r:id="rId22"/>
    <p:sldId id="302" r:id="rId23"/>
    <p:sldId id="319" r:id="rId24"/>
    <p:sldId id="320" r:id="rId25"/>
    <p:sldId id="279" r:id="rId26"/>
    <p:sldId id="280" r:id="rId27"/>
    <p:sldId id="281" r:id="rId28"/>
    <p:sldId id="312" r:id="rId29"/>
    <p:sldId id="313" r:id="rId30"/>
    <p:sldId id="283" r:id="rId31"/>
    <p:sldId id="284" r:id="rId32"/>
    <p:sldId id="285" r:id="rId33"/>
    <p:sldId id="278" r:id="rId34"/>
    <p:sldId id="286" r:id="rId35"/>
    <p:sldId id="287" r:id="rId36"/>
    <p:sldId id="309" r:id="rId37"/>
    <p:sldId id="310" r:id="rId38"/>
    <p:sldId id="311" r:id="rId39"/>
    <p:sldId id="330" r:id="rId40"/>
    <p:sldId id="329" r:id="rId41"/>
    <p:sldId id="307" r:id="rId42"/>
    <p:sldId id="305" r:id="rId43"/>
    <p:sldId id="321" r:id="rId44"/>
    <p:sldId id="322" r:id="rId45"/>
    <p:sldId id="324" r:id="rId46"/>
    <p:sldId id="327" r:id="rId47"/>
    <p:sldId id="306" r:id="rId48"/>
    <p:sldId id="308" r:id="rId49"/>
    <p:sldId id="323" r:id="rId50"/>
    <p:sldId id="317" r:id="rId51"/>
    <p:sldId id="331" r:id="rId52"/>
    <p:sldId id="332" r:id="rId53"/>
    <p:sldId id="318" r:id="rId54"/>
    <p:sldId id="315" r:id="rId55"/>
    <p:sldId id="333" r:id="rId56"/>
    <p:sldId id="334" r:id="rId5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69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7" Type="http://schemas.openxmlformats.org/officeDocument/2006/relationships/image" Target="../media/image39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38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31.wmf"/><Relationship Id="rId4" Type="http://schemas.openxmlformats.org/officeDocument/2006/relationships/image" Target="../media/image67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4" Type="http://schemas.openxmlformats.org/officeDocument/2006/relationships/image" Target="../media/image31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4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6.wmf"/><Relationship Id="rId6" Type="http://schemas.openxmlformats.org/officeDocument/2006/relationships/image" Target="../media/image82.wmf"/><Relationship Id="rId5" Type="http://schemas.openxmlformats.org/officeDocument/2006/relationships/image" Target="../media/image81.wmf"/><Relationship Id="rId4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35D13-A29D-4115-9F9D-57EC2DE48316}" type="datetimeFigureOut">
              <a:rPr lang="sr-Latn-CS" smtClean="0"/>
              <a:pPr/>
              <a:t>7.10.2019.</a:t>
            </a:fld>
            <a:endParaRPr lang="sr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B57B7-22DB-4FAC-BB8F-E5EFEBAF7825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734977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4</a:t>
            </a:fld>
            <a:endParaRPr lang="sr-Latn-B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22</a:t>
            </a:fld>
            <a:endParaRPr lang="sr-Latn-B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25</a:t>
            </a:fld>
            <a:endParaRPr lang="sr-Latn-B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26</a:t>
            </a:fld>
            <a:endParaRPr lang="sr-Latn-B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27</a:t>
            </a:fld>
            <a:endParaRPr lang="sr-Latn-B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30</a:t>
            </a:fld>
            <a:endParaRPr lang="sr-Latn-B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31</a:t>
            </a:fld>
            <a:endParaRPr lang="sr-Latn-B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32</a:t>
            </a:fld>
            <a:endParaRPr lang="sr-Latn-B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33</a:t>
            </a:fld>
            <a:endParaRPr lang="sr-Latn-B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34</a:t>
            </a:fld>
            <a:endParaRPr lang="sr-Latn-B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35</a:t>
            </a:fld>
            <a:endParaRPr lang="sr-Latn-B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5</a:t>
            </a:fld>
            <a:endParaRPr lang="sr-Latn-B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36</a:t>
            </a:fld>
            <a:endParaRPr lang="sr-Latn-B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37</a:t>
            </a:fld>
            <a:endParaRPr lang="sr-Latn-B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38</a:t>
            </a:fld>
            <a:endParaRPr lang="sr-Latn-B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42</a:t>
            </a:fld>
            <a:endParaRPr lang="sr-Latn-B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47</a:t>
            </a:fld>
            <a:endParaRPr lang="sr-Latn-BA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48</a:t>
            </a:fld>
            <a:endParaRPr lang="sr-Latn-BA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54</a:t>
            </a:fld>
            <a:endParaRPr lang="sr-Latn-B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8</a:t>
            </a:fld>
            <a:endParaRPr lang="sr-Latn-B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9</a:t>
            </a:fld>
            <a:endParaRPr lang="sr-Latn-B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10</a:t>
            </a:fld>
            <a:endParaRPr lang="sr-Latn-B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12</a:t>
            </a:fld>
            <a:endParaRPr lang="sr-Latn-B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15</a:t>
            </a:fld>
            <a:endParaRPr lang="sr-Latn-B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17</a:t>
            </a:fld>
            <a:endParaRPr lang="sr-Latn-B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20</a:t>
            </a:fld>
            <a:endParaRPr lang="sr-Latn-B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7703-8E16-487E-9C53-5689B35F1D8A}" type="datetime1">
              <a:rPr lang="sr-Latn-CS" smtClean="0"/>
              <a:pPr/>
              <a:t>7.10.2019.</a:t>
            </a:fld>
            <a:endParaRPr lang="sr-Latn-BA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A0E7-D7EE-49B6-B6C2-B607531B6015}" type="datetime1">
              <a:rPr lang="sr-Latn-CS" smtClean="0"/>
              <a:pPr/>
              <a:t>7.10.2019.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0CEEA-64DD-4F7E-972B-B3E624173843}" type="datetime1">
              <a:rPr lang="sr-Latn-CS" smtClean="0"/>
              <a:pPr/>
              <a:t>7.10.2019.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7.10.2019.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5D375-66D2-4263-B149-F7313A838E3D}" type="datetime1">
              <a:rPr lang="sr-Latn-CS" smtClean="0"/>
              <a:pPr/>
              <a:t>7.10.2019.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EC71E-8544-4CFF-A937-EC4E0B9C919A}" type="datetime1">
              <a:rPr lang="sr-Latn-CS" smtClean="0"/>
              <a:pPr/>
              <a:t>7.10.2019.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92F60-BD0A-41E4-863C-4EAD360F08C3}" type="datetime1">
              <a:rPr lang="sr-Latn-CS" smtClean="0"/>
              <a:pPr/>
              <a:t>7.10.2019.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5A6BB-F95F-48BA-89E8-12713FF2513F}" type="datetime1">
              <a:rPr lang="sr-Latn-CS" smtClean="0"/>
              <a:pPr/>
              <a:t>7.10.2019.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7.10.2019.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9468-6968-41E6-80E1-73184D1A2A2E}" type="datetime1">
              <a:rPr lang="sr-Latn-CS" smtClean="0"/>
              <a:pPr/>
              <a:t>7.10.2019.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0319-D2A6-4E1F-B1B3-113C61BEEB69}" type="datetime1">
              <a:rPr lang="sr-Latn-CS" smtClean="0"/>
              <a:pPr/>
              <a:t>7.10.2019.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D40A75F-5F73-460E-986C-9D6CF0A14AB4}" type="datetime1">
              <a:rPr lang="sr-Latn-CS" smtClean="0"/>
              <a:pPr/>
              <a:t>7.10.2019.</a:t>
            </a:fld>
            <a:endParaRPr lang="sr-Latn-B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sr-Latn-B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13.jpe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8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9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2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18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33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5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9.bin"/><Relationship Id="rId10" Type="http://schemas.openxmlformats.org/officeDocument/2006/relationships/image" Target="../media/image32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34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24.bin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33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9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21.bin"/><Relationship Id="rId15" Type="http://schemas.openxmlformats.org/officeDocument/2006/relationships/oleObject" Target="../embeddings/oleObject25.bin"/><Relationship Id="rId10" Type="http://schemas.openxmlformats.org/officeDocument/2006/relationships/image" Target="../media/image32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38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26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28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29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31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33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47.wmf"/><Relationship Id="rId4" Type="http://schemas.openxmlformats.org/officeDocument/2006/relationships/oleObject" Target="../embeddings/oleObject34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image" Target="../media/image51.jpeg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53.jpeg"/><Relationship Id="rId4" Type="http://schemas.openxmlformats.org/officeDocument/2006/relationships/image" Target="../media/image52.jpeg"/><Relationship Id="rId9" Type="http://schemas.openxmlformats.org/officeDocument/2006/relationships/image" Target="../media/image50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54.wmf"/><Relationship Id="rId4" Type="http://schemas.openxmlformats.org/officeDocument/2006/relationships/oleObject" Target="../embeddings/oleObject37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56.wmf"/><Relationship Id="rId4" Type="http://schemas.openxmlformats.org/officeDocument/2006/relationships/oleObject" Target="../embeddings/oleObject38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58.wmf"/><Relationship Id="rId4" Type="http://schemas.openxmlformats.org/officeDocument/2006/relationships/oleObject" Target="../embeddings/oleObject39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6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61.wmf"/><Relationship Id="rId4" Type="http://schemas.openxmlformats.org/officeDocument/2006/relationships/oleObject" Target="../embeddings/oleObject40.bin"/><Relationship Id="rId9" Type="http://schemas.openxmlformats.org/officeDocument/2006/relationships/image" Target="../media/image63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61.wmf"/><Relationship Id="rId4" Type="http://schemas.openxmlformats.org/officeDocument/2006/relationships/oleObject" Target="../embeddings/oleObject43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45.bin"/><Relationship Id="rId10" Type="http://schemas.openxmlformats.org/officeDocument/2006/relationships/image" Target="../media/image67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47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67.w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51.bin"/><Relationship Id="rId10" Type="http://schemas.openxmlformats.org/officeDocument/2006/relationships/image" Target="../media/image31.wmf"/><Relationship Id="rId4" Type="http://schemas.openxmlformats.org/officeDocument/2006/relationships/image" Target="../media/image69.wmf"/><Relationship Id="rId9" Type="http://schemas.openxmlformats.org/officeDocument/2006/relationships/oleObject" Target="../embeddings/oleObject53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72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7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56.bin"/><Relationship Id="rId5" Type="http://schemas.openxmlformats.org/officeDocument/2006/relationships/image" Target="../media/image73.wmf"/><Relationship Id="rId4" Type="http://schemas.openxmlformats.org/officeDocument/2006/relationships/oleObject" Target="../embeddings/oleObject55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3" Type="http://schemas.openxmlformats.org/officeDocument/2006/relationships/image" Target="../media/image78.jpeg"/><Relationship Id="rId7" Type="http://schemas.openxmlformats.org/officeDocument/2006/relationships/image" Target="../media/image76.wmf"/><Relationship Id="rId12" Type="http://schemas.openxmlformats.org/officeDocument/2006/relationships/oleObject" Target="../embeddings/oleObject6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58.bin"/><Relationship Id="rId11" Type="http://schemas.openxmlformats.org/officeDocument/2006/relationships/image" Target="../media/image31.wmf"/><Relationship Id="rId5" Type="http://schemas.openxmlformats.org/officeDocument/2006/relationships/image" Target="../media/image75.wmf"/><Relationship Id="rId10" Type="http://schemas.openxmlformats.org/officeDocument/2006/relationships/oleObject" Target="../embeddings/oleObject60.bin"/><Relationship Id="rId4" Type="http://schemas.openxmlformats.org/officeDocument/2006/relationships/oleObject" Target="../embeddings/oleObject57.bin"/><Relationship Id="rId9" Type="http://schemas.openxmlformats.org/officeDocument/2006/relationships/image" Target="../media/image77.w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13" Type="http://schemas.openxmlformats.org/officeDocument/2006/relationships/oleObject" Target="../embeddings/oleObject67.bin"/><Relationship Id="rId3" Type="http://schemas.openxmlformats.org/officeDocument/2006/relationships/oleObject" Target="../embeddings/oleObject62.bin"/><Relationship Id="rId7" Type="http://schemas.openxmlformats.org/officeDocument/2006/relationships/oleObject" Target="../embeddings/oleObject64.bin"/><Relationship Id="rId12" Type="http://schemas.openxmlformats.org/officeDocument/2006/relationships/image" Target="../media/image8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79.wmf"/><Relationship Id="rId11" Type="http://schemas.openxmlformats.org/officeDocument/2006/relationships/oleObject" Target="../embeddings/oleObject66.bin"/><Relationship Id="rId5" Type="http://schemas.openxmlformats.org/officeDocument/2006/relationships/oleObject" Target="../embeddings/oleObject63.bin"/><Relationship Id="rId10" Type="http://schemas.openxmlformats.org/officeDocument/2006/relationships/image" Target="../media/image31.wmf"/><Relationship Id="rId4" Type="http://schemas.openxmlformats.org/officeDocument/2006/relationships/image" Target="../media/image76.wmf"/><Relationship Id="rId9" Type="http://schemas.openxmlformats.org/officeDocument/2006/relationships/oleObject" Target="../embeddings/oleObject65.bin"/><Relationship Id="rId14" Type="http://schemas.openxmlformats.org/officeDocument/2006/relationships/image" Target="../media/image8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1313874"/>
            <a:ext cx="740664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sr-Latn-BA" sz="6000" b="1" dirty="0" smtClean="0"/>
              <a:t>MEHANIKA I </a:t>
            </a:r>
            <a:r>
              <a:rPr lang="sr-Latn-BA" sz="4000" b="1" dirty="0" smtClean="0"/>
              <a:t/>
            </a:r>
            <a:br>
              <a:rPr lang="sr-Latn-BA" sz="4000" b="1" dirty="0" smtClean="0"/>
            </a:br>
            <a:r>
              <a:rPr lang="sr-Latn-BA" sz="4000" b="1" dirty="0" smtClean="0"/>
              <a:t>(STATIKA)</a:t>
            </a:r>
            <a:endParaRPr lang="sr-Latn-BA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3105160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MEH1</a:t>
            </a:r>
            <a:r>
              <a:rPr lang="en-US" sz="4000" dirty="0" smtClean="0">
                <a:sym typeface="Symbol"/>
              </a:rPr>
              <a:t></a:t>
            </a:r>
            <a:r>
              <a:rPr lang="en-US" sz="4000" dirty="0" smtClean="0">
                <a:sym typeface="Symbol"/>
              </a:rPr>
              <a:t>19</a:t>
            </a:r>
            <a:r>
              <a:rPr lang="en-US" sz="4000" dirty="0" smtClean="0"/>
              <a:t>.20</a:t>
            </a:r>
            <a:r>
              <a:rPr lang="en-US" sz="4000" dirty="0" smtClean="0">
                <a:sym typeface="Symbol"/>
              </a:rPr>
              <a:t></a:t>
            </a:r>
            <a:r>
              <a:rPr lang="en-US" sz="4000" dirty="0" smtClean="0"/>
              <a:t>P2</a:t>
            </a:r>
            <a:endParaRPr lang="sr-Latn-BA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F0F9-D4A8-454B-AD2F-BFC34CB3EB63}" type="datetime1">
              <a:rPr lang="sr-Latn-CS" smtClean="0"/>
              <a:pPr/>
              <a:t>7.10.2019.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</a:t>
            </a:fld>
            <a:endParaRPr lang="sr-Latn-B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2456952"/>
          </a:xfrm>
        </p:spPr>
        <p:txBody>
          <a:bodyPr>
            <a:normAutofit/>
          </a:bodyPr>
          <a:lstStyle/>
          <a:p>
            <a:r>
              <a:rPr lang="sr-Latn-BA" sz="3000" b="1" dirty="0" smtClean="0"/>
              <a:t>Uglovi između rezultante i dveju njenih komponenti</a:t>
            </a:r>
          </a:p>
          <a:p>
            <a:pPr lvl="1" algn="just"/>
            <a:r>
              <a:rPr lang="sr-Latn-BA" dirty="0" smtClean="0"/>
              <a:t>Uglove koje rezultanta zaklapa sa svojim komponentama, možemo odrediti primenom </a:t>
            </a:r>
            <a:r>
              <a:rPr lang="sr-Latn-BA" dirty="0" smtClean="0"/>
              <a:t>s</a:t>
            </a:r>
            <a:r>
              <a:rPr lang="sr-Latn-BA" i="1" dirty="0" smtClean="0"/>
              <a:t>inusnog </a:t>
            </a:r>
            <a:r>
              <a:rPr lang="sr-Latn-BA" i="1" dirty="0" smtClean="0"/>
              <a:t>teorema</a:t>
            </a:r>
            <a:r>
              <a:rPr lang="sr-Latn-BA" dirty="0" smtClean="0"/>
              <a:t>.</a:t>
            </a:r>
            <a:endParaRPr lang="sr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7.10.2019.</a:t>
            </a:fld>
            <a:endParaRPr lang="sr-Latn-B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10</a:t>
            </a:fld>
            <a:endParaRPr lang="sr-Latn-B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7.10.2019.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11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1468190" y="3536355"/>
            <a:ext cx="2952328" cy="52322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BA" sz="2800" dirty="0" smtClean="0"/>
              <a:t>S</a:t>
            </a:r>
            <a:r>
              <a:rPr lang="en-US" sz="2800" dirty="0" err="1" smtClean="0"/>
              <a:t>inusni</a:t>
            </a:r>
            <a:r>
              <a:rPr lang="sr-Latn-RS" sz="2800" dirty="0" smtClean="0"/>
              <a:t> </a:t>
            </a:r>
            <a:r>
              <a:rPr lang="sr-Latn-RS" sz="2800" dirty="0" smtClean="0"/>
              <a:t>teorem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422" y="813298"/>
            <a:ext cx="6059978" cy="2543694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6467963"/>
              </p:ext>
            </p:extLst>
          </p:nvPr>
        </p:nvGraphicFramePr>
        <p:xfrm>
          <a:off x="3923928" y="3821981"/>
          <a:ext cx="20066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39" name="Equation" r:id="rId4" imgW="1002960" imgH="812520" progId="Equation.3">
                  <p:embed/>
                </p:oleObj>
              </mc:Choice>
              <mc:Fallback>
                <p:oleObj name="Equation" r:id="rId4" imgW="1002960" imgH="81252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3821981"/>
                        <a:ext cx="2006600" cy="16256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3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6168277"/>
              </p:ext>
            </p:extLst>
          </p:nvPr>
        </p:nvGraphicFramePr>
        <p:xfrm>
          <a:off x="6084168" y="5015781"/>
          <a:ext cx="2438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40" name="Equation" r:id="rId6" imgW="1218960" imgH="215640" progId="Equation.3">
                  <p:embed/>
                </p:oleObj>
              </mc:Choice>
              <mc:Fallback>
                <p:oleObj name="Equation" r:id="rId6" imgW="1218960" imgH="21564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5015781"/>
                        <a:ext cx="2438400" cy="4318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3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848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r>
              <a:rPr lang="sr-Latn-BA" sz="3000" b="1" dirty="0" smtClean="0"/>
              <a:t>Slučaj </a:t>
            </a:r>
            <a:r>
              <a:rPr lang="sr-Latn-BA" sz="3000" b="1" dirty="0" smtClean="0"/>
              <a:t>ravanskog </a:t>
            </a:r>
            <a:r>
              <a:rPr lang="sr-Latn-BA" sz="3000" b="1" dirty="0" smtClean="0"/>
              <a:t>sistema sa tri i više </a:t>
            </a:r>
            <a:r>
              <a:rPr lang="sr-Latn-BA" sz="3000" b="1" dirty="0" smtClean="0"/>
              <a:t>sučeljnih </a:t>
            </a:r>
            <a:r>
              <a:rPr lang="sr-Latn-BA" sz="3000" b="1" dirty="0" smtClean="0"/>
              <a:t>sila</a:t>
            </a:r>
          </a:p>
          <a:p>
            <a:pPr lvl="1"/>
            <a:r>
              <a:rPr lang="sr-Latn-BA" u="sng" dirty="0" smtClean="0"/>
              <a:t>Rezultanta ovog sistema</a:t>
            </a:r>
            <a:r>
              <a:rPr lang="sr-Latn-BA" dirty="0" smtClean="0"/>
              <a:t>, u geometrijskom smislu, dobija se:</a:t>
            </a:r>
          </a:p>
          <a:p>
            <a:pPr lvl="2" algn="just"/>
            <a:r>
              <a:rPr lang="sr-Latn-BA" sz="2600" dirty="0" smtClean="0"/>
              <a:t>Postepenom konstrukcijom paralelograma sila (slaganjem sila prema aksiomu 3) i</a:t>
            </a:r>
          </a:p>
          <a:p>
            <a:pPr lvl="2" algn="just"/>
            <a:r>
              <a:rPr lang="sr-Latn-BA" sz="2600" dirty="0" smtClean="0"/>
              <a:t>Konstrukcijom poligona sila.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7.10.2019.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12</a:t>
            </a:fld>
            <a:endParaRPr lang="sr-Latn-B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7.10.2019.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13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1376830" y="3279249"/>
            <a:ext cx="2683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i="1" dirty="0" smtClean="0"/>
              <a:t>Ravanski </a:t>
            </a:r>
            <a:r>
              <a:rPr lang="sr-Latn-RS" sz="2400" i="1" dirty="0" smtClean="0"/>
              <a:t>sistem od tri </a:t>
            </a:r>
            <a:r>
              <a:rPr lang="sr-Latn-RS" sz="2400" i="1" dirty="0" smtClean="0"/>
              <a:t>sučeljne </a:t>
            </a:r>
            <a:r>
              <a:rPr lang="sr-Latn-RS" sz="2400" i="1" dirty="0" smtClean="0"/>
              <a:t>sile</a:t>
            </a:r>
            <a:endParaRPr lang="en-US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210544" y="4974267"/>
            <a:ext cx="6537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Rezultanta sistema od tri </a:t>
            </a:r>
            <a:r>
              <a:rPr lang="sr-Latn-RS" sz="2400" i="1" dirty="0" smtClean="0"/>
              <a:t>sučeljne </a:t>
            </a:r>
            <a:r>
              <a:rPr lang="sr-Latn-RS" sz="2400" i="1" dirty="0" smtClean="0"/>
              <a:t>sile dobijena postepenom konstrukcijom paralelograma sila</a:t>
            </a:r>
            <a:endParaRPr lang="en-US" sz="2400" i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24744"/>
            <a:ext cx="2655917" cy="2150918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253" y="1916832"/>
            <a:ext cx="3005051" cy="3054927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cxnSp>
        <p:nvCxnSpPr>
          <p:cNvPr id="13" name="Elbow Connector 12"/>
          <p:cNvCxnSpPr>
            <a:stCxn id="11" idx="0"/>
            <a:endCxn id="12" idx="0"/>
          </p:cNvCxnSpPr>
          <p:nvPr/>
        </p:nvCxnSpPr>
        <p:spPr>
          <a:xfrm rot="16200000" flipH="1">
            <a:off x="3872649" y="-16298"/>
            <a:ext cx="792088" cy="3074172"/>
          </a:xfrm>
          <a:prstGeom prst="bentConnector3">
            <a:avLst>
              <a:gd name="adj1" fmla="val -28860"/>
            </a:avLst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1483925"/>
              </p:ext>
            </p:extLst>
          </p:nvPr>
        </p:nvGraphicFramePr>
        <p:xfrm>
          <a:off x="7029338" y="4110246"/>
          <a:ext cx="1676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76" name="Equation" r:id="rId5" imgW="838080" imgH="266400" progId="Equation.3">
                  <p:embed/>
                </p:oleObj>
              </mc:Choice>
              <mc:Fallback>
                <p:oleObj name="Equation" r:id="rId5" imgW="838080" imgH="2664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9338" y="4110246"/>
                        <a:ext cx="1676400" cy="5334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3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7749256"/>
              </p:ext>
            </p:extLst>
          </p:nvPr>
        </p:nvGraphicFramePr>
        <p:xfrm>
          <a:off x="6749938" y="1781429"/>
          <a:ext cx="1955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77" name="Equation" r:id="rId7" imgW="977760" imgH="266400" progId="Equation.3">
                  <p:embed/>
                </p:oleObj>
              </mc:Choice>
              <mc:Fallback>
                <p:oleObj name="Equation" r:id="rId7" imgW="977760" imgH="2664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9938" y="1781429"/>
                        <a:ext cx="1955800" cy="5334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3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632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7.10.2019.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14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1259632" y="3717032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Rezultanta sistema od tri </a:t>
            </a:r>
            <a:r>
              <a:rPr lang="sr-Latn-RS" sz="2400" i="1" dirty="0" smtClean="0"/>
              <a:t>sučeljne </a:t>
            </a:r>
            <a:r>
              <a:rPr lang="sr-Latn-RS" sz="2400" i="1" dirty="0" smtClean="0"/>
              <a:t>sile dobijena konstrukcijom poligona sila sila</a:t>
            </a:r>
            <a:endParaRPr lang="en-US" sz="24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992535"/>
            <a:ext cx="4544984" cy="2724497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2265455"/>
              </p:ext>
            </p:extLst>
          </p:nvPr>
        </p:nvGraphicFramePr>
        <p:xfrm>
          <a:off x="6372200" y="994645"/>
          <a:ext cx="2006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06" name="Equation" r:id="rId4" imgW="1002960" imgH="253800" progId="Equation.3">
                  <p:embed/>
                </p:oleObj>
              </mc:Choice>
              <mc:Fallback>
                <p:oleObj name="Equation" r:id="rId4" imgW="1002960" imgH="253800" progId="Equation.3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994645"/>
                        <a:ext cx="2006600" cy="508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3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646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r>
              <a:rPr lang="sr-Latn-BA" sz="3000" b="1" dirty="0" smtClean="0"/>
              <a:t>Prostorni sistem od tri </a:t>
            </a:r>
            <a:r>
              <a:rPr lang="sr-Latn-BA" sz="3000" b="1" dirty="0" smtClean="0"/>
              <a:t>sučeljne </a:t>
            </a:r>
            <a:r>
              <a:rPr lang="sr-Latn-BA" sz="3000" b="1" dirty="0" smtClean="0"/>
              <a:t>sile</a:t>
            </a:r>
          </a:p>
          <a:p>
            <a:pPr lvl="1" algn="just"/>
            <a:r>
              <a:rPr lang="sr-Latn-BA" u="sng" dirty="0" smtClean="0"/>
              <a:t>Rezultanta ovog sistema</a:t>
            </a:r>
            <a:r>
              <a:rPr lang="sr-Latn-BA" dirty="0" smtClean="0"/>
              <a:t> je dijagonala paralelopipeda konstruisanog nad tim silama.</a:t>
            </a:r>
          </a:p>
          <a:p>
            <a:pPr algn="just"/>
            <a:r>
              <a:rPr lang="sr-Latn-BA" sz="3000" i="1" dirty="0" smtClean="0"/>
              <a:t>NAPOMENA: Za više od tri sile, geometrijski postupak određivanja rezultante prostornog sistema sila postaje složen i nepodesan i zato se umesto istog pribegava analitičkom postupku.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7.10.2019.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15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404053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7.10.2019.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16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1259632" y="3524815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Rezultanta prostornog sistema od tri </a:t>
            </a:r>
            <a:r>
              <a:rPr lang="sr-Latn-RS" sz="2400" i="1" dirty="0" smtClean="0"/>
              <a:t>sučeljne </a:t>
            </a:r>
            <a:r>
              <a:rPr lang="sr-Latn-RS" sz="2400" i="1" dirty="0" smtClean="0"/>
              <a:t>sile predstavljena dijagonalom paralelopipeda konstruisanog nad tim silama</a:t>
            </a:r>
            <a:endParaRPr lang="en-US" sz="24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052736"/>
            <a:ext cx="4856711" cy="2462646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6515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pPr algn="just"/>
            <a:r>
              <a:rPr lang="sr-Latn-BA" sz="3000" b="1" dirty="0" smtClean="0"/>
              <a:t>Projekcija sile na osu</a:t>
            </a:r>
          </a:p>
          <a:p>
            <a:pPr lvl="1" algn="just"/>
            <a:r>
              <a:rPr lang="sr-Latn-BA" dirty="0" smtClean="0"/>
              <a:t>Projekcija sila na osu je </a:t>
            </a:r>
            <a:r>
              <a:rPr lang="sr-Latn-BA" dirty="0" smtClean="0"/>
              <a:t>skalarna </a:t>
            </a:r>
            <a:r>
              <a:rPr lang="sr-Latn-BA" dirty="0" smtClean="0"/>
              <a:t>veličina jednaka proizvodu intenziteta sile i </a:t>
            </a:r>
            <a:r>
              <a:rPr lang="sr-Latn-BA" dirty="0" smtClean="0"/>
              <a:t>kosinusa ugla </a:t>
            </a:r>
            <a:r>
              <a:rPr lang="sr-Latn-BA" dirty="0" smtClean="0"/>
              <a:t>između pravca sile i pozitivnog smera ose.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7.10.2019.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17</a:t>
            </a:fld>
            <a:endParaRPr lang="sr-Latn-B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7.10.2019.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18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94076"/>
            <a:ext cx="6208776" cy="2798064"/>
          </a:xfrm>
          <a:prstGeom prst="rect">
            <a:avLst/>
          </a:prstGeom>
          <a:ln w="12700">
            <a:solidFill>
              <a:srgbClr val="9933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835696" y="4335487"/>
            <a:ext cx="6208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i="1" dirty="0" smtClean="0"/>
              <a:t>Uz projekciju sile na osu</a:t>
            </a:r>
            <a:endParaRPr lang="en-US" sz="2400" i="1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6429202"/>
              </p:ext>
            </p:extLst>
          </p:nvPr>
        </p:nvGraphicFramePr>
        <p:xfrm>
          <a:off x="1834073" y="939003"/>
          <a:ext cx="1574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53" name="Equation" r:id="rId4" imgW="787320" imgH="177480" progId="Equation.3">
                  <p:embed/>
                </p:oleObj>
              </mc:Choice>
              <mc:Fallback>
                <p:oleObj name="Equation" r:id="rId4" imgW="787320" imgH="177480" progId="Equation.3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4073" y="939003"/>
                        <a:ext cx="1574800" cy="3556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3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588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7.10.2019.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19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1835696" y="4407495"/>
            <a:ext cx="6208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i="1" dirty="0" smtClean="0"/>
              <a:t>Uz projekciju sile na osu</a:t>
            </a:r>
            <a:endParaRPr lang="en-US" sz="24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916832"/>
            <a:ext cx="5326380" cy="233172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9384832"/>
              </p:ext>
            </p:extLst>
          </p:nvPr>
        </p:nvGraphicFramePr>
        <p:xfrm>
          <a:off x="2267744" y="1227761"/>
          <a:ext cx="2971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74" name="Equation" r:id="rId4" imgW="1485720" imgH="203040" progId="Equation.3">
                  <p:embed/>
                </p:oleObj>
              </mc:Choice>
              <mc:Fallback>
                <p:oleObj name="Equation" r:id="rId4" imgW="1485720" imgH="20304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1227761"/>
                        <a:ext cx="2971800" cy="4064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3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407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sr-Latn-BA" sz="3200" b="1" dirty="0" smtClean="0"/>
              <a:t>SISTEM SUČELJNIH </a:t>
            </a:r>
            <a:r>
              <a:rPr lang="sr-Latn-BA" sz="3200" b="1" dirty="0" smtClean="0"/>
              <a:t>SILA </a:t>
            </a:r>
            <a:endParaRPr lang="sr-Latn-B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556792"/>
            <a:ext cx="7498080" cy="4691608"/>
          </a:xfrm>
        </p:spPr>
        <p:txBody>
          <a:bodyPr>
            <a:noAutofit/>
          </a:bodyPr>
          <a:lstStyle/>
          <a:p>
            <a:pPr algn="just"/>
            <a:r>
              <a:rPr lang="sr-Latn-BA" sz="3000" b="1" dirty="0" smtClean="0"/>
              <a:t>Sistem sučeljnih </a:t>
            </a:r>
            <a:r>
              <a:rPr lang="sr-Latn-BA" sz="3000" b="1" dirty="0" smtClean="0"/>
              <a:t>sila</a:t>
            </a:r>
            <a:r>
              <a:rPr lang="sr-Latn-BA" sz="3000" dirty="0" smtClean="0"/>
              <a:t> je skup sila koje deluju na posmatrano kruto telo</a:t>
            </a:r>
            <a:r>
              <a:rPr lang="en-US" sz="3000" dirty="0" smtClean="0"/>
              <a:t>, a </a:t>
            </a:r>
            <a:r>
              <a:rPr lang="sr-Latn-RS" sz="3000" dirty="0" smtClean="0"/>
              <a:t>kojima se </a:t>
            </a:r>
            <a:r>
              <a:rPr lang="en-US" sz="3000" dirty="0" smtClean="0"/>
              <a:t> </a:t>
            </a:r>
            <a:r>
              <a:rPr lang="sr-Latn-RS" sz="3000" dirty="0" smtClean="0"/>
              <a:t>napadne linije</a:t>
            </a:r>
            <a:r>
              <a:rPr lang="en-US" sz="3000" dirty="0" smtClean="0"/>
              <a:t> </a:t>
            </a:r>
            <a:r>
              <a:rPr lang="sr-Latn-BA" sz="3000" dirty="0" smtClean="0"/>
              <a:t>seku u jednoj tački.</a:t>
            </a:r>
          </a:p>
          <a:p>
            <a:pPr algn="just"/>
            <a:r>
              <a:rPr lang="sr-Latn-BA" sz="3000" dirty="0" smtClean="0"/>
              <a:t>Ovo je </a:t>
            </a:r>
            <a:r>
              <a:rPr lang="sr-Latn-BA" sz="3000" dirty="0" smtClean="0"/>
              <a:t>ustvari</a:t>
            </a:r>
            <a:r>
              <a:rPr lang="en-US" sz="3000" dirty="0" smtClean="0"/>
              <a:t> </a:t>
            </a:r>
            <a:r>
              <a:rPr lang="sr-Latn-BA" sz="3000" dirty="0" smtClean="0"/>
              <a:t>sistem sila sa zajedničkom napadnom tačkom.</a:t>
            </a:r>
          </a:p>
          <a:p>
            <a:pPr algn="just"/>
            <a:r>
              <a:rPr lang="sr-Latn-BA" sz="3000" dirty="0" smtClean="0"/>
              <a:t>Naime, sve napadne tačke sistema sučeljnih sila, kao sistema klizećih vektora, premeštanjem možemo premestiti u secište svih napadnih linija.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6278-74E7-41EB-8DC3-E1AB34BE32F8}" type="datetime1">
              <a:rPr lang="sr-Latn-CS" smtClean="0"/>
              <a:pPr/>
              <a:t>7.10.2019.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</a:t>
            </a:fld>
            <a:endParaRPr lang="sr-Latn-B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pPr algn="just"/>
            <a:r>
              <a:rPr lang="sr-Latn-BA" sz="3000" b="1" dirty="0" smtClean="0"/>
              <a:t>Projekcije sile na ravan</a:t>
            </a:r>
          </a:p>
          <a:p>
            <a:pPr lvl="1" algn="just"/>
            <a:r>
              <a:rPr lang="sr-Latn-BA" dirty="0" smtClean="0"/>
              <a:t>Projekcija sile na ravan je vektorska veličina, ima svoj intenzitet, pravac i smer (nije </a:t>
            </a:r>
            <a:r>
              <a:rPr lang="sr-Latn-BA" dirty="0" smtClean="0"/>
              <a:t>skalarna </a:t>
            </a:r>
            <a:r>
              <a:rPr lang="sr-Latn-BA" dirty="0" smtClean="0"/>
              <a:t>veličina kao što je to projekcija sile na osu).</a:t>
            </a:r>
          </a:p>
          <a:p>
            <a:pPr lvl="1" algn="just"/>
            <a:r>
              <a:rPr lang="sr-Latn-BA" dirty="0" smtClean="0"/>
              <a:t>Intenzitet projekcije date sile na ravan, jednak je proizvodu intenziteta same sile i kosinusa ugla između njene projekcije i nje. </a:t>
            </a:r>
          </a:p>
          <a:p>
            <a:pPr lvl="1" algn="just"/>
            <a:endParaRPr lang="sr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7.10.2019.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20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69511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7.10.2019.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21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1403648" y="5703639"/>
            <a:ext cx="5408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i="1" dirty="0" smtClean="0"/>
              <a:t>Uz projekciju sile na ravan</a:t>
            </a:r>
            <a:endParaRPr lang="en-US" sz="24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24744"/>
            <a:ext cx="5408676" cy="4544568"/>
          </a:xfrm>
          <a:prstGeom prst="rect">
            <a:avLst/>
          </a:prstGeom>
          <a:ln w="12700">
            <a:solidFill>
              <a:srgbClr val="9933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932040" y="836712"/>
            <a:ext cx="3168352" cy="954107"/>
          </a:xfrm>
          <a:prstGeom prst="rect">
            <a:avLst/>
          </a:prstGeom>
          <a:solidFill>
            <a:schemeClr val="bg1"/>
          </a:solidFill>
          <a:ln>
            <a:solidFill>
              <a:srgbClr val="993300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Intenzitet projekcije sile na ravan:</a:t>
            </a:r>
            <a:endParaRPr lang="en-US" sz="28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1734376"/>
              </p:ext>
            </p:extLst>
          </p:nvPr>
        </p:nvGraphicFramePr>
        <p:xfrm>
          <a:off x="7092280" y="1536760"/>
          <a:ext cx="1701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40" name="Equation" r:id="rId4" imgW="850680" imgH="241200" progId="Equation.3">
                  <p:embed/>
                </p:oleObj>
              </mc:Choice>
              <mc:Fallback>
                <p:oleObj name="Equation" r:id="rId4" imgW="850680" imgH="24120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280" y="1536760"/>
                        <a:ext cx="1701800" cy="4826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3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0353627"/>
              </p:ext>
            </p:extLst>
          </p:nvPr>
        </p:nvGraphicFramePr>
        <p:xfrm>
          <a:off x="5187280" y="2391792"/>
          <a:ext cx="3606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41" name="Equation" r:id="rId6" imgW="1803240" imgH="482400" progId="Equation.3">
                  <p:embed/>
                </p:oleObj>
              </mc:Choice>
              <mc:Fallback>
                <p:oleObj name="Equation" r:id="rId6" imgW="1803240" imgH="482400" progId="Equation.3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7280" y="2391792"/>
                        <a:ext cx="3606800" cy="9652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3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374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pPr algn="just"/>
            <a:r>
              <a:rPr lang="sr-Latn-BA" sz="3000" b="1" dirty="0" smtClean="0"/>
              <a:t>Razlaganje sile na komponente</a:t>
            </a:r>
          </a:p>
          <a:p>
            <a:pPr lvl="1" algn="just"/>
            <a:r>
              <a:rPr lang="sr-Latn-BA" dirty="0" smtClean="0"/>
              <a:t>Pod razlaganjem date sile podrazumevamo iznalaženje dveju ili više komponenti za koje je data sila rezultanta. </a:t>
            </a:r>
          </a:p>
          <a:p>
            <a:pPr lvl="1" algn="just"/>
            <a:endParaRPr lang="sr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7.10.2019.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22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11140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7.10.2019.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23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1580050" y="5312074"/>
            <a:ext cx="2415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i="1" dirty="0" smtClean="0"/>
              <a:t>Uz razlaganje sile na komponente</a:t>
            </a:r>
            <a:endParaRPr lang="en-US" sz="2400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32656"/>
            <a:ext cx="4831773" cy="3229494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638" y="2935810"/>
            <a:ext cx="4806834" cy="3229494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979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7.10.2019.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24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2454078" y="5229200"/>
            <a:ext cx="5430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Sila razložena na komponente u pravcu osa Dekartovog koordinatnog sistema</a:t>
            </a:r>
            <a:endParaRPr lang="en-US" sz="24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078" y="548680"/>
            <a:ext cx="5430290" cy="4632267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7693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pPr algn="just"/>
            <a:r>
              <a:rPr lang="sr-Latn-BA" sz="3000" b="1" dirty="0" smtClean="0"/>
              <a:t>Analitičko određivanje sile</a:t>
            </a:r>
          </a:p>
          <a:p>
            <a:pPr lvl="1" algn="just"/>
            <a:r>
              <a:rPr lang="sr-Latn-BA" dirty="0" smtClean="0"/>
              <a:t>U svrhu analitičkog određivanja sile, koristićemo Dekartov </a:t>
            </a:r>
            <a:r>
              <a:rPr lang="sr-Latn-BA" dirty="0" smtClean="0"/>
              <a:t>Oxyz </a:t>
            </a:r>
            <a:r>
              <a:rPr lang="sr-Latn-BA" dirty="0" smtClean="0"/>
              <a:t>pravougli koordinatni sistem.</a:t>
            </a:r>
          </a:p>
          <a:p>
            <a:pPr lvl="1" algn="just"/>
            <a:r>
              <a:rPr lang="sr-Latn-BA" dirty="0" smtClean="0"/>
              <a:t>Neka pravac, odnosno napadna linija date sile, sa osom </a:t>
            </a:r>
            <a:r>
              <a:rPr lang="sr-Latn-BA" dirty="0" smtClean="0">
                <a:solidFill>
                  <a:srgbClr val="006600"/>
                </a:solidFill>
              </a:rPr>
              <a:t>x</a:t>
            </a:r>
            <a:r>
              <a:rPr lang="sr-Latn-BA" dirty="0" smtClean="0"/>
              <a:t> zaklapa ugao </a:t>
            </a:r>
            <a:r>
              <a:rPr lang="sr-Latn-BA" dirty="0" smtClean="0">
                <a:solidFill>
                  <a:srgbClr val="006600"/>
                </a:solidFill>
                <a:sym typeface="Symbol"/>
              </a:rPr>
              <a:t></a:t>
            </a:r>
            <a:r>
              <a:rPr lang="sr-Latn-BA" dirty="0" smtClean="0"/>
              <a:t>, sa osom </a:t>
            </a:r>
            <a:r>
              <a:rPr lang="sr-Latn-BA" dirty="0" smtClean="0">
                <a:solidFill>
                  <a:srgbClr val="C00000"/>
                </a:solidFill>
              </a:rPr>
              <a:t>y</a:t>
            </a:r>
            <a:r>
              <a:rPr lang="sr-Latn-BA" dirty="0" smtClean="0"/>
              <a:t> ugao </a:t>
            </a:r>
            <a:r>
              <a:rPr lang="sr-Latn-BA" dirty="0" smtClean="0">
                <a:solidFill>
                  <a:srgbClr val="C00000"/>
                </a:solidFill>
                <a:sym typeface="Symbol"/>
              </a:rPr>
              <a:t></a:t>
            </a:r>
            <a:r>
              <a:rPr lang="sr-Latn-BA" dirty="0" smtClean="0"/>
              <a:t> i sa osom </a:t>
            </a:r>
            <a:r>
              <a:rPr lang="sr-Latn-BA" dirty="0" smtClean="0">
                <a:solidFill>
                  <a:srgbClr val="0070C0"/>
                </a:solidFill>
              </a:rPr>
              <a:t>z</a:t>
            </a:r>
            <a:r>
              <a:rPr lang="sr-Latn-BA" dirty="0" smtClean="0"/>
              <a:t> ugao</a:t>
            </a:r>
            <a:r>
              <a:rPr lang="sr-Latn-BA" dirty="0" smtClean="0">
                <a:sym typeface="Symbol"/>
              </a:rPr>
              <a:t> </a:t>
            </a:r>
            <a:r>
              <a:rPr lang="sr-Latn-BA" dirty="0" smtClean="0">
                <a:solidFill>
                  <a:srgbClr val="0070C0"/>
                </a:solidFill>
                <a:sym typeface="Symbol"/>
              </a:rPr>
              <a:t></a:t>
            </a:r>
            <a:r>
              <a:rPr lang="sr-Latn-BA" dirty="0" smtClean="0">
                <a:sym typeface="Symbol"/>
              </a:rPr>
              <a:t>.</a:t>
            </a:r>
          </a:p>
          <a:p>
            <a:pPr lvl="1" algn="just"/>
            <a:r>
              <a:rPr lang="sr-Latn-BA" dirty="0" smtClean="0">
                <a:sym typeface="Symbol"/>
              </a:rPr>
              <a:t>Sa intenzitetom i uglovima </a:t>
            </a:r>
            <a:r>
              <a:rPr lang="sr-Latn-BA" dirty="0" smtClean="0">
                <a:solidFill>
                  <a:srgbClr val="006600"/>
                </a:solidFill>
                <a:sym typeface="Symbol"/>
              </a:rPr>
              <a:t></a:t>
            </a:r>
            <a:r>
              <a:rPr lang="sr-Latn-BA" dirty="0" smtClean="0">
                <a:sym typeface="Symbol"/>
              </a:rPr>
              <a:t>, </a:t>
            </a:r>
            <a:r>
              <a:rPr lang="sr-Latn-BA" dirty="0" smtClean="0">
                <a:solidFill>
                  <a:srgbClr val="C00000"/>
                </a:solidFill>
                <a:sym typeface="Symbol"/>
              </a:rPr>
              <a:t></a:t>
            </a:r>
            <a:r>
              <a:rPr lang="sr-Latn-BA" dirty="0" smtClean="0">
                <a:sym typeface="Symbol"/>
              </a:rPr>
              <a:t> i </a:t>
            </a:r>
            <a:r>
              <a:rPr lang="sr-Latn-BA" dirty="0" smtClean="0">
                <a:solidFill>
                  <a:srgbClr val="0070C0"/>
                </a:solidFill>
                <a:sym typeface="Symbol"/>
              </a:rPr>
              <a:t></a:t>
            </a:r>
            <a:r>
              <a:rPr lang="sr-Latn-BA" dirty="0" smtClean="0">
                <a:sym typeface="Symbol"/>
              </a:rPr>
              <a:t>, data sila je u potpunosti određena.</a:t>
            </a:r>
          </a:p>
          <a:p>
            <a:pPr lvl="1" algn="just"/>
            <a:r>
              <a:rPr lang="sr-Latn-BA" dirty="0" smtClean="0">
                <a:sym typeface="Symbol"/>
              </a:rPr>
              <a:t>Napadna tačka date sile definisana je svojim (x, y, z) koordinatama.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7.10.2019.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25</a:t>
            </a:fld>
            <a:endParaRPr lang="sr-Latn-B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2031744"/>
          </a:xfrm>
        </p:spPr>
        <p:txBody>
          <a:bodyPr>
            <a:normAutofit/>
          </a:bodyPr>
          <a:lstStyle/>
          <a:p>
            <a:pPr algn="just"/>
            <a:r>
              <a:rPr lang="sr-Latn-BA" sz="3000" i="1" dirty="0" smtClean="0">
                <a:sym typeface="Symbol"/>
              </a:rPr>
              <a:t>NAPOMENA: Između uglova </a:t>
            </a:r>
            <a:r>
              <a:rPr lang="sr-Latn-BA" sz="2800" i="1" dirty="0" smtClean="0">
                <a:sym typeface="Symbol"/>
              </a:rPr>
              <a:t>,  i , uglova koje napadna linija date sile zaklapa sa osama x, y i z Dekartovog pravouglog koordinatnog sistema, postoji poznata zavisnost  </a:t>
            </a:r>
            <a:endParaRPr lang="sr-Latn-BA" sz="30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7.10.2019.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26</a:t>
            </a:fld>
            <a:endParaRPr lang="sr-Latn-BA"/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6280324"/>
              </p:ext>
            </p:extLst>
          </p:nvPr>
        </p:nvGraphicFramePr>
        <p:xfrm>
          <a:off x="1907704" y="2614610"/>
          <a:ext cx="339248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60" name="Equation" r:id="rId4" imgW="1676160" imgH="228600" progId="Equation.3">
                  <p:embed/>
                </p:oleObj>
              </mc:Choice>
              <mc:Fallback>
                <p:oleObj name="Equation" r:id="rId4" imgW="167616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2614610"/>
                        <a:ext cx="3392488" cy="4572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chemeClr val="accent3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r>
              <a:rPr lang="sr-Latn-BA" sz="3000" b="1" dirty="0" smtClean="0">
                <a:sym typeface="Symbol"/>
              </a:rPr>
              <a:t>Sila određena projekcijama</a:t>
            </a:r>
          </a:p>
          <a:p>
            <a:pPr lvl="1" algn="just"/>
            <a:r>
              <a:rPr lang="sr-Latn-BA" dirty="0" smtClean="0">
                <a:sym typeface="Symbol"/>
              </a:rPr>
              <a:t>Pri analitičkom rešavanju zadataka STATIKE pogodnije je datu silu definisati njenim projekcijama X, Y i Z na ose Dekartovog pravouglog koordinatnog sistema.</a:t>
            </a:r>
          </a:p>
          <a:p>
            <a:pPr lvl="1" algn="just"/>
            <a:r>
              <a:rPr lang="sr-Latn-BA" dirty="0" smtClean="0">
                <a:sym typeface="Symbol"/>
              </a:rPr>
              <a:t>U tom slučaju, data sila intenziteta F, u potpunosti je definisana, ako su joj poznate projekcije X, Y i Z: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7.10.2019.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27</a:t>
            </a:fld>
            <a:endParaRPr lang="sr-Latn-BA"/>
          </a:p>
        </p:txBody>
      </p:sp>
      <p:graphicFrame>
        <p:nvGraphicFramePr>
          <p:cNvPr id="5324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311145"/>
              </p:ext>
            </p:extLst>
          </p:nvPr>
        </p:nvGraphicFramePr>
        <p:xfrm>
          <a:off x="5138390" y="3933056"/>
          <a:ext cx="1593850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09" name="Equation" r:id="rId4" imgW="787320" imgH="660240" progId="Equation.3">
                  <p:embed/>
                </p:oleObj>
              </mc:Choice>
              <mc:Fallback>
                <p:oleObj name="Equation" r:id="rId4" imgW="787320" imgH="66024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8390" y="3933056"/>
                        <a:ext cx="1593850" cy="131762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chemeClr val="accent3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7.10.2019.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28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2029499" y="620688"/>
            <a:ext cx="2088232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Za poznate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5452067"/>
              </p:ext>
            </p:extLst>
          </p:nvPr>
        </p:nvGraphicFramePr>
        <p:xfrm>
          <a:off x="3613675" y="851520"/>
          <a:ext cx="1593850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670" name="Equation" r:id="rId3" imgW="787400" imgH="660400" progId="Equation.3">
                  <p:embed/>
                </p:oleObj>
              </mc:Choice>
              <mc:Fallback>
                <p:oleObj name="Equation" r:id="rId3" imgW="787400" imgH="6604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3675" y="851520"/>
                        <a:ext cx="1593850" cy="13176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3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29499" y="4892967"/>
            <a:ext cx="5738758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Kosinusi uglova, koje sila zaklapa sa osama Dekartovog koordinatnog sistema.</a:t>
            </a:r>
            <a:endParaRPr lang="en-US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9697017"/>
              </p:ext>
            </p:extLst>
          </p:nvPr>
        </p:nvGraphicFramePr>
        <p:xfrm>
          <a:off x="3956115" y="3073856"/>
          <a:ext cx="339248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671" name="Equation" r:id="rId5" imgW="1676400" imgH="228600" progId="Equation.3">
                  <p:embed/>
                </p:oleObj>
              </mc:Choice>
              <mc:Fallback>
                <p:oleObj name="Equation" r:id="rId5" imgW="167640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6115" y="3073856"/>
                        <a:ext cx="3392487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3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3947333"/>
              </p:ext>
            </p:extLst>
          </p:nvPr>
        </p:nvGraphicFramePr>
        <p:xfrm>
          <a:off x="6953721" y="3620917"/>
          <a:ext cx="2825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672" name="Equation" r:id="rId7" imgW="139680" imgH="203040" progId="Equation.DSMT4">
                  <p:embed/>
                </p:oleObj>
              </mc:Choice>
              <mc:Fallback>
                <p:oleObj name="Equation" r:id="rId7" imgW="139680" imgH="2030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721" y="3620917"/>
                        <a:ext cx="282575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Elbow Connector 14"/>
          <p:cNvCxnSpPr>
            <a:stCxn id="8" idx="1"/>
            <a:endCxn id="19" idx="1"/>
          </p:cNvCxnSpPr>
          <p:nvPr/>
        </p:nvCxnSpPr>
        <p:spPr>
          <a:xfrm rot="10800000">
            <a:off x="2005931" y="3304530"/>
            <a:ext cx="23569" cy="2003936"/>
          </a:xfrm>
          <a:prstGeom prst="bentConnector3">
            <a:avLst>
              <a:gd name="adj1" fmla="val 1069918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646393"/>
              </p:ext>
            </p:extLst>
          </p:nvPr>
        </p:nvGraphicFramePr>
        <p:xfrm>
          <a:off x="2533555" y="1726456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673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3555" y="1726456"/>
                        <a:ext cx="279360" cy="40608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5538481"/>
              </p:ext>
            </p:extLst>
          </p:nvPr>
        </p:nvGraphicFramePr>
        <p:xfrm>
          <a:off x="3179713" y="1340768"/>
          <a:ext cx="380880" cy="304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674" name="Equation" r:id="rId11" imgW="190440" imgH="152280" progId="Equation.DSMT4">
                  <p:embed/>
                </p:oleObj>
              </mc:Choice>
              <mc:Fallback>
                <p:oleObj name="Equation" r:id="rId11" imgW="190440" imgH="1522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9713" y="1340768"/>
                        <a:ext cx="380880" cy="30456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Elbow Connector 21"/>
          <p:cNvCxnSpPr>
            <a:stCxn id="12" idx="1"/>
            <a:endCxn id="11" idx="0"/>
          </p:cNvCxnSpPr>
          <p:nvPr/>
        </p:nvCxnSpPr>
        <p:spPr>
          <a:xfrm rot="10800000" flipV="1">
            <a:off x="2673235" y="1493048"/>
            <a:ext cx="506478" cy="233408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ght Arrow 16"/>
          <p:cNvSpPr/>
          <p:nvPr/>
        </p:nvSpPr>
        <p:spPr>
          <a:xfrm>
            <a:off x="3491880" y="3212976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9903604"/>
              </p:ext>
            </p:extLst>
          </p:nvPr>
        </p:nvGraphicFramePr>
        <p:xfrm>
          <a:off x="4856227" y="4077072"/>
          <a:ext cx="249237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675" name="Equation" r:id="rId13" imgW="1231560" imgH="241200" progId="Equation.3">
                  <p:embed/>
                </p:oleObj>
              </mc:Choice>
              <mc:Fallback>
                <p:oleObj name="Equation" r:id="rId13" imgW="1231560" imgH="241200" progId="Equation.3">
                  <p:embed/>
                  <p:pic>
                    <p:nvPicPr>
                      <p:cNvPr id="2560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6227" y="4077072"/>
                        <a:ext cx="2492375" cy="4826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chemeClr val="accent3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0543350"/>
              </p:ext>
            </p:extLst>
          </p:nvPr>
        </p:nvGraphicFramePr>
        <p:xfrm>
          <a:off x="2005930" y="2098030"/>
          <a:ext cx="1387475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676" name="Equation" r:id="rId15" imgW="685800" imgH="1206360" progId="Equation.3">
                  <p:embed/>
                </p:oleObj>
              </mc:Choice>
              <mc:Fallback>
                <p:oleObj name="Equation" r:id="rId15" imgW="685800" imgH="1206360" progId="Equation.3">
                  <p:embed/>
                  <p:pic>
                    <p:nvPicPr>
                      <p:cNvPr id="2560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5930" y="2098030"/>
                        <a:ext cx="1387475" cy="2413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3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445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7.10.2019.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29</a:t>
            </a:fld>
            <a:endParaRPr lang="sr-Latn-BA"/>
          </a:p>
        </p:txBody>
      </p:sp>
      <p:sp>
        <p:nvSpPr>
          <p:cNvPr id="14" name="TextBox 13"/>
          <p:cNvSpPr txBox="1"/>
          <p:nvPr/>
        </p:nvSpPr>
        <p:spPr>
          <a:xfrm>
            <a:off x="2285409" y="905917"/>
            <a:ext cx="1994342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Za silu u ravni </a:t>
            </a:r>
            <a:r>
              <a:rPr lang="sr-Latn-RS" sz="2400" i="1" dirty="0" smtClean="0"/>
              <a:t>xy</a:t>
            </a:r>
            <a:r>
              <a:rPr lang="sr-Latn-RS" sz="2400" dirty="0" smtClean="0"/>
              <a:t> </a:t>
            </a:r>
            <a:r>
              <a:rPr lang="sr-Latn-RS" sz="2400" dirty="0" smtClean="0"/>
              <a:t>važi:</a:t>
            </a:r>
            <a:endParaRPr lang="en-US" sz="2400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3546521"/>
              </p:ext>
            </p:extLst>
          </p:nvPr>
        </p:nvGraphicFramePr>
        <p:xfrm>
          <a:off x="3613150" y="1556792"/>
          <a:ext cx="1593850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681" name="Equation" r:id="rId3" imgW="787320" imgH="431640" progId="Equation.3">
                  <p:embed/>
                </p:oleObj>
              </mc:Choice>
              <mc:Fallback>
                <p:oleObj name="Equation" r:id="rId3" imgW="787320" imgH="43164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3150" y="1556792"/>
                        <a:ext cx="1593850" cy="8620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3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3720773"/>
              </p:ext>
            </p:extLst>
          </p:nvPr>
        </p:nvGraphicFramePr>
        <p:xfrm>
          <a:off x="3995936" y="3207420"/>
          <a:ext cx="236378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682" name="Equation" r:id="rId5" imgW="1168200" imgH="228600" progId="Equation.3">
                  <p:embed/>
                </p:oleObj>
              </mc:Choice>
              <mc:Fallback>
                <p:oleObj name="Equation" r:id="rId5" imgW="1168200" imgH="228600" progId="Equation.3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3207420"/>
                        <a:ext cx="2363788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3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8294983"/>
              </p:ext>
            </p:extLst>
          </p:nvPr>
        </p:nvGraphicFramePr>
        <p:xfrm>
          <a:off x="5897736" y="3754788"/>
          <a:ext cx="2825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683" name="Equation" r:id="rId7" imgW="139680" imgH="203040" progId="Equation.DSMT4">
                  <p:embed/>
                </p:oleObj>
              </mc:Choice>
              <mc:Fallback>
                <p:oleObj name="Equation" r:id="rId7" imgW="139680" imgH="20304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7736" y="3754788"/>
                        <a:ext cx="282575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1037535"/>
              </p:ext>
            </p:extLst>
          </p:nvPr>
        </p:nvGraphicFramePr>
        <p:xfrm>
          <a:off x="2533555" y="2205187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684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3555" y="2205187"/>
                        <a:ext cx="279360" cy="40608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9715215"/>
              </p:ext>
            </p:extLst>
          </p:nvPr>
        </p:nvGraphicFramePr>
        <p:xfrm>
          <a:off x="3179713" y="1819499"/>
          <a:ext cx="380880" cy="304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685" name="Equation" r:id="rId11" imgW="190440" imgH="152280" progId="Equation.DSMT4">
                  <p:embed/>
                </p:oleObj>
              </mc:Choice>
              <mc:Fallback>
                <p:oleObj name="Equation" r:id="rId11" imgW="190440" imgH="15228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9713" y="1819499"/>
                        <a:ext cx="380880" cy="30456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Elbow Connector 26"/>
          <p:cNvCxnSpPr>
            <a:stCxn id="21" idx="1"/>
            <a:endCxn id="20" idx="0"/>
          </p:cNvCxnSpPr>
          <p:nvPr/>
        </p:nvCxnSpPr>
        <p:spPr>
          <a:xfrm rot="10800000" flipV="1">
            <a:off x="2673235" y="1971779"/>
            <a:ext cx="506478" cy="233408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ight Arrow 28"/>
          <p:cNvSpPr/>
          <p:nvPr/>
        </p:nvSpPr>
        <p:spPr>
          <a:xfrm>
            <a:off x="3491880" y="3346847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4641253"/>
              </p:ext>
            </p:extLst>
          </p:nvPr>
        </p:nvGraphicFramePr>
        <p:xfrm>
          <a:off x="4483299" y="4170536"/>
          <a:ext cx="187642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686" name="Equation" r:id="rId13" imgW="927000" imgH="241200" progId="Equation.3">
                  <p:embed/>
                </p:oleObj>
              </mc:Choice>
              <mc:Fallback>
                <p:oleObj name="Equation" r:id="rId13" imgW="927000" imgH="241200" progId="Equation.3">
                  <p:embed/>
                  <p:pic>
                    <p:nvPicPr>
                      <p:cNvPr id="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3299" y="4170536"/>
                        <a:ext cx="1876425" cy="4826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chemeClr val="accent3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4047447"/>
              </p:ext>
            </p:extLst>
          </p:nvPr>
        </p:nvGraphicFramePr>
        <p:xfrm>
          <a:off x="2006600" y="2626395"/>
          <a:ext cx="1387475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687" name="Equation" r:id="rId15" imgW="685800" imgH="812520" progId="Equation.3">
                  <p:embed/>
                </p:oleObj>
              </mc:Choice>
              <mc:Fallback>
                <p:oleObj name="Equation" r:id="rId15" imgW="685800" imgH="812520" progId="Equation.3">
                  <p:embed/>
                  <p:pic>
                    <p:nvPicPr>
                      <p:cNvPr id="1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6600" y="2626395"/>
                        <a:ext cx="1387475" cy="162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3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383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7.10.2019.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1763688" y="3903439"/>
            <a:ext cx="2805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i="1" dirty="0" smtClean="0"/>
              <a:t>Primer sistema od </a:t>
            </a:r>
            <a:r>
              <a:rPr lang="sr-Latn-BA" sz="2400" i="1" dirty="0" smtClean="0"/>
              <a:t>„</a:t>
            </a:r>
            <a:r>
              <a:rPr lang="sr-Latn-RS" sz="2400" i="1" dirty="0" smtClean="0"/>
              <a:t>n“ sučeljnih sila</a:t>
            </a:r>
            <a:endParaRPr lang="en-US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597533" y="4437112"/>
            <a:ext cx="279089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RS" sz="2400" i="1" dirty="0" smtClean="0"/>
              <a:t>Sile prihvaćene kao klizeći vektori.</a:t>
            </a:r>
            <a:endParaRPr lang="en-US" sz="2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63438"/>
            <a:ext cx="2805546" cy="2718263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533" y="2344632"/>
            <a:ext cx="2574867" cy="2038697"/>
          </a:xfrm>
          <a:prstGeom prst="rect">
            <a:avLst/>
          </a:prstGeom>
          <a:ln>
            <a:solidFill>
              <a:schemeClr val="tx2"/>
            </a:solidFill>
          </a:ln>
        </p:spPr>
      </p:pic>
      <p:cxnSp>
        <p:nvCxnSpPr>
          <p:cNvPr id="12" name="Elbow Connector 11"/>
          <p:cNvCxnSpPr>
            <a:stCxn id="4" idx="0"/>
            <a:endCxn id="10" idx="0"/>
          </p:cNvCxnSpPr>
          <p:nvPr/>
        </p:nvCxnSpPr>
        <p:spPr>
          <a:xfrm rot="16200000" flipH="1">
            <a:off x="4435117" y="-105218"/>
            <a:ext cx="1181194" cy="3718506"/>
          </a:xfrm>
          <a:prstGeom prst="bentConnector3">
            <a:avLst>
              <a:gd name="adj1" fmla="val -19353"/>
            </a:avLst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4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r>
              <a:rPr lang="sr-Latn-BA" b="1" dirty="0" smtClean="0">
                <a:sym typeface="Symbol"/>
              </a:rPr>
              <a:t>Analitičko određivanje rezultante prostornog i </a:t>
            </a:r>
            <a:r>
              <a:rPr lang="sr-Latn-BA" b="1" dirty="0" smtClean="0">
                <a:sym typeface="Symbol"/>
              </a:rPr>
              <a:t>ravanskog </a:t>
            </a:r>
            <a:r>
              <a:rPr lang="sr-Latn-BA" b="1" dirty="0" smtClean="0">
                <a:sym typeface="Symbol"/>
              </a:rPr>
              <a:t>sistema </a:t>
            </a:r>
            <a:r>
              <a:rPr lang="sr-Latn-BA" b="1" dirty="0" smtClean="0">
                <a:sym typeface="Symbol"/>
              </a:rPr>
              <a:t>sučeljnih </a:t>
            </a:r>
            <a:r>
              <a:rPr lang="sr-Latn-BA" b="1" dirty="0" smtClean="0">
                <a:sym typeface="Symbol"/>
              </a:rPr>
              <a:t>sila</a:t>
            </a:r>
          </a:p>
          <a:p>
            <a:pPr lvl="1" algn="just"/>
            <a:r>
              <a:rPr lang="sr-Latn-BA" dirty="0" smtClean="0">
                <a:sym typeface="Symbol"/>
              </a:rPr>
              <a:t>Neka je zadat prostorni sistem od „n“ sučeljnih sila:</a:t>
            </a:r>
          </a:p>
          <a:p>
            <a:pPr lvl="1" algn="just"/>
            <a:r>
              <a:rPr lang="sr-Latn-BA" dirty="0" smtClean="0">
                <a:sym typeface="Symbol"/>
              </a:rPr>
              <a:t>Projekcije i-te sile ovog sistema, intenziteta F</a:t>
            </a:r>
            <a:r>
              <a:rPr lang="sr-Latn-BA" baseline="-25000" dirty="0" smtClean="0">
                <a:sym typeface="Symbol"/>
              </a:rPr>
              <a:t>i</a:t>
            </a:r>
            <a:r>
              <a:rPr lang="sr-Latn-BA" dirty="0" smtClean="0">
                <a:sym typeface="Symbol"/>
              </a:rPr>
              <a:t>, iznose: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7.10.2019.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30</a:t>
            </a:fld>
            <a:endParaRPr lang="sr-Latn-BA"/>
          </a:p>
        </p:txBody>
      </p:sp>
      <p:graphicFrame>
        <p:nvGraphicFramePr>
          <p:cNvPr id="563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2202708"/>
              </p:ext>
            </p:extLst>
          </p:nvPr>
        </p:nvGraphicFramePr>
        <p:xfrm>
          <a:off x="3324229" y="3643314"/>
          <a:ext cx="1747837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38" name="Equation" r:id="rId4" imgW="863280" imgH="685800" progId="Equation.3">
                  <p:embed/>
                </p:oleObj>
              </mc:Choice>
              <mc:Fallback>
                <p:oleObj name="Equation" r:id="rId4" imgW="863280" imgH="685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4229" y="3643314"/>
                        <a:ext cx="1747837" cy="136842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chemeClr val="accent3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1673143"/>
              </p:ext>
            </p:extLst>
          </p:nvPr>
        </p:nvGraphicFramePr>
        <p:xfrm>
          <a:off x="4296445" y="2632075"/>
          <a:ext cx="2363787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39" name="Equation" r:id="rId6" imgW="1168200" imgH="241200" progId="Equation.3">
                  <p:embed/>
                </p:oleObj>
              </mc:Choice>
              <mc:Fallback>
                <p:oleObj name="Equation" r:id="rId6" imgW="1168200" imgH="241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6445" y="2632075"/>
                        <a:ext cx="2363787" cy="47942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3">
                            <a:lumMod val="50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pPr lvl="1" algn="just"/>
            <a:r>
              <a:rPr lang="sr-Latn-BA" u="sng" dirty="0" smtClean="0">
                <a:sym typeface="Symbol"/>
              </a:rPr>
              <a:t>Projekcije rezultante prostornog sistema </a:t>
            </a:r>
            <a:r>
              <a:rPr lang="sr-Latn-BA" dirty="0" smtClean="0">
                <a:sym typeface="Symbol"/>
              </a:rPr>
              <a:t>od n </a:t>
            </a:r>
            <a:r>
              <a:rPr lang="sr-Latn-BA" dirty="0" smtClean="0">
                <a:sym typeface="Symbol"/>
              </a:rPr>
              <a:t>sučeljnih </a:t>
            </a:r>
            <a:r>
              <a:rPr lang="sr-Latn-BA" dirty="0" smtClean="0">
                <a:sym typeface="Symbol"/>
              </a:rPr>
              <a:t>sila, X</a:t>
            </a:r>
            <a:r>
              <a:rPr lang="sr-Latn-BA" baseline="-25000" dirty="0" smtClean="0">
                <a:sym typeface="Symbol"/>
              </a:rPr>
              <a:t>R</a:t>
            </a:r>
            <a:r>
              <a:rPr lang="sr-Latn-BA" dirty="0" smtClean="0">
                <a:sym typeface="Symbol"/>
              </a:rPr>
              <a:t>, Y</a:t>
            </a:r>
            <a:r>
              <a:rPr lang="sr-Latn-BA" baseline="-25000" dirty="0" smtClean="0">
                <a:sym typeface="Symbol"/>
              </a:rPr>
              <a:t>R</a:t>
            </a:r>
            <a:r>
              <a:rPr lang="sr-Latn-BA" dirty="0" smtClean="0">
                <a:sym typeface="Symbol"/>
              </a:rPr>
              <a:t> i Z</a:t>
            </a:r>
            <a:r>
              <a:rPr lang="sr-Latn-BA" baseline="-25000" dirty="0" smtClean="0">
                <a:sym typeface="Symbol"/>
              </a:rPr>
              <a:t>R</a:t>
            </a:r>
            <a:r>
              <a:rPr lang="sr-Latn-BA" dirty="0" smtClean="0">
                <a:sym typeface="Symbol"/>
              </a:rPr>
              <a:t>, na ose Dekartovog koordinatnog sistema, jednake su algebarskim </a:t>
            </a:r>
            <a:r>
              <a:rPr lang="sr-Latn-BA" dirty="0" smtClean="0">
                <a:sym typeface="Symbol"/>
              </a:rPr>
              <a:t>zbirovima </a:t>
            </a:r>
            <a:r>
              <a:rPr lang="sr-Latn-BA" dirty="0" smtClean="0">
                <a:sym typeface="Symbol"/>
              </a:rPr>
              <a:t>projekcija svih pojedinačnih sila.</a:t>
            </a:r>
          </a:p>
          <a:p>
            <a:pPr lvl="1" algn="just"/>
            <a:endParaRPr lang="sr-Latn-BA" dirty="0" smtClean="0">
              <a:sym typeface="Symbo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7.10.2019.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31</a:t>
            </a:fld>
            <a:endParaRPr lang="sr-Latn-BA"/>
          </a:p>
        </p:txBody>
      </p:sp>
      <p:graphicFrame>
        <p:nvGraphicFramePr>
          <p:cNvPr id="563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7858992"/>
              </p:ext>
            </p:extLst>
          </p:nvPr>
        </p:nvGraphicFramePr>
        <p:xfrm>
          <a:off x="2210416" y="2643186"/>
          <a:ext cx="6394032" cy="2508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50" name="Equation" r:id="rId4" imgW="3365280" imgH="1320480" progId="Equation.3">
                  <p:embed/>
                </p:oleObj>
              </mc:Choice>
              <mc:Fallback>
                <p:oleObj name="Equation" r:id="rId4" imgW="3365280" imgH="1320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0416" y="2643186"/>
                        <a:ext cx="6394032" cy="25089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3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1880888"/>
          </a:xfrm>
        </p:spPr>
        <p:txBody>
          <a:bodyPr>
            <a:normAutofit/>
          </a:bodyPr>
          <a:lstStyle/>
          <a:p>
            <a:pPr lvl="1" algn="just"/>
            <a:r>
              <a:rPr lang="sr-Latn-BA" dirty="0" smtClean="0">
                <a:sym typeface="Symbol"/>
              </a:rPr>
              <a:t>Sa podacima o projekcijama X</a:t>
            </a:r>
            <a:r>
              <a:rPr lang="sr-Latn-BA" baseline="-25000" dirty="0" smtClean="0">
                <a:sym typeface="Symbol"/>
              </a:rPr>
              <a:t>R</a:t>
            </a:r>
            <a:r>
              <a:rPr lang="sr-Latn-BA" dirty="0" smtClean="0">
                <a:sym typeface="Symbol"/>
              </a:rPr>
              <a:t>, Y</a:t>
            </a:r>
            <a:r>
              <a:rPr lang="sr-Latn-BA" baseline="-25000" dirty="0" smtClean="0">
                <a:sym typeface="Symbol"/>
              </a:rPr>
              <a:t>R</a:t>
            </a:r>
            <a:r>
              <a:rPr lang="sr-Latn-BA" dirty="0" smtClean="0">
                <a:sym typeface="Symbol"/>
              </a:rPr>
              <a:t> i Z</a:t>
            </a:r>
            <a:r>
              <a:rPr lang="sr-Latn-BA" baseline="-25000" dirty="0" smtClean="0">
                <a:sym typeface="Symbol"/>
              </a:rPr>
              <a:t>R</a:t>
            </a:r>
            <a:r>
              <a:rPr lang="sr-Latn-BA" dirty="0" smtClean="0">
                <a:sym typeface="Symbol"/>
              </a:rPr>
              <a:t>, intenzitet rezultante prostornog sistema sila, iznosi:</a:t>
            </a:r>
          </a:p>
          <a:p>
            <a:pPr lvl="1" algn="just"/>
            <a:endParaRPr lang="sr-Latn-BA" dirty="0" smtClean="0">
              <a:sym typeface="Symbo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7.10.2019.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32</a:t>
            </a:fld>
            <a:endParaRPr lang="sr-Latn-BA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436400" y="2988272"/>
            <a:ext cx="7498080" cy="1880888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1" algn="just"/>
            <a:r>
              <a:rPr lang="sr-Latn-BA" dirty="0" smtClean="0">
                <a:sym typeface="Symbol"/>
              </a:rPr>
              <a:t>U slučaju </a:t>
            </a:r>
            <a:r>
              <a:rPr lang="sr-Latn-BA" dirty="0" smtClean="0">
                <a:sym typeface="Symbol"/>
              </a:rPr>
              <a:t>ravanskog </a:t>
            </a:r>
            <a:r>
              <a:rPr lang="sr-Latn-BA" dirty="0" smtClean="0">
                <a:sym typeface="Symbol"/>
              </a:rPr>
              <a:t>sistema sila imamo da je:</a:t>
            </a:r>
          </a:p>
          <a:p>
            <a:pPr lvl="1" algn="just"/>
            <a:endParaRPr lang="sr-Latn-BA" dirty="0" smtClean="0">
              <a:sym typeface="Symbol"/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30456"/>
              </p:ext>
            </p:extLst>
          </p:nvPr>
        </p:nvGraphicFramePr>
        <p:xfrm>
          <a:off x="2195736" y="2068614"/>
          <a:ext cx="249237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86" name="Equation" r:id="rId4" imgW="1231560" imgH="279360" progId="Equation.3">
                  <p:embed/>
                </p:oleObj>
              </mc:Choice>
              <mc:Fallback>
                <p:oleObj name="Equation" r:id="rId4" imgW="1231560" imgH="279360" progId="Equation.3">
                  <p:embed/>
                  <p:pic>
                    <p:nvPicPr>
                      <p:cNvPr id="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2068614"/>
                        <a:ext cx="2492375" cy="5588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chemeClr val="accent3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0847513"/>
              </p:ext>
            </p:extLst>
          </p:nvPr>
        </p:nvGraphicFramePr>
        <p:xfrm>
          <a:off x="2192166" y="3670102"/>
          <a:ext cx="1849437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87" name="Equation" r:id="rId6" imgW="914400" imgH="279360" progId="Equation.3">
                  <p:embed/>
                </p:oleObj>
              </mc:Choice>
              <mc:Fallback>
                <p:oleObj name="Equation" r:id="rId6" imgW="914400" imgH="279360" progId="Equation.3">
                  <p:embed/>
                  <p:pic>
                    <p:nvPicPr>
                      <p:cNvPr id="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2166" y="3670102"/>
                        <a:ext cx="1849437" cy="5588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chemeClr val="accent3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pPr algn="just"/>
            <a:r>
              <a:rPr lang="sr-Latn-BA" b="1" dirty="0" smtClean="0"/>
              <a:t>Ravnoteža sistema </a:t>
            </a:r>
            <a:r>
              <a:rPr lang="sr-Latn-BA" b="1" dirty="0" smtClean="0"/>
              <a:t>sučeljnih </a:t>
            </a:r>
            <a:r>
              <a:rPr lang="sr-Latn-BA" b="1" dirty="0" smtClean="0"/>
              <a:t>sila</a:t>
            </a:r>
          </a:p>
          <a:p>
            <a:pPr lvl="1" algn="just"/>
            <a:r>
              <a:rPr lang="sr-Latn-BA" dirty="0" smtClean="0"/>
              <a:t>Potreban i dovoljan uslov za ravnotežu sistema </a:t>
            </a:r>
            <a:r>
              <a:rPr lang="sr-Latn-BA" dirty="0" smtClean="0"/>
              <a:t>sučeljnih </a:t>
            </a:r>
            <a:r>
              <a:rPr lang="sr-Latn-BA" dirty="0" smtClean="0"/>
              <a:t>sila je da </a:t>
            </a:r>
            <a:r>
              <a:rPr lang="sr-Latn-BA" i="1" dirty="0" smtClean="0"/>
              <a:t>rezultanta</a:t>
            </a:r>
            <a:r>
              <a:rPr lang="sr-Latn-BA" dirty="0" smtClean="0"/>
              <a:t> ovog sistema bude jednaka nuli (0).</a:t>
            </a:r>
          </a:p>
          <a:p>
            <a:pPr lvl="1" algn="just"/>
            <a:r>
              <a:rPr lang="sr-Latn-BA" dirty="0" smtClean="0"/>
              <a:t>Ovaj uslov možemo izraziti:</a:t>
            </a:r>
          </a:p>
          <a:p>
            <a:pPr lvl="2" algn="just"/>
            <a:r>
              <a:rPr lang="sr-Latn-BA" sz="2600" dirty="0" smtClean="0"/>
              <a:t>Geometrijski i</a:t>
            </a:r>
          </a:p>
          <a:p>
            <a:pPr lvl="2" algn="just"/>
            <a:r>
              <a:rPr lang="sr-Latn-BA" sz="2600" dirty="0" smtClean="0"/>
              <a:t>Analitički.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7.10.2019.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33</a:t>
            </a:fld>
            <a:endParaRPr lang="sr-Latn-B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pPr algn="just"/>
            <a:r>
              <a:rPr lang="sr-Latn-BA" i="1" u="sng" dirty="0" smtClean="0"/>
              <a:t>Geometrijski uslov ravnoteže</a:t>
            </a:r>
          </a:p>
          <a:p>
            <a:pPr lvl="1" algn="just"/>
            <a:r>
              <a:rPr lang="sr-Latn-BA" dirty="0" smtClean="0"/>
              <a:t>Rezultanta sistema </a:t>
            </a:r>
            <a:r>
              <a:rPr lang="sr-Latn-BA" dirty="0" smtClean="0"/>
              <a:t>sčeljnih </a:t>
            </a:r>
            <a:r>
              <a:rPr lang="sr-Latn-BA" dirty="0" smtClean="0"/>
              <a:t>sila definisana je kao završna stranica njegovog poligona. </a:t>
            </a:r>
          </a:p>
          <a:p>
            <a:pPr lvl="1" algn="just"/>
            <a:r>
              <a:rPr lang="sr-Latn-BA" dirty="0" smtClean="0"/>
              <a:t>Da bi navedeni sistem bio u ravnoteži potrebno je i dovoljno da mu rezultanta bude jednaka nuli (0), a to ćemo imati u slučaju podudaranja kraja poslednje i početka prve</a:t>
            </a:r>
            <a:r>
              <a:rPr lang="en-US" dirty="0" smtClean="0"/>
              <a:t> </a:t>
            </a:r>
            <a:r>
              <a:rPr lang="sr-Latn-BA" dirty="0" smtClean="0"/>
              <a:t>s</a:t>
            </a:r>
            <a:r>
              <a:rPr lang="en-US" dirty="0" err="1" smtClean="0"/>
              <a:t>sile</a:t>
            </a:r>
            <a:r>
              <a:rPr lang="sr-Latn-BA" dirty="0" smtClean="0"/>
              <a:t>.</a:t>
            </a:r>
          </a:p>
          <a:p>
            <a:pPr lvl="1" algn="just"/>
            <a:r>
              <a:rPr lang="sr-Latn-BA" u="sng" dirty="0" smtClean="0"/>
              <a:t>Ovo u geometrijskom smislu znači</a:t>
            </a:r>
            <a:r>
              <a:rPr lang="sr-Latn-BA" dirty="0" smtClean="0"/>
              <a:t>, da je za ravnotežu </a:t>
            </a:r>
            <a:r>
              <a:rPr lang="sr-Latn-BA" dirty="0" smtClean="0"/>
              <a:t>sučeljnog </a:t>
            </a:r>
            <a:r>
              <a:rPr lang="sr-Latn-BA" dirty="0" smtClean="0"/>
              <a:t>sistema sila potrebno  i dovoljno da njegov poligon sila bude zatvoren.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7.10.2019.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34</a:t>
            </a:fld>
            <a:endParaRPr lang="sr-Latn-B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2460372"/>
          </a:xfrm>
        </p:spPr>
        <p:txBody>
          <a:bodyPr>
            <a:normAutofit/>
          </a:bodyPr>
          <a:lstStyle/>
          <a:p>
            <a:pPr algn="just"/>
            <a:r>
              <a:rPr lang="sr-Latn-BA" i="1" u="sng" dirty="0" smtClean="0"/>
              <a:t>Analitički uslovi ravnoteže</a:t>
            </a:r>
          </a:p>
          <a:p>
            <a:pPr lvl="1" algn="just"/>
            <a:r>
              <a:rPr lang="sr-Latn-BA" dirty="0" smtClean="0"/>
              <a:t>Za </a:t>
            </a:r>
            <a:r>
              <a:rPr lang="sr-Latn-BA" u="sng" dirty="0" smtClean="0"/>
              <a:t>analitičko određivanje intenziteta rezultante</a:t>
            </a:r>
            <a:r>
              <a:rPr lang="sr-Latn-BA" dirty="0" smtClean="0"/>
              <a:t> prostornog sistema </a:t>
            </a:r>
            <a:r>
              <a:rPr lang="sr-Latn-BA" dirty="0" smtClean="0"/>
              <a:t>sučeljnih </a:t>
            </a:r>
            <a:r>
              <a:rPr lang="sr-Latn-BA" dirty="0" smtClean="0"/>
              <a:t>sila koristimo izraz: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7.10.2019.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35</a:t>
            </a:fld>
            <a:endParaRPr lang="sr-Latn-BA"/>
          </a:p>
        </p:txBody>
      </p:sp>
      <p:graphicFrame>
        <p:nvGraphicFramePr>
          <p:cNvPr id="655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980109"/>
              </p:ext>
            </p:extLst>
          </p:nvPr>
        </p:nvGraphicFramePr>
        <p:xfrm>
          <a:off x="5205264" y="3717032"/>
          <a:ext cx="950912" cy="1366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54" name="Equation" r:id="rId4" imgW="469800" imgH="685800" progId="Equation.3">
                  <p:embed/>
                </p:oleObj>
              </mc:Choice>
              <mc:Fallback>
                <p:oleObj name="Equation" r:id="rId4" imgW="469800" imgH="685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5264" y="3717032"/>
                        <a:ext cx="950912" cy="136683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chemeClr val="accent3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1436400" y="3068960"/>
            <a:ext cx="7498080" cy="2460372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1" algn="just"/>
            <a:r>
              <a:rPr lang="sr-Latn-BA" dirty="0" smtClean="0"/>
              <a:t>Nultu rezultantu imaćemo tada i samo tada, ako su istovremeno: </a:t>
            </a: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949622"/>
              </p:ext>
            </p:extLst>
          </p:nvPr>
        </p:nvGraphicFramePr>
        <p:xfrm>
          <a:off x="4648200" y="2226851"/>
          <a:ext cx="249237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55" name="Equation" r:id="rId6" imgW="1231560" imgH="279360" progId="Equation.3">
                  <p:embed/>
                </p:oleObj>
              </mc:Choice>
              <mc:Fallback>
                <p:oleObj name="Equation" r:id="rId6" imgW="1231560" imgH="279360" progId="Equation.3">
                  <p:embed/>
                  <p:pic>
                    <p:nvPicPr>
                      <p:cNvPr id="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226851"/>
                        <a:ext cx="2492375" cy="5588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chemeClr val="accent3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2460372"/>
          </a:xfrm>
        </p:spPr>
        <p:txBody>
          <a:bodyPr>
            <a:normAutofit/>
          </a:bodyPr>
          <a:lstStyle/>
          <a:p>
            <a:pPr algn="just"/>
            <a:r>
              <a:rPr lang="sr-Latn-BA" sz="3000" dirty="0" smtClean="0"/>
              <a:t>Iz prethodnog proizilazi da ćemo nultu rezultantu prostornog sistema </a:t>
            </a:r>
            <a:r>
              <a:rPr lang="sr-Latn-BA" sz="3000" dirty="0" smtClean="0"/>
              <a:t>sučeljnih </a:t>
            </a:r>
            <a:r>
              <a:rPr lang="sr-Latn-BA" sz="3000" dirty="0" smtClean="0"/>
              <a:t>sila imati i u slučaju: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7.10.2019.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36</a:t>
            </a:fld>
            <a:endParaRPr lang="sr-Latn-BA"/>
          </a:p>
        </p:txBody>
      </p:sp>
      <p:sp>
        <p:nvSpPr>
          <p:cNvPr id="2" name="TextBox 1"/>
          <p:cNvSpPr txBox="1"/>
          <p:nvPr/>
        </p:nvSpPr>
        <p:spPr>
          <a:xfrm>
            <a:off x="3491880" y="2204864"/>
            <a:ext cx="5256584" cy="3046988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Ove jednačine predstavljaju analitičke uslove ravnoteže prostornog sistema </a:t>
            </a:r>
            <a:r>
              <a:rPr lang="sr-Latn-RS" sz="2400" dirty="0" smtClean="0"/>
              <a:t>sučeljnih </a:t>
            </a:r>
            <a:r>
              <a:rPr lang="sr-Latn-RS" sz="2400" dirty="0" smtClean="0"/>
              <a:t>sila i može se reći: </a:t>
            </a:r>
            <a:r>
              <a:rPr lang="sr-Latn-RS" sz="2400" i="1" dirty="0" smtClean="0"/>
              <a:t>Za ravnotežu prostornog sistema </a:t>
            </a:r>
            <a:r>
              <a:rPr lang="sr-Latn-RS" sz="2400" i="1" dirty="0" smtClean="0"/>
              <a:t>sučeljnih </a:t>
            </a:r>
            <a:r>
              <a:rPr lang="sr-Latn-RS" sz="2400" i="1" dirty="0" smtClean="0"/>
              <a:t>sila potrebno je i dovoljno da suma projekcija svih tih sila na svaku od osa Dekartovog koordinatnog sistema bude jednaka nuli (0).</a:t>
            </a:r>
            <a:endParaRPr lang="en-US" sz="2400" i="1" dirty="0"/>
          </a:p>
        </p:txBody>
      </p:sp>
      <p:cxnSp>
        <p:nvCxnSpPr>
          <p:cNvPr id="7" name="Elbow Connector 6"/>
          <p:cNvCxnSpPr>
            <a:stCxn id="2" idx="2"/>
            <a:endCxn id="8" idx="2"/>
          </p:cNvCxnSpPr>
          <p:nvPr/>
        </p:nvCxnSpPr>
        <p:spPr>
          <a:xfrm rot="5400000" flipH="1">
            <a:off x="4121600" y="3253281"/>
            <a:ext cx="414913" cy="3582231"/>
          </a:xfrm>
          <a:prstGeom prst="bentConnector3">
            <a:avLst>
              <a:gd name="adj1" fmla="val -55096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7698462"/>
              </p:ext>
            </p:extLst>
          </p:nvPr>
        </p:nvGraphicFramePr>
        <p:xfrm>
          <a:off x="1907704" y="2204864"/>
          <a:ext cx="1260475" cy="263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38" name="Equation" r:id="rId4" imgW="622080" imgH="1320480" progId="Equation.3">
                  <p:embed/>
                </p:oleObj>
              </mc:Choice>
              <mc:Fallback>
                <p:oleObj name="Equation" r:id="rId4" imgW="622080" imgH="1320480" progId="Equation.3">
                  <p:embed/>
                  <p:pic>
                    <p:nvPicPr>
                      <p:cNvPr id="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2204864"/>
                        <a:ext cx="1260475" cy="263207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chemeClr val="accent3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697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97312"/>
          </a:xfrm>
        </p:spPr>
        <p:txBody>
          <a:bodyPr>
            <a:normAutofit/>
          </a:bodyPr>
          <a:lstStyle/>
          <a:p>
            <a:pPr algn="just"/>
            <a:r>
              <a:rPr lang="sr-Latn-BA" sz="3000" dirty="0" smtClean="0"/>
              <a:t>Analitički uslovi u slučaju ravanskog sistema </a:t>
            </a:r>
            <a:r>
              <a:rPr lang="sr-Latn-BA" sz="3000" dirty="0" smtClean="0"/>
              <a:t>sučeljnih </a:t>
            </a:r>
            <a:r>
              <a:rPr lang="sr-Latn-BA" sz="3000" dirty="0" smtClean="0"/>
              <a:t>sila glase: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7.10.2019.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37</a:t>
            </a:fld>
            <a:endParaRPr lang="sr-Latn-BA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5537238"/>
              </p:ext>
            </p:extLst>
          </p:nvPr>
        </p:nvGraphicFramePr>
        <p:xfrm>
          <a:off x="5084762" y="1225302"/>
          <a:ext cx="1260475" cy="177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63" name="Equation" r:id="rId4" imgW="622080" imgH="888840" progId="Equation.3">
                  <p:embed/>
                </p:oleObj>
              </mc:Choice>
              <mc:Fallback>
                <p:oleObj name="Equation" r:id="rId4" imgW="622080" imgH="888840" progId="Equation.3">
                  <p:embed/>
                  <p:pic>
                    <p:nvPicPr>
                      <p:cNvPr id="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4762" y="1225302"/>
                        <a:ext cx="1260475" cy="177165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chemeClr val="accent3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484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8680"/>
            <a:ext cx="7498080" cy="5697312"/>
          </a:xfrm>
        </p:spPr>
        <p:txBody>
          <a:bodyPr>
            <a:normAutofit/>
          </a:bodyPr>
          <a:lstStyle/>
          <a:p>
            <a:pPr algn="just"/>
            <a:r>
              <a:rPr lang="sr-Latn-BA" sz="3000" i="1" u="sng" dirty="0" smtClean="0"/>
              <a:t>Teorem o tri </a:t>
            </a:r>
            <a:r>
              <a:rPr lang="sr-Latn-BA" sz="3000" i="1" u="sng" dirty="0" smtClean="0"/>
              <a:t>neparalelne </a:t>
            </a:r>
            <a:r>
              <a:rPr lang="sr-Latn-BA" sz="3000" i="1" u="sng" dirty="0" smtClean="0"/>
              <a:t>sile u jednoj ravni</a:t>
            </a:r>
          </a:p>
          <a:p>
            <a:pPr lvl="1" algn="just"/>
            <a:r>
              <a:rPr lang="sr-Latn-BA" dirty="0" smtClean="0"/>
              <a:t>Da bi slobodno kruto telo, usled delovanja triju </a:t>
            </a:r>
            <a:r>
              <a:rPr lang="sr-Latn-BA" dirty="0" smtClean="0"/>
              <a:t>neparalelnih </a:t>
            </a:r>
            <a:r>
              <a:rPr lang="sr-Latn-BA" dirty="0" smtClean="0"/>
              <a:t>sila koje leže u jednoj ravni, </a:t>
            </a:r>
            <a:r>
              <a:rPr lang="sr-Latn-BA" u="sng" dirty="0" smtClean="0"/>
              <a:t>bilo u ravnoteži</a:t>
            </a:r>
            <a:r>
              <a:rPr lang="sr-Latn-BA" dirty="0" smtClean="0"/>
              <a:t>, napadne linije tih sila moraju se seći u jednoj tački (obrnuto ne važi).</a:t>
            </a:r>
          </a:p>
          <a:p>
            <a:pPr lvl="1" algn="just"/>
            <a:r>
              <a:rPr lang="sr-Latn-BA" dirty="0" smtClean="0"/>
              <a:t>Dakle, da bi kruto telo pri delovanju triju </a:t>
            </a:r>
            <a:r>
              <a:rPr lang="sr-Latn-BA" dirty="0" smtClean="0"/>
              <a:t>neparalelnih </a:t>
            </a:r>
            <a:r>
              <a:rPr lang="sr-Latn-BA" dirty="0" smtClean="0"/>
              <a:t>sila u jednoj ravni, bilo u ravnoteži, potrebno je:</a:t>
            </a:r>
          </a:p>
          <a:p>
            <a:pPr lvl="2" algn="just"/>
            <a:r>
              <a:rPr lang="sr-Latn-BA" sz="2600" dirty="0" smtClean="0"/>
              <a:t>Da se napadne linije seku u jednoj tački i</a:t>
            </a:r>
          </a:p>
          <a:p>
            <a:pPr lvl="2" algn="just"/>
            <a:r>
              <a:rPr lang="sr-Latn-BA" sz="2600" dirty="0" smtClean="0"/>
              <a:t>Da je trougao sila zatvoren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7.10.2019.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38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81503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7.10.2019.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39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429" y="836712"/>
            <a:ext cx="5207923" cy="3689189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532428" y="4581128"/>
            <a:ext cx="5207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BA" sz="2400" i="1" dirty="0" smtClean="0"/>
              <a:t>Ravnoteža</a:t>
            </a:r>
            <a:r>
              <a:rPr lang="sr-Latn-RS" sz="2400" i="1" dirty="0" smtClean="0"/>
              <a:t> </a:t>
            </a:r>
            <a:r>
              <a:rPr lang="sr-Latn-RS" sz="2400" i="1" dirty="0" smtClean="0"/>
              <a:t>krutog tela usled delovanja triju neparalelnih sila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61737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pPr algn="just"/>
            <a:r>
              <a:rPr lang="sr-Latn-BA" sz="3000" dirty="0" smtClean="0"/>
              <a:t>Sistem sučeljnih </a:t>
            </a:r>
            <a:r>
              <a:rPr lang="sr-Latn-BA" sz="3000" dirty="0"/>
              <a:t>sila </a:t>
            </a:r>
            <a:r>
              <a:rPr lang="sr-Latn-BA" sz="3000" dirty="0" smtClean="0"/>
              <a:t>može biti:</a:t>
            </a:r>
            <a:endParaRPr lang="sr-Latn-BA" sz="3000" dirty="0"/>
          </a:p>
          <a:p>
            <a:pPr lvl="1" algn="just"/>
            <a:r>
              <a:rPr lang="sr-Latn-BA" dirty="0" smtClean="0"/>
              <a:t>Ravanski </a:t>
            </a:r>
            <a:r>
              <a:rPr lang="sr-Latn-BA" dirty="0" smtClean="0"/>
              <a:t>ili</a:t>
            </a:r>
            <a:endParaRPr lang="sr-Latn-BA" dirty="0"/>
          </a:p>
          <a:p>
            <a:pPr lvl="1" algn="just"/>
            <a:r>
              <a:rPr lang="sr-Latn-BA" dirty="0" smtClean="0"/>
              <a:t>Prostorni.</a:t>
            </a:r>
            <a:endParaRPr lang="en-US" dirty="0" smtClean="0"/>
          </a:p>
          <a:p>
            <a:pPr algn="just"/>
            <a:r>
              <a:rPr lang="sr-Latn-BA" sz="3000" b="1" dirty="0" smtClean="0"/>
              <a:t>Ravanski </a:t>
            </a:r>
            <a:r>
              <a:rPr lang="sr-Latn-BA" sz="3000" b="1" dirty="0"/>
              <a:t>sistem </a:t>
            </a:r>
            <a:r>
              <a:rPr lang="sr-Latn-BA" sz="3000" b="1" dirty="0" smtClean="0"/>
              <a:t>sučeljnih </a:t>
            </a:r>
            <a:r>
              <a:rPr lang="sr-Latn-BA" sz="3000" b="1" dirty="0"/>
              <a:t>sila</a:t>
            </a:r>
          </a:p>
          <a:p>
            <a:pPr lvl="1" algn="just"/>
            <a:r>
              <a:rPr lang="sr-Latn-BA" dirty="0"/>
              <a:t>Napadne linije svih sila ovog sistema leže u jednoj ravni</a:t>
            </a:r>
            <a:r>
              <a:rPr lang="sr-Latn-BA" dirty="0" smtClean="0"/>
              <a:t>.</a:t>
            </a:r>
            <a:endParaRPr lang="en-US" dirty="0"/>
          </a:p>
          <a:p>
            <a:pPr lvl="1" algn="just"/>
            <a:r>
              <a:rPr lang="sr-Latn-RS" dirty="0" smtClean="0"/>
              <a:t>Određivanje rezultante </a:t>
            </a:r>
            <a:r>
              <a:rPr lang="sr-Latn-RS" dirty="0" smtClean="0"/>
              <a:t>ravanskog </a:t>
            </a:r>
            <a:r>
              <a:rPr lang="sr-Latn-RS" dirty="0" smtClean="0"/>
              <a:t>sistema </a:t>
            </a:r>
            <a:r>
              <a:rPr lang="sr-Latn-RS" dirty="0" smtClean="0"/>
              <a:t>sučeljnih </a:t>
            </a:r>
            <a:r>
              <a:rPr lang="sr-Latn-RS" dirty="0" smtClean="0"/>
              <a:t>sila, prema aksiomu 3, svodi se na operaciju slaganja sila. </a:t>
            </a:r>
            <a:endParaRPr lang="sr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7.10.2019.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57420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7.10.2019.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40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980728"/>
            <a:ext cx="2337816" cy="2633472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011552"/>
            <a:ext cx="2109216" cy="2633472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584" y="1011552"/>
            <a:ext cx="2087880" cy="2633472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707904" y="1844824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000" b="1" dirty="0" smtClean="0">
                <a:sym typeface="Symbol"/>
              </a:rPr>
              <a:t></a:t>
            </a:r>
            <a:endParaRPr lang="sr-Latn-RS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228184" y="1844824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000" b="1" dirty="0" smtClean="0">
                <a:sym typeface="Symbol"/>
              </a:rPr>
              <a:t></a:t>
            </a:r>
            <a:endParaRPr lang="sr-Latn-R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031109" y="3933056"/>
            <a:ext cx="2499648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Uslovi ravnoteže:</a:t>
            </a:r>
            <a:endParaRPr lang="en-US" sz="240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77938"/>
              </p:ext>
            </p:extLst>
          </p:nvPr>
        </p:nvGraphicFramePr>
        <p:xfrm>
          <a:off x="6124448" y="5009232"/>
          <a:ext cx="2489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56" name="Equation" r:id="rId6" imgW="1244520" imgH="253800" progId="Equation.3">
                  <p:embed/>
                </p:oleObj>
              </mc:Choice>
              <mc:Fallback>
                <p:oleObj name="Equation" r:id="rId6" imgW="1244520" imgH="25380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4448" y="5009232"/>
                        <a:ext cx="2489200" cy="508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3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323228"/>
              </p:ext>
            </p:extLst>
          </p:nvPr>
        </p:nvGraphicFramePr>
        <p:xfrm>
          <a:off x="7343648" y="4243847"/>
          <a:ext cx="1270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57" name="Equation" r:id="rId8" imgW="634680" imgH="266400" progId="Equation.3">
                  <p:embed/>
                </p:oleObj>
              </mc:Choice>
              <mc:Fallback>
                <p:oleObj name="Equation" r:id="rId8" imgW="634680" imgH="26640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3648" y="4243847"/>
                        <a:ext cx="1270000" cy="5334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3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247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dirty="0" smtClean="0"/>
              <a:t>MOMENT SILE ZA TAČKU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r-Latn-RS" sz="3000" dirty="0"/>
              <a:t>Pretpostavimo da neka sila deluje na posmatrano kruto telo i da teži da to posmatrano telo obrne oko tačke O (izazove obrtni efekat).</a:t>
            </a:r>
          </a:p>
          <a:p>
            <a:pPr algn="just"/>
            <a:r>
              <a:rPr lang="sr-Latn-RS" sz="3000" u="sng" dirty="0"/>
              <a:t>Obrtni efekat</a:t>
            </a:r>
            <a:r>
              <a:rPr lang="sr-Latn-RS" sz="3000" dirty="0"/>
              <a:t> sile karakteriše se njenim momentom.</a:t>
            </a:r>
          </a:p>
          <a:p>
            <a:pPr algn="just"/>
            <a:r>
              <a:rPr lang="sr-Latn-RS" sz="3000" dirty="0"/>
              <a:t>Normala </a:t>
            </a:r>
            <a:r>
              <a:rPr lang="sr-Latn-RS" sz="3000" i="1" dirty="0"/>
              <a:t>h</a:t>
            </a:r>
            <a:r>
              <a:rPr lang="sr-Latn-RS" sz="3000" dirty="0"/>
              <a:t> povučena iz tačke O na napadnu liniju sile, zove se krakom sile za tačku O.</a:t>
            </a:r>
          </a:p>
          <a:p>
            <a:endParaRPr lang="en-US" sz="3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7.10.2019.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41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7252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sr-Latn-BA" sz="3400" dirty="0" smtClean="0"/>
              <a:t>Obrtni efekt sile zavisi od:</a:t>
            </a:r>
          </a:p>
          <a:p>
            <a:pPr lvl="2" algn="just"/>
            <a:r>
              <a:rPr lang="sr-Latn-BA" sz="3000" dirty="0" smtClean="0"/>
              <a:t>Položaja obrtne ravni definisane napadnom linijom sile i tačkom O, i od</a:t>
            </a:r>
          </a:p>
          <a:p>
            <a:pPr lvl="2" algn="just"/>
            <a:r>
              <a:rPr lang="sr-Latn-BA" sz="3000" dirty="0" smtClean="0"/>
              <a:t>Smera obrtanja u navedenoj ravni.</a:t>
            </a:r>
          </a:p>
          <a:p>
            <a:pPr algn="just"/>
            <a:r>
              <a:rPr lang="sr-Latn-BA" sz="3000" i="1" dirty="0" smtClean="0"/>
              <a:t>Za sve sile koje deluju u jednoj ravni, imamo istu ravan obrtanja</a:t>
            </a:r>
            <a:r>
              <a:rPr lang="sr-Latn-BA" i="1" dirty="0" smtClean="0"/>
              <a:t>.</a:t>
            </a:r>
          </a:p>
          <a:p>
            <a:pPr algn="just"/>
            <a:r>
              <a:rPr lang="sr-Latn-BA" u="sng" dirty="0" smtClean="0"/>
              <a:t>Moment sile za tačku O</a:t>
            </a:r>
            <a:r>
              <a:rPr lang="sr-Latn-BA" dirty="0" smtClean="0"/>
              <a:t> </a:t>
            </a:r>
            <a:r>
              <a:rPr lang="sr-Latn-BA" i="1" dirty="0" smtClean="0"/>
              <a:t>kao količinska mera obrtnog efekta</a:t>
            </a:r>
            <a:r>
              <a:rPr lang="sr-Latn-BA" dirty="0" smtClean="0"/>
              <a:t>, predstavlja proizvod intenziteta sile i kraka sile za tačku O.</a:t>
            </a:r>
          </a:p>
          <a:p>
            <a:pPr algn="just"/>
            <a:r>
              <a:rPr lang="sr-Latn-BA" u="sng" dirty="0" smtClean="0"/>
              <a:t>Moment sile za tačku O</a:t>
            </a:r>
            <a:r>
              <a:rPr lang="sr-Latn-BA" dirty="0" smtClean="0"/>
              <a:t> je pozitivan (+) ako teži da kruto telo obrne u </a:t>
            </a:r>
            <a:r>
              <a:rPr lang="sr-Latn-RS" dirty="0" smtClean="0"/>
              <a:t>smeru </a:t>
            </a:r>
            <a:r>
              <a:rPr lang="sr-Latn-BA" dirty="0" smtClean="0"/>
              <a:t>suprotnom smeru kazaljke na časovniku, a ako teži da to telo obrne u smeru kazaljke na časovniku, isti je negativan (</a:t>
            </a:r>
            <a:r>
              <a:rPr lang="sr-Latn-BA" dirty="0" smtClean="0">
                <a:sym typeface="Symbol"/>
              </a:rPr>
              <a:t></a:t>
            </a:r>
            <a:r>
              <a:rPr lang="sr-Latn-BA" dirty="0" smtClean="0"/>
              <a:t>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7.10.2019.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42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9244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7.10.2019.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43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2267744" y="5487615"/>
            <a:ext cx="5701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M</a:t>
            </a:r>
            <a:r>
              <a:rPr lang="sr-Latn-RS" sz="2400" i="1" dirty="0" err="1" smtClean="0"/>
              <a:t>oment</a:t>
            </a:r>
            <a:r>
              <a:rPr lang="sr-Latn-RS" sz="2400" i="1" dirty="0" smtClean="0"/>
              <a:t> sile za tačku</a:t>
            </a:r>
            <a:r>
              <a:rPr lang="en-US" sz="2400" i="1" dirty="0" smtClean="0"/>
              <a:t> </a:t>
            </a:r>
            <a:r>
              <a:rPr lang="en-US" sz="2400" i="1" dirty="0" smtClean="0">
                <a:sym typeface="Symbol"/>
              </a:rPr>
              <a:t> </a:t>
            </a:r>
            <a:r>
              <a:rPr lang="en-US" sz="2400" i="1" dirty="0" err="1" smtClean="0">
                <a:sym typeface="Symbol"/>
              </a:rPr>
              <a:t>slu</a:t>
            </a:r>
            <a:r>
              <a:rPr lang="sr-Latn-RS" sz="2400" i="1" dirty="0" smtClean="0">
                <a:sym typeface="Symbol"/>
              </a:rPr>
              <a:t>čaj prvi</a:t>
            </a:r>
            <a:endParaRPr lang="en-US" sz="2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669871"/>
            <a:ext cx="5701284" cy="4745736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2288201"/>
              </p:ext>
            </p:extLst>
          </p:nvPr>
        </p:nvGraphicFramePr>
        <p:xfrm>
          <a:off x="2555776" y="980728"/>
          <a:ext cx="1422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28" name="Equation" r:id="rId4" imgW="711000" imgH="253800" progId="Equation.3">
                  <p:embed/>
                </p:oleObj>
              </mc:Choice>
              <mc:Fallback>
                <p:oleObj name="Equation" r:id="rId4" imgW="711000" imgH="25380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980728"/>
                        <a:ext cx="1422400" cy="508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3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682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7.10.2019.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44</a:t>
            </a:fld>
            <a:endParaRPr lang="sr-Latn-BA"/>
          </a:p>
        </p:txBody>
      </p:sp>
      <p:sp>
        <p:nvSpPr>
          <p:cNvPr id="9" name="TextBox 8"/>
          <p:cNvSpPr txBox="1"/>
          <p:nvPr/>
        </p:nvSpPr>
        <p:spPr>
          <a:xfrm>
            <a:off x="2267744" y="5487615"/>
            <a:ext cx="5701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M</a:t>
            </a:r>
            <a:r>
              <a:rPr lang="sr-Latn-BA" sz="2400" i="1" dirty="0" smtClean="0"/>
              <a:t>oment</a:t>
            </a:r>
            <a:r>
              <a:rPr lang="sr-Latn-RS" sz="2400" i="1" dirty="0" smtClean="0"/>
              <a:t> </a:t>
            </a:r>
            <a:r>
              <a:rPr lang="sr-Latn-RS" sz="2400" i="1" dirty="0" smtClean="0"/>
              <a:t>sile za tačku</a:t>
            </a:r>
            <a:r>
              <a:rPr lang="en-US" sz="2400" i="1" dirty="0" smtClean="0"/>
              <a:t> </a:t>
            </a:r>
            <a:r>
              <a:rPr lang="en-US" sz="2400" i="1" dirty="0" smtClean="0">
                <a:sym typeface="Symbol"/>
              </a:rPr>
              <a:t> </a:t>
            </a:r>
            <a:r>
              <a:rPr lang="sr-Latn-BA" sz="2400" i="1" dirty="0" smtClean="0">
                <a:sym typeface="Symbol"/>
              </a:rPr>
              <a:t>slučaj</a:t>
            </a:r>
            <a:r>
              <a:rPr lang="sr-Latn-RS" sz="2400" i="1" dirty="0" smtClean="0">
                <a:sym typeface="Symbol"/>
              </a:rPr>
              <a:t> </a:t>
            </a:r>
            <a:r>
              <a:rPr lang="sr-Latn-RS" sz="2400" i="1" dirty="0" smtClean="0">
                <a:sym typeface="Symbol"/>
              </a:rPr>
              <a:t>drugi</a:t>
            </a:r>
            <a:endParaRPr lang="en-US" sz="2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92" y="692696"/>
            <a:ext cx="5701284" cy="4745736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9712461"/>
              </p:ext>
            </p:extLst>
          </p:nvPr>
        </p:nvGraphicFramePr>
        <p:xfrm>
          <a:off x="2555776" y="980728"/>
          <a:ext cx="1422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46" name="Equation" r:id="rId4" imgW="711000" imgH="253800" progId="Equation.3">
                  <p:embed/>
                </p:oleObj>
              </mc:Choice>
              <mc:Fallback>
                <p:oleObj name="Equation" r:id="rId4" imgW="711000" imgH="25380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980728"/>
                        <a:ext cx="1422400" cy="508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3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952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7.10.2019.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45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3266180" y="5334307"/>
            <a:ext cx="5338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Momenta sile za tačku O prikazan kao vektor</a:t>
            </a:r>
            <a:r>
              <a:rPr lang="en-US" sz="2400" i="1" dirty="0" smtClean="0"/>
              <a:t> – </a:t>
            </a:r>
            <a:r>
              <a:rPr lang="sr-Latn-BA" sz="2400" i="1" dirty="0" smtClean="0"/>
              <a:t>slučaj</a:t>
            </a:r>
            <a:r>
              <a:rPr lang="sr-Latn-RS" sz="2400" i="1" dirty="0" smtClean="0"/>
              <a:t> </a:t>
            </a:r>
            <a:r>
              <a:rPr lang="sr-Latn-RS" sz="2400" i="1" dirty="0" smtClean="0"/>
              <a:t>prvi</a:t>
            </a:r>
            <a:endParaRPr lang="en-US" sz="2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181" y="548680"/>
            <a:ext cx="5338267" cy="4732325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403648" y="1148551"/>
            <a:ext cx="3024336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Moment sile za tačku je vektor normalan na ravan obrtanja.</a:t>
            </a:r>
            <a:endParaRPr lang="en-US" sz="2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2198426"/>
              </p:ext>
            </p:extLst>
          </p:nvPr>
        </p:nvGraphicFramePr>
        <p:xfrm>
          <a:off x="1403648" y="2694751"/>
          <a:ext cx="2311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98" name="Equation" r:id="rId4" imgW="1155600" imgH="253800" progId="Equation.3">
                  <p:embed/>
                </p:oleObj>
              </mc:Choice>
              <mc:Fallback>
                <p:oleObj name="Equation" r:id="rId4" imgW="1155600" imgH="25380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2694751"/>
                        <a:ext cx="2311400" cy="508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3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556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7.10.2019.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46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2339753" y="5301208"/>
            <a:ext cx="5321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Momenta sile za tačku O prikazan kao vektor</a:t>
            </a:r>
            <a:r>
              <a:rPr lang="en-US" sz="2400" i="1" dirty="0" smtClean="0"/>
              <a:t> – </a:t>
            </a:r>
            <a:r>
              <a:rPr lang="sr-Latn-BA" sz="2400" i="1" dirty="0" smtClean="0"/>
              <a:t>slučaj</a:t>
            </a:r>
            <a:r>
              <a:rPr lang="sr-Latn-RS" sz="2400" i="1" dirty="0" smtClean="0"/>
              <a:t> </a:t>
            </a:r>
            <a:r>
              <a:rPr lang="sr-Latn-RS" sz="2400" i="1" dirty="0" smtClean="0"/>
              <a:t>drugi</a:t>
            </a:r>
            <a:endParaRPr lang="en-US" sz="24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620688"/>
            <a:ext cx="5321198" cy="4681118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4426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algn="just"/>
            <a:r>
              <a:rPr lang="sr-Latn-BA" sz="3000" dirty="0" smtClean="0"/>
              <a:t>Za silu izraženu u </a:t>
            </a:r>
            <a:r>
              <a:rPr lang="sr-Latn-BA" sz="3000" b="1" i="1" dirty="0" smtClean="0"/>
              <a:t>N</a:t>
            </a:r>
            <a:r>
              <a:rPr lang="sr-Latn-BA" sz="3000" dirty="0" smtClean="0"/>
              <a:t> i krak sile izražen u </a:t>
            </a:r>
            <a:r>
              <a:rPr lang="sr-Latn-BA" sz="3000" b="1" i="1" dirty="0" smtClean="0"/>
              <a:t>m</a:t>
            </a:r>
            <a:r>
              <a:rPr lang="sr-Latn-BA" sz="3000" dirty="0" smtClean="0"/>
              <a:t>, sledi da je jedinica za moment sile </a:t>
            </a:r>
            <a:r>
              <a:rPr lang="sr-Latn-BA" sz="3000" b="1" i="1" dirty="0" smtClean="0"/>
              <a:t>Nm</a:t>
            </a:r>
            <a:r>
              <a:rPr lang="sr-Latn-BA" sz="3000" dirty="0" smtClean="0"/>
              <a:t>.</a:t>
            </a:r>
            <a:endParaRPr lang="sr-Latn-BA" sz="3000" dirty="0" smtClean="0"/>
          </a:p>
          <a:p>
            <a:pPr algn="just"/>
            <a:r>
              <a:rPr lang="sr-Latn-BA" sz="3000" dirty="0" smtClean="0"/>
              <a:t>Osobine momenta sile za tačku:</a:t>
            </a:r>
          </a:p>
          <a:p>
            <a:pPr lvl="1" algn="just"/>
            <a:r>
              <a:rPr lang="sr-Latn-BA" dirty="0" smtClean="0"/>
              <a:t>Moment sile se ne menja pri pomeranju napadne tačke sile duž napadne linije,</a:t>
            </a:r>
          </a:p>
          <a:p>
            <a:pPr lvl="1" algn="just"/>
            <a:r>
              <a:rPr lang="sr-Latn-BA" dirty="0" smtClean="0"/>
              <a:t>Moment sile je jednak nuli (0):</a:t>
            </a:r>
          </a:p>
          <a:p>
            <a:pPr lvl="2" algn="just"/>
            <a:r>
              <a:rPr lang="sr-Latn-BA" sz="2600" dirty="0" smtClean="0"/>
              <a:t>Ako je sila jednaka nuli (0), ili</a:t>
            </a:r>
          </a:p>
          <a:p>
            <a:pPr lvl="2" algn="just"/>
            <a:r>
              <a:rPr lang="sr-Latn-BA" sz="2600" dirty="0" smtClean="0"/>
              <a:t>Ako tačka O pripada napadnoj liniji sile.</a:t>
            </a:r>
          </a:p>
          <a:p>
            <a:pPr lvl="1" algn="just"/>
            <a:r>
              <a:rPr lang="sr-Latn-BA" dirty="0" smtClean="0"/>
              <a:t>Brojna </a:t>
            </a:r>
            <a:r>
              <a:rPr lang="sr-Latn-BA" dirty="0"/>
              <a:t>vrednost momenta sile za tačku jednaka je dvostrukoj površini trougla kojem su vrhovi: </a:t>
            </a:r>
            <a:r>
              <a:rPr lang="sr-Latn-BA" i="1" dirty="0" smtClean="0"/>
              <a:t>Tačka O, početak</a:t>
            </a:r>
            <a:r>
              <a:rPr lang="en-US" i="1" dirty="0" smtClean="0"/>
              <a:t> </a:t>
            </a:r>
            <a:r>
              <a:rPr lang="sr-Latn-BA" i="1" dirty="0" smtClean="0"/>
              <a:t>s</a:t>
            </a:r>
            <a:r>
              <a:rPr lang="en-US" i="1" dirty="0" err="1" smtClean="0"/>
              <a:t>ile</a:t>
            </a:r>
            <a:r>
              <a:rPr lang="sr-Latn-BA" i="1" dirty="0" smtClean="0"/>
              <a:t> </a:t>
            </a:r>
            <a:r>
              <a:rPr lang="sr-Latn-BA" i="1" dirty="0" smtClean="0"/>
              <a:t>i </a:t>
            </a:r>
            <a:r>
              <a:rPr lang="sr-Latn-BA" i="1" dirty="0"/>
              <a:t>kraj </a:t>
            </a:r>
            <a:r>
              <a:rPr lang="sr-Latn-BA" i="1" dirty="0" smtClean="0"/>
              <a:t>sile.</a:t>
            </a:r>
            <a:endParaRPr lang="sr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7.10.2019.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47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08845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2456952"/>
          </a:xfrm>
        </p:spPr>
        <p:txBody>
          <a:bodyPr>
            <a:noAutofit/>
          </a:bodyPr>
          <a:lstStyle/>
          <a:p>
            <a:pPr algn="just"/>
            <a:r>
              <a:rPr lang="sr-Latn-BA" sz="3000" i="1" u="sng" dirty="0" smtClean="0"/>
              <a:t>Moment sile za tačku definisan kao vektorski proizvod radijus vektora položaja napadne tačke sile i vektora sile</a:t>
            </a:r>
          </a:p>
          <a:p>
            <a:pPr lvl="1" algn="just"/>
            <a:r>
              <a:rPr lang="sr-Latn-BA" dirty="0" smtClean="0"/>
              <a:t>Vektorski posmatrano možemo napisati da je: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7.10.2019.</a:t>
            </a:fld>
            <a:endParaRPr lang="sr-Latn-B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48</a:t>
            </a:fld>
            <a:endParaRPr lang="sr-Latn-BA"/>
          </a:p>
        </p:txBody>
      </p:sp>
      <p:sp>
        <p:nvSpPr>
          <p:cNvPr id="8" name="TextBox 7"/>
          <p:cNvSpPr txBox="1"/>
          <p:nvPr/>
        </p:nvSpPr>
        <p:spPr>
          <a:xfrm>
            <a:off x="4067944" y="3018020"/>
            <a:ext cx="2520280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Intenzitet ovog vektora  iznosi:</a:t>
            </a:r>
            <a:endParaRPr lang="en-US" sz="2400" dirty="0"/>
          </a:p>
        </p:txBody>
      </p:sp>
      <p:cxnSp>
        <p:nvCxnSpPr>
          <p:cNvPr id="10" name="Elbow Connector 9"/>
          <p:cNvCxnSpPr>
            <a:stCxn id="8" idx="1"/>
            <a:endCxn id="11" idx="2"/>
          </p:cNvCxnSpPr>
          <p:nvPr/>
        </p:nvCxnSpPr>
        <p:spPr>
          <a:xfrm rot="10800000">
            <a:off x="2994350" y="3163215"/>
            <a:ext cx="1073595" cy="270304"/>
          </a:xfrm>
          <a:prstGeom prst="bentConnector2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2425084"/>
              </p:ext>
            </p:extLst>
          </p:nvPr>
        </p:nvGraphicFramePr>
        <p:xfrm>
          <a:off x="2232349" y="2655215"/>
          <a:ext cx="1524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82" name="Equation" r:id="rId4" imgW="761760" imgH="253800" progId="Equation.3">
                  <p:embed/>
                </p:oleObj>
              </mc:Choice>
              <mc:Fallback>
                <p:oleObj name="Equation" r:id="rId4" imgW="761760" imgH="25380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2349" y="2655215"/>
                        <a:ext cx="1524000" cy="508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3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7938646"/>
              </p:ext>
            </p:extLst>
          </p:nvPr>
        </p:nvGraphicFramePr>
        <p:xfrm>
          <a:off x="6299651" y="3569072"/>
          <a:ext cx="2540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83" name="Equation" r:id="rId6" imgW="1269720" imgH="253800" progId="Equation.3">
                  <p:embed/>
                </p:oleObj>
              </mc:Choice>
              <mc:Fallback>
                <p:oleObj name="Equation" r:id="rId6" imgW="1269720" imgH="253800" progId="Equation.3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9651" y="3569072"/>
                        <a:ext cx="2540000" cy="508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3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0958889"/>
              </p:ext>
            </p:extLst>
          </p:nvPr>
        </p:nvGraphicFramePr>
        <p:xfrm>
          <a:off x="2124844" y="4518296"/>
          <a:ext cx="3886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84" name="Equation" r:id="rId8" imgW="1942920" imgH="431640" progId="Equation.3">
                  <p:embed/>
                </p:oleObj>
              </mc:Choice>
              <mc:Fallback>
                <p:oleObj name="Equation" r:id="rId8" imgW="1942920" imgH="431640" progId="Equation.3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844" y="4518296"/>
                        <a:ext cx="3886200" cy="863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3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363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7.10.2019.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49</a:t>
            </a:fld>
            <a:endParaRPr lang="sr-Latn-BA"/>
          </a:p>
        </p:txBody>
      </p:sp>
      <p:sp>
        <p:nvSpPr>
          <p:cNvPr id="8" name="TextBox 7"/>
          <p:cNvSpPr txBox="1"/>
          <p:nvPr/>
        </p:nvSpPr>
        <p:spPr>
          <a:xfrm>
            <a:off x="1979712" y="5343599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Uz vektorsko tumačenje momenta sile za tačku O</a:t>
            </a:r>
            <a:endParaRPr lang="en-US" sz="24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548680"/>
            <a:ext cx="5338267" cy="4732325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1552105"/>
              </p:ext>
            </p:extLst>
          </p:nvPr>
        </p:nvGraphicFramePr>
        <p:xfrm>
          <a:off x="7089648" y="4335313"/>
          <a:ext cx="1524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70" name="Equation" r:id="rId4" imgW="761760" imgH="253800" progId="Equation.3">
                  <p:embed/>
                </p:oleObj>
              </mc:Choice>
              <mc:Fallback>
                <p:oleObj name="Equation" r:id="rId4" imgW="761760" imgH="253800" progId="Equation.3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9648" y="4335313"/>
                        <a:ext cx="1524000" cy="508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3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163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r>
              <a:rPr lang="sr-Latn-BA" sz="3000" b="1" dirty="0" smtClean="0"/>
              <a:t>Slučaj dveju sila</a:t>
            </a:r>
            <a:endParaRPr lang="sr-Latn-BA" sz="3000" b="1" dirty="0"/>
          </a:p>
          <a:p>
            <a:pPr lvl="1" algn="just"/>
            <a:r>
              <a:rPr lang="en-US" dirty="0" smtClean="0"/>
              <a:t>Re</a:t>
            </a:r>
            <a:r>
              <a:rPr lang="sr-Latn-BA" dirty="0" smtClean="0"/>
              <a:t>z</a:t>
            </a:r>
            <a:r>
              <a:rPr lang="sr-Latn-RS" dirty="0" smtClean="0"/>
              <a:t>ultantu </a:t>
            </a:r>
            <a:r>
              <a:rPr lang="sr-Latn-RS" dirty="0" smtClean="0"/>
              <a:t>dveju </a:t>
            </a:r>
            <a:r>
              <a:rPr lang="sr-Latn-RS" dirty="0" smtClean="0"/>
              <a:t>sučeljnih </a:t>
            </a:r>
            <a:r>
              <a:rPr lang="sr-Latn-RS" dirty="0" smtClean="0"/>
              <a:t>sila, možemo odrediti:</a:t>
            </a:r>
          </a:p>
          <a:p>
            <a:pPr lvl="2" algn="just"/>
            <a:r>
              <a:rPr lang="sr-Latn-RS" sz="2600" dirty="0" smtClean="0"/>
              <a:t>Geometrijski i </a:t>
            </a:r>
          </a:p>
          <a:p>
            <a:pPr lvl="2" algn="just"/>
            <a:r>
              <a:rPr lang="sr-Latn-RS" sz="2600" dirty="0" smtClean="0"/>
              <a:t>Analitički</a:t>
            </a:r>
          </a:p>
          <a:p>
            <a:pPr lvl="1" algn="just"/>
            <a:r>
              <a:rPr lang="sr-Latn-RS" dirty="0" smtClean="0"/>
              <a:t>Geometrijski postupak, uz unapred izabranu razmeru, podrazumeva:</a:t>
            </a:r>
          </a:p>
          <a:p>
            <a:pPr lvl="2"/>
            <a:r>
              <a:rPr lang="sr-Latn-RS" sz="2600" dirty="0" smtClean="0"/>
              <a:t>Konstrukciju </a:t>
            </a:r>
            <a:r>
              <a:rPr lang="sr-Latn-RS" sz="2600" dirty="0" smtClean="0"/>
              <a:t>paraleograma </a:t>
            </a:r>
            <a:r>
              <a:rPr lang="sr-Latn-RS" sz="2600" dirty="0" smtClean="0"/>
              <a:t>sila, ili jednostavnije,</a:t>
            </a:r>
          </a:p>
          <a:p>
            <a:pPr lvl="2" algn="just"/>
            <a:r>
              <a:rPr lang="sr-Latn-RS" sz="2600" dirty="0" smtClean="0"/>
              <a:t>Konstrukciju trougla sila.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7.10.2019.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5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40672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7.10.2019.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50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1548904" y="476672"/>
            <a:ext cx="5903416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Radijus vektor položaja sile i vektor sile izraženi pomoću jediničnih vektora:</a:t>
            </a:r>
            <a:endParaRPr lang="en-US" sz="2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116046"/>
              </p:ext>
            </p:extLst>
          </p:nvPr>
        </p:nvGraphicFramePr>
        <p:xfrm>
          <a:off x="4644008" y="5157192"/>
          <a:ext cx="2825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495" name="Equation" r:id="rId3" imgW="139639" imgH="203112" progId="Equation.DSMT4">
                  <p:embed/>
                </p:oleObj>
              </mc:Choice>
              <mc:Fallback>
                <p:oleObj name="Equation" r:id="rId3" imgW="139639" imgH="203112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5157192"/>
                        <a:ext cx="282575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838472"/>
              </p:ext>
            </p:extLst>
          </p:nvPr>
        </p:nvGraphicFramePr>
        <p:xfrm>
          <a:off x="6156176" y="1017241"/>
          <a:ext cx="2159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496" name="Equation" r:id="rId5" imgW="1079280" imgH="507960" progId="Equation.3">
                  <p:embed/>
                </p:oleObj>
              </mc:Choice>
              <mc:Fallback>
                <p:oleObj name="Equation" r:id="rId5" imgW="1079280" imgH="50796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1017241"/>
                        <a:ext cx="2159000" cy="101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3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8595715"/>
              </p:ext>
            </p:extLst>
          </p:nvPr>
        </p:nvGraphicFramePr>
        <p:xfrm>
          <a:off x="1548904" y="3573016"/>
          <a:ext cx="69342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497" name="Equation" r:id="rId7" imgW="3466800" imgH="761760" progId="Equation.3">
                  <p:embed/>
                </p:oleObj>
              </mc:Choice>
              <mc:Fallback>
                <p:oleObj name="Equation" r:id="rId7" imgW="3466800" imgH="76176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8904" y="3573016"/>
                        <a:ext cx="6934200" cy="1524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3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0428180"/>
              </p:ext>
            </p:extLst>
          </p:nvPr>
        </p:nvGraphicFramePr>
        <p:xfrm>
          <a:off x="1547664" y="5589240"/>
          <a:ext cx="5461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498" name="Equation" r:id="rId9" imgW="2730240" imgH="253800" progId="Equation.3">
                  <p:embed/>
                </p:oleObj>
              </mc:Choice>
              <mc:Fallback>
                <p:oleObj name="Equation" r:id="rId9" imgW="2730240" imgH="25380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5589240"/>
                        <a:ext cx="5461000" cy="508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3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547664" y="2524447"/>
            <a:ext cx="5903416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Moment </a:t>
            </a:r>
            <a:r>
              <a:rPr lang="sr-Latn-BA" sz="2400" dirty="0" smtClean="0"/>
              <a:t>sile za tačku posmatran kao vektor iznosi:</a:t>
            </a:r>
            <a:endParaRPr lang="en-US" sz="2400" dirty="0"/>
          </a:p>
        </p:txBody>
      </p:sp>
      <p:cxnSp>
        <p:nvCxnSpPr>
          <p:cNvPr id="21" name="Elbow Connector 20"/>
          <p:cNvCxnSpPr>
            <a:stCxn id="20" idx="3"/>
            <a:endCxn id="15" idx="3"/>
          </p:cNvCxnSpPr>
          <p:nvPr/>
        </p:nvCxnSpPr>
        <p:spPr>
          <a:xfrm>
            <a:off x="7451080" y="2939946"/>
            <a:ext cx="1032024" cy="1395070"/>
          </a:xfrm>
          <a:prstGeom prst="bentConnector3">
            <a:avLst>
              <a:gd name="adj1" fmla="val 122151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570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7.10.2019.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51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642614" y="1424970"/>
            <a:ext cx="5161633" cy="156966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Na ovaj način je </a:t>
            </a:r>
            <a:r>
              <a:rPr lang="sr-Latn-RS" sz="2400" b="1" dirty="0" smtClean="0"/>
              <a:t>vektor momenta sile F </a:t>
            </a:r>
            <a:r>
              <a:rPr lang="sr-Latn-RS" sz="2400" dirty="0" smtClean="0"/>
              <a:t>za tačku O </a:t>
            </a:r>
            <a:r>
              <a:rPr lang="sr-Latn-RS" sz="2400" b="1" dirty="0" smtClean="0"/>
              <a:t>razložen na komponente u pravcima osa </a:t>
            </a:r>
            <a:r>
              <a:rPr lang="sr-Latn-RS" sz="2400" dirty="0" smtClean="0"/>
              <a:t>Dekartovog koordinatnog sistema, kojima intenziteti iznose: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cxnSp>
        <p:nvCxnSpPr>
          <p:cNvPr id="5" name="Elbow Connector 4"/>
          <p:cNvCxnSpPr>
            <a:stCxn id="6" idx="1"/>
            <a:endCxn id="4" idx="1"/>
          </p:cNvCxnSpPr>
          <p:nvPr/>
        </p:nvCxnSpPr>
        <p:spPr>
          <a:xfrm rot="10800000" flipV="1">
            <a:off x="1642615" y="874688"/>
            <a:ext cx="1" cy="1335112"/>
          </a:xfrm>
          <a:prstGeom prst="bentConnector3">
            <a:avLst>
              <a:gd name="adj1" fmla="val 22860100000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2716472"/>
              </p:ext>
            </p:extLst>
          </p:nvPr>
        </p:nvGraphicFramePr>
        <p:xfrm>
          <a:off x="1642615" y="620688"/>
          <a:ext cx="5461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25" name="Equation" r:id="rId3" imgW="2730240" imgH="253800" progId="Equation.3">
                  <p:embed/>
                </p:oleObj>
              </mc:Choice>
              <mc:Fallback>
                <p:oleObj name="Equation" r:id="rId3" imgW="2730240" imgH="253800" progId="Equation.3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2615" y="620688"/>
                        <a:ext cx="5461000" cy="508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3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9166623"/>
              </p:ext>
            </p:extLst>
          </p:nvPr>
        </p:nvGraphicFramePr>
        <p:xfrm>
          <a:off x="3779912" y="3196952"/>
          <a:ext cx="30734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26" name="Equation" r:id="rId5" imgW="1536480" imgH="799920" progId="Equation.3">
                  <p:embed/>
                </p:oleObj>
              </mc:Choice>
              <mc:Fallback>
                <p:oleObj name="Equation" r:id="rId5" imgW="1536480" imgH="79992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3196952"/>
                        <a:ext cx="3073400" cy="1600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3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642614" y="5013176"/>
            <a:ext cx="6529786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Ovo su ujedno i projekcije vektora momenta sile za tačku O, na ose Dekartovog koordinatnog sistema.</a:t>
            </a:r>
            <a:endParaRPr lang="en-US" sz="2400" dirty="0"/>
          </a:p>
        </p:txBody>
      </p:sp>
      <p:cxnSp>
        <p:nvCxnSpPr>
          <p:cNvPr id="18" name="Elbow Connector 17"/>
          <p:cNvCxnSpPr>
            <a:stCxn id="7" idx="3"/>
            <a:endCxn id="11" idx="3"/>
          </p:cNvCxnSpPr>
          <p:nvPr/>
        </p:nvCxnSpPr>
        <p:spPr>
          <a:xfrm>
            <a:off x="6853312" y="3997052"/>
            <a:ext cx="1319088" cy="1431623"/>
          </a:xfrm>
          <a:prstGeom prst="bentConnector3">
            <a:avLst>
              <a:gd name="adj1" fmla="val 117330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67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7.10.2019.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52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640482" y="836712"/>
            <a:ext cx="1080120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Sa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355976" y="2165955"/>
            <a:ext cx="3600932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Dolazimo do intenziteta vektora momenta za tačku: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2011989"/>
              </p:ext>
            </p:extLst>
          </p:nvPr>
        </p:nvGraphicFramePr>
        <p:xfrm>
          <a:off x="2151820" y="1067544"/>
          <a:ext cx="19558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87" name="Equation" r:id="rId3" imgW="977760" imgH="799920" progId="Equation.3">
                  <p:embed/>
                </p:oleObj>
              </mc:Choice>
              <mc:Fallback>
                <p:oleObj name="Equation" r:id="rId3" imgW="977760" imgH="79992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1820" y="1067544"/>
                        <a:ext cx="1955800" cy="1600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3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1022759"/>
              </p:ext>
            </p:extLst>
          </p:nvPr>
        </p:nvGraphicFramePr>
        <p:xfrm>
          <a:off x="2123728" y="3284984"/>
          <a:ext cx="55880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88" name="Equation" r:id="rId5" imgW="2793960" imgH="291960" progId="Equation.3">
                  <p:embed/>
                </p:oleObj>
              </mc:Choice>
              <mc:Fallback>
                <p:oleObj name="Equation" r:id="rId5" imgW="2793960" imgH="29196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3284984"/>
                        <a:ext cx="5588000" cy="5842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3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5400000">
            <a:off x="2713504" y="2872368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Elbow Connector 8"/>
          <p:cNvCxnSpPr>
            <a:stCxn id="5" idx="3"/>
            <a:endCxn id="7" idx="3"/>
          </p:cNvCxnSpPr>
          <p:nvPr/>
        </p:nvCxnSpPr>
        <p:spPr>
          <a:xfrm flipH="1">
            <a:off x="7711728" y="2581454"/>
            <a:ext cx="245180" cy="995630"/>
          </a:xfrm>
          <a:prstGeom prst="bentConnector3">
            <a:avLst>
              <a:gd name="adj1" fmla="val -93238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2319484"/>
              </p:ext>
            </p:extLst>
          </p:nvPr>
        </p:nvGraphicFramePr>
        <p:xfrm>
          <a:off x="2123728" y="4365104"/>
          <a:ext cx="4089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89" name="Equation" r:id="rId7" imgW="2044440" imgH="342720" progId="Equation.3">
                  <p:embed/>
                </p:oleObj>
              </mc:Choice>
              <mc:Fallback>
                <p:oleObj name="Equation" r:id="rId7" imgW="2044440" imgH="34272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4365104"/>
                        <a:ext cx="4089400" cy="6858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3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7475854"/>
              </p:ext>
            </p:extLst>
          </p:nvPr>
        </p:nvGraphicFramePr>
        <p:xfrm>
          <a:off x="2705249" y="3933056"/>
          <a:ext cx="2825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90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5249" y="3933056"/>
                        <a:ext cx="282575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436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7.10.2019.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53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1619672" y="692696"/>
            <a:ext cx="4680520" cy="156966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Kosinusi uglova koje vector</a:t>
            </a:r>
            <a:r>
              <a:rPr lang="en-US" sz="2400" dirty="0" smtClean="0"/>
              <a:t> momenta</a:t>
            </a:r>
            <a:r>
              <a:rPr lang="sr-Latn-BA" sz="2400" dirty="0" smtClean="0"/>
              <a:t> sile za tačku</a:t>
            </a:r>
            <a:r>
              <a:rPr lang="sr-Latn-RS" sz="2400" dirty="0" smtClean="0"/>
              <a:t> zaklapa sa osama Dekartovog koordinatnog sistema iznose: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2273052"/>
              </p:ext>
            </p:extLst>
          </p:nvPr>
        </p:nvGraphicFramePr>
        <p:xfrm>
          <a:off x="5076056" y="1988840"/>
          <a:ext cx="18288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17" name="Equation" r:id="rId3" imgW="914400" imgH="1485720" progId="Equation.3">
                  <p:embed/>
                </p:oleObj>
              </mc:Choice>
              <mc:Fallback>
                <p:oleObj name="Equation" r:id="rId3" imgW="914400" imgH="148572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1988840"/>
                        <a:ext cx="1828800" cy="29718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3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653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2820266"/>
          </a:xfrm>
        </p:spPr>
        <p:txBody>
          <a:bodyPr>
            <a:normAutofit fontScale="92500"/>
          </a:bodyPr>
          <a:lstStyle/>
          <a:p>
            <a:r>
              <a:rPr lang="sr-Latn-BA" b="1" dirty="0" smtClean="0"/>
              <a:t>Varinjonov </a:t>
            </a:r>
            <a:r>
              <a:rPr lang="sr-Latn-BA" b="1" dirty="0" smtClean="0"/>
              <a:t>teorem o momentu rezultante</a:t>
            </a:r>
            <a:r>
              <a:rPr lang="en-US" b="1" dirty="0" smtClean="0"/>
              <a:t> </a:t>
            </a:r>
            <a:r>
              <a:rPr lang="sr-Latn-RS" b="1" dirty="0" smtClean="0"/>
              <a:t>ravanskog </a:t>
            </a:r>
            <a:r>
              <a:rPr lang="sr-Latn-RS" b="1" dirty="0" smtClean="0"/>
              <a:t>sistema </a:t>
            </a:r>
            <a:r>
              <a:rPr lang="sr-Latn-RS" b="1" dirty="0" smtClean="0"/>
              <a:t>sučeljnih </a:t>
            </a:r>
            <a:r>
              <a:rPr lang="sr-Latn-RS" b="1" dirty="0" smtClean="0"/>
              <a:t>sila</a:t>
            </a:r>
          </a:p>
          <a:p>
            <a:pPr lvl="1" algn="just"/>
            <a:r>
              <a:rPr lang="sr-Latn-RS" dirty="0" smtClean="0"/>
              <a:t>Moment rezultante </a:t>
            </a:r>
            <a:r>
              <a:rPr lang="sr-Latn-RS" dirty="0" smtClean="0"/>
              <a:t>ravanskog </a:t>
            </a:r>
            <a:r>
              <a:rPr lang="sr-Latn-RS" dirty="0" smtClean="0"/>
              <a:t>sistema </a:t>
            </a:r>
            <a:r>
              <a:rPr lang="sr-Latn-RS" dirty="0" smtClean="0"/>
              <a:t>sučeljnih </a:t>
            </a:r>
            <a:r>
              <a:rPr lang="sr-Latn-RS" dirty="0" smtClean="0"/>
              <a:t>sila za proizvoljnu tačku O, jednak je algebarskom zbiru momenata pojedinačnih sila.</a:t>
            </a:r>
            <a:endParaRPr lang="sr-Latn-BA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7.10.2019.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54</a:t>
            </a:fld>
            <a:endParaRPr lang="sr-Latn-BA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4640342"/>
              </p:ext>
            </p:extLst>
          </p:nvPr>
        </p:nvGraphicFramePr>
        <p:xfrm>
          <a:off x="2195736" y="3573016"/>
          <a:ext cx="1752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6" name="Equation" r:id="rId4" imgW="876240" imgH="431640" progId="Equation.3">
                  <p:embed/>
                </p:oleObj>
              </mc:Choice>
              <mc:Fallback>
                <p:oleObj name="Equation" r:id="rId4" imgW="876240" imgH="43164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3573016"/>
                        <a:ext cx="1752600" cy="8636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3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95736" y="4686235"/>
            <a:ext cx="5400600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Dokažimo Varinjonov teorem za ravanski sistem od tri sučeljne sile (za </a:t>
            </a:r>
            <a:r>
              <a:rPr lang="sr-Latn-RS" sz="2400" dirty="0" smtClean="0">
                <a:solidFill>
                  <a:srgbClr val="C00000"/>
                </a:solidFill>
              </a:rPr>
              <a:t>n = 3</a:t>
            </a:r>
            <a:r>
              <a:rPr lang="sr-Latn-RS" sz="2400" dirty="0" smtClean="0"/>
              <a:t>)!</a:t>
            </a:r>
            <a:endParaRPr lang="en-US" sz="2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571241"/>
              </p:ext>
            </p:extLst>
          </p:nvPr>
        </p:nvGraphicFramePr>
        <p:xfrm>
          <a:off x="6923856" y="5229200"/>
          <a:ext cx="1752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7" name="Equation" r:id="rId6" imgW="876240" imgH="431640" progId="Equation.3">
                  <p:embed/>
                </p:oleObj>
              </mc:Choice>
              <mc:Fallback>
                <p:oleObj name="Equation" r:id="rId6" imgW="876240" imgH="43164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3856" y="5229200"/>
                        <a:ext cx="1752600" cy="8636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3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430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7.10.2019.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55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1331634" y="5631631"/>
            <a:ext cx="5310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i="1" dirty="0" smtClean="0"/>
              <a:t>Uz dokaz </a:t>
            </a:r>
            <a:r>
              <a:rPr lang="sr-Latn-RS" sz="2400" i="1" dirty="0" smtClean="0"/>
              <a:t>Varinjonovog </a:t>
            </a:r>
            <a:r>
              <a:rPr lang="sr-Latn-RS" sz="2400" i="1" dirty="0" smtClean="0"/>
              <a:t>teorema</a:t>
            </a:r>
            <a:endParaRPr lang="en-US" sz="24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34" y="548679"/>
            <a:ext cx="5310378" cy="5123965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3767706"/>
              </p:ext>
            </p:extLst>
          </p:nvPr>
        </p:nvGraphicFramePr>
        <p:xfrm>
          <a:off x="5796136" y="892696"/>
          <a:ext cx="28702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09" name="Equation" r:id="rId4" imgW="1434960" imgH="799920" progId="Equation.3">
                  <p:embed/>
                </p:oleObj>
              </mc:Choice>
              <mc:Fallback>
                <p:oleObj name="Equation" r:id="rId4" imgW="1434960" imgH="79992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892696"/>
                        <a:ext cx="2870200" cy="1600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3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1416055"/>
              </p:ext>
            </p:extLst>
          </p:nvPr>
        </p:nvGraphicFramePr>
        <p:xfrm>
          <a:off x="4067944" y="4459288"/>
          <a:ext cx="4546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10" name="Equation" r:id="rId6" imgW="2273040" imgH="266400" progId="Equation.3">
                  <p:embed/>
                </p:oleObj>
              </mc:Choice>
              <mc:Fallback>
                <p:oleObj name="Equation" r:id="rId6" imgW="2273040" imgH="2664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4459288"/>
                        <a:ext cx="4546600" cy="533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3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249964"/>
              </p:ext>
            </p:extLst>
          </p:nvPr>
        </p:nvGraphicFramePr>
        <p:xfrm>
          <a:off x="8172400" y="2636912"/>
          <a:ext cx="512762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11" name="Equation" r:id="rId8" imgW="253800" imgH="253800" progId="Equation.DSMT4">
                  <p:embed/>
                </p:oleObj>
              </mc:Choice>
              <mc:Fallback>
                <p:oleObj name="Equation" r:id="rId8" imgW="253800" imgH="2538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00" y="2636912"/>
                        <a:ext cx="512762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1642453"/>
              </p:ext>
            </p:extLst>
          </p:nvPr>
        </p:nvGraphicFramePr>
        <p:xfrm>
          <a:off x="7020272" y="4030712"/>
          <a:ext cx="2825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12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4030712"/>
                        <a:ext cx="282575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9358968"/>
              </p:ext>
            </p:extLst>
          </p:nvPr>
        </p:nvGraphicFramePr>
        <p:xfrm>
          <a:off x="7020272" y="2564904"/>
          <a:ext cx="2825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13" name="Equation" r:id="rId12" imgW="139639" imgH="203112" progId="Equation.DSMT4">
                  <p:embed/>
                </p:oleObj>
              </mc:Choice>
              <mc:Fallback>
                <p:oleObj name="Equation" r:id="rId12" imgW="139639" imgH="203112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2564904"/>
                        <a:ext cx="282575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>
            <a:stCxn id="10" idx="2"/>
            <a:endCxn id="9" idx="0"/>
          </p:cNvCxnSpPr>
          <p:nvPr/>
        </p:nvCxnSpPr>
        <p:spPr>
          <a:xfrm>
            <a:off x="7161559" y="2971304"/>
            <a:ext cx="0" cy="10594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71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7.10.2019.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56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9156652"/>
              </p:ext>
            </p:extLst>
          </p:nvPr>
        </p:nvGraphicFramePr>
        <p:xfrm>
          <a:off x="1475656" y="548680"/>
          <a:ext cx="4546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62" name="Equation" r:id="rId3" imgW="2273040" imgH="266400" progId="Equation.3">
                  <p:embed/>
                </p:oleObj>
              </mc:Choice>
              <mc:Fallback>
                <p:oleObj name="Equation" r:id="rId3" imgW="2273040" imgH="266400" progId="Equation.3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548680"/>
                        <a:ext cx="4546600" cy="533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3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7897687"/>
              </p:ext>
            </p:extLst>
          </p:nvPr>
        </p:nvGraphicFramePr>
        <p:xfrm>
          <a:off x="6622375" y="578024"/>
          <a:ext cx="1955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63" name="Equation" r:id="rId5" imgW="977760" imgH="228600" progId="Equation.3">
                  <p:embed/>
                </p:oleObj>
              </mc:Choice>
              <mc:Fallback>
                <p:oleObj name="Equation" r:id="rId5" imgW="977760" imgH="2286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2375" y="578024"/>
                        <a:ext cx="19558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3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 rot="10800000">
            <a:off x="6141058" y="725445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5096976"/>
              </p:ext>
            </p:extLst>
          </p:nvPr>
        </p:nvGraphicFramePr>
        <p:xfrm>
          <a:off x="1475656" y="1586136"/>
          <a:ext cx="4114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64" name="Equation" r:id="rId7" imgW="2057400" imgH="266400" progId="Equation.3">
                  <p:embed/>
                </p:oleObj>
              </mc:Choice>
              <mc:Fallback>
                <p:oleObj name="Equation" r:id="rId7" imgW="2057400" imgH="2664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1586136"/>
                        <a:ext cx="4114800" cy="533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3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4222920"/>
              </p:ext>
            </p:extLst>
          </p:nvPr>
        </p:nvGraphicFramePr>
        <p:xfrm>
          <a:off x="3707904" y="1158629"/>
          <a:ext cx="2825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65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1158629"/>
                        <a:ext cx="282575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25664"/>
              </p:ext>
            </p:extLst>
          </p:nvPr>
        </p:nvGraphicFramePr>
        <p:xfrm>
          <a:off x="1435720" y="2637408"/>
          <a:ext cx="4216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66" name="Equation" r:id="rId11" imgW="2108160" imgH="431640" progId="Equation.3">
                  <p:embed/>
                </p:oleObj>
              </mc:Choice>
              <mc:Fallback>
                <p:oleObj name="Equation" r:id="rId11" imgW="2108160" imgH="43164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5720" y="2637408"/>
                        <a:ext cx="42164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3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319107"/>
              </p:ext>
            </p:extLst>
          </p:nvPr>
        </p:nvGraphicFramePr>
        <p:xfrm>
          <a:off x="3707904" y="2209405"/>
          <a:ext cx="2825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67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2209405"/>
                        <a:ext cx="282575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796136" y="2618055"/>
            <a:ext cx="2817512" cy="230832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BA" sz="2400" dirty="0" smtClean="0"/>
              <a:t>Ovim je Varinjonov teorem za ravnski sistem od tre sučeljne sile dokazan, a ako vredi za 3 vredeće i za „n“ sila:</a:t>
            </a:r>
            <a:endParaRPr lang="en-US" sz="24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2869321"/>
              </p:ext>
            </p:extLst>
          </p:nvPr>
        </p:nvGraphicFramePr>
        <p:xfrm>
          <a:off x="2555776" y="5157688"/>
          <a:ext cx="6045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68" name="Equation" r:id="rId13" imgW="3022560" imgH="431640" progId="Equation.3">
                  <p:embed/>
                </p:oleObj>
              </mc:Choice>
              <mc:Fallback>
                <p:oleObj name="Equation" r:id="rId13" imgW="3022560" imgH="431640" progId="Equation.3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5157688"/>
                        <a:ext cx="6045200" cy="8636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3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842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7.10.2019.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6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1403648" y="3501008"/>
            <a:ext cx="3383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i="1" dirty="0" smtClean="0"/>
              <a:t>Sistem od dve </a:t>
            </a:r>
            <a:r>
              <a:rPr lang="sr-Latn-RS" sz="2400" i="1" dirty="0" smtClean="0"/>
              <a:t>sučeljne </a:t>
            </a:r>
            <a:r>
              <a:rPr lang="sr-Latn-RS" sz="2400" i="1" dirty="0" smtClean="0"/>
              <a:t>sile</a:t>
            </a:r>
            <a:endParaRPr lang="en-US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095288" y="4974267"/>
            <a:ext cx="5566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Rezultanta sistema od dve </a:t>
            </a:r>
            <a:r>
              <a:rPr lang="sr-Latn-RS" sz="2400" i="1" dirty="0" smtClean="0"/>
              <a:t>sučeljne </a:t>
            </a:r>
            <a:r>
              <a:rPr lang="sr-Latn-RS" sz="2400" i="1" dirty="0" smtClean="0"/>
              <a:t>sile dobijena konstrukcijom paralelograma sila</a:t>
            </a:r>
            <a:endParaRPr lang="en-US" sz="2400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09" y="956895"/>
            <a:ext cx="3385358" cy="2543694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970" y="2403576"/>
            <a:ext cx="3659678" cy="2543694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cxnSp>
        <p:nvCxnSpPr>
          <p:cNvPr id="13" name="Elbow Connector 12"/>
          <p:cNvCxnSpPr>
            <a:stCxn id="9" idx="0"/>
            <a:endCxn id="10" idx="0"/>
          </p:cNvCxnSpPr>
          <p:nvPr/>
        </p:nvCxnSpPr>
        <p:spPr>
          <a:xfrm rot="16200000" flipH="1">
            <a:off x="4240207" y="-188025"/>
            <a:ext cx="1446681" cy="3736521"/>
          </a:xfrm>
          <a:prstGeom prst="bentConnector3">
            <a:avLst>
              <a:gd name="adj1" fmla="val -15802"/>
            </a:avLst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46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7.10.2019.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7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1619672" y="3462099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Rezultanta sistema od dve </a:t>
            </a:r>
            <a:r>
              <a:rPr lang="sr-Latn-RS" sz="2400" i="1" dirty="0" smtClean="0"/>
              <a:t>sučeljne </a:t>
            </a:r>
            <a:r>
              <a:rPr lang="sr-Latn-RS" sz="2400" i="1" dirty="0" smtClean="0"/>
              <a:t>sile dobijena konstrukcijom trougla sila</a:t>
            </a:r>
            <a:endParaRPr lang="en-US" sz="24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406" y="918405"/>
            <a:ext cx="6059978" cy="2543694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3962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3284984"/>
            <a:ext cx="7498080" cy="2736304"/>
          </a:xfrm>
        </p:spPr>
        <p:txBody>
          <a:bodyPr>
            <a:normAutofit/>
          </a:bodyPr>
          <a:lstStyle/>
          <a:p>
            <a:r>
              <a:rPr lang="sr-Latn-BA" sz="3000" i="1" dirty="0" smtClean="0"/>
              <a:t>NAPOMENE UZ KONSTRUKCIJU TROUGLA SILA:</a:t>
            </a:r>
          </a:p>
          <a:p>
            <a:pPr lvl="1" algn="just"/>
            <a:r>
              <a:rPr lang="sr-Latn-BA" i="1" dirty="0" smtClean="0"/>
              <a:t>Kraj prve sile je početak druge sile.</a:t>
            </a:r>
          </a:p>
          <a:p>
            <a:pPr lvl="1" algn="just"/>
            <a:r>
              <a:rPr lang="sr-Latn-BA" i="1" dirty="0" smtClean="0"/>
              <a:t>Početak prve sile je početak rezultante</a:t>
            </a:r>
          </a:p>
          <a:p>
            <a:pPr lvl="1" algn="just"/>
            <a:r>
              <a:rPr lang="sr-Latn-BA" i="1" dirty="0" smtClean="0"/>
              <a:t>Kraj druge sile je i kraj rezultante</a:t>
            </a:r>
            <a:endParaRPr lang="sr-Latn-BA" sz="3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7.10.2019.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8</a:t>
            </a:fld>
            <a:endParaRPr lang="sr-Latn-B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406" y="548680"/>
            <a:ext cx="6059978" cy="2543694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2240928"/>
          </a:xfrm>
        </p:spPr>
        <p:txBody>
          <a:bodyPr>
            <a:normAutofit/>
          </a:bodyPr>
          <a:lstStyle/>
          <a:p>
            <a:pPr algn="just"/>
            <a:r>
              <a:rPr lang="sr-Latn-BA" sz="3000" b="1" dirty="0" smtClean="0">
                <a:solidFill>
                  <a:srgbClr val="0070C0"/>
                </a:solidFill>
              </a:rPr>
              <a:t>Intenzitet</a:t>
            </a:r>
            <a:r>
              <a:rPr lang="sr-Latn-BA" sz="3000" dirty="0" smtClean="0">
                <a:solidFill>
                  <a:srgbClr val="0070C0"/>
                </a:solidFill>
              </a:rPr>
              <a:t> </a:t>
            </a:r>
            <a:r>
              <a:rPr lang="sr-Latn-BA" sz="3000" b="1" dirty="0" smtClean="0">
                <a:solidFill>
                  <a:srgbClr val="0070C0"/>
                </a:solidFill>
              </a:rPr>
              <a:t>rezultante</a:t>
            </a:r>
            <a:r>
              <a:rPr lang="sr-Latn-BA" sz="3000" dirty="0" smtClean="0">
                <a:solidFill>
                  <a:srgbClr val="0070C0"/>
                </a:solidFill>
              </a:rPr>
              <a:t> dveju </a:t>
            </a:r>
            <a:r>
              <a:rPr lang="sr-Latn-BA" sz="3000" dirty="0" smtClean="0">
                <a:solidFill>
                  <a:srgbClr val="0070C0"/>
                </a:solidFill>
              </a:rPr>
              <a:t>sučeljnih </a:t>
            </a:r>
            <a:r>
              <a:rPr lang="sr-Latn-BA" sz="3000" dirty="0" smtClean="0">
                <a:solidFill>
                  <a:srgbClr val="0070C0"/>
                </a:solidFill>
              </a:rPr>
              <a:t>sila</a:t>
            </a:r>
            <a:r>
              <a:rPr lang="sr-Latn-BA" dirty="0" smtClean="0"/>
              <a:t>, kojima pravci, odnosno napadne linije, zaklapaju ugao </a:t>
            </a:r>
            <a:r>
              <a:rPr lang="sr-Latn-BA" dirty="0" smtClean="0">
                <a:sym typeface="Symbol"/>
              </a:rPr>
              <a:t>, određujemo</a:t>
            </a:r>
            <a:r>
              <a:rPr lang="sr-Latn-BA" dirty="0" smtClean="0"/>
              <a:t> primenom </a:t>
            </a:r>
            <a:r>
              <a:rPr lang="sr-Latn-BA" i="1" dirty="0" smtClean="0"/>
              <a:t>kosinusnog teorema</a:t>
            </a:r>
            <a:r>
              <a:rPr lang="sr-Latn-BA" dirty="0" smtClean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7.10.2019.</a:t>
            </a:fld>
            <a:endParaRPr lang="sr-Latn-B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9</a:t>
            </a:fld>
            <a:endParaRPr lang="sr-Latn-BA"/>
          </a:p>
        </p:txBody>
      </p:sp>
      <p:sp>
        <p:nvSpPr>
          <p:cNvPr id="7" name="TextBox 6"/>
          <p:cNvSpPr txBox="1"/>
          <p:nvPr/>
        </p:nvSpPr>
        <p:spPr>
          <a:xfrm>
            <a:off x="5795937" y="4653136"/>
            <a:ext cx="2736304" cy="52322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Kosinusni </a:t>
            </a:r>
            <a:r>
              <a:rPr lang="sr-Latn-RS" sz="2800" dirty="0" smtClean="0"/>
              <a:t>teorem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636912"/>
            <a:ext cx="3659678" cy="2543694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cxnSp>
        <p:nvCxnSpPr>
          <p:cNvPr id="10" name="Elbow Connector 9"/>
          <p:cNvCxnSpPr>
            <a:stCxn id="7" idx="3"/>
            <a:endCxn id="8" idx="3"/>
          </p:cNvCxnSpPr>
          <p:nvPr/>
        </p:nvCxnSpPr>
        <p:spPr>
          <a:xfrm>
            <a:off x="8532241" y="4914746"/>
            <a:ext cx="199" cy="839950"/>
          </a:xfrm>
          <a:prstGeom prst="bentConnector3">
            <a:avLst>
              <a:gd name="adj1" fmla="val 114974372"/>
            </a:avLst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9376555"/>
              </p:ext>
            </p:extLst>
          </p:nvPr>
        </p:nvGraphicFramePr>
        <p:xfrm>
          <a:off x="5001840" y="5475296"/>
          <a:ext cx="35306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55" name="Equation" r:id="rId5" imgW="1765080" imgH="279360" progId="Equation.3">
                  <p:embed/>
                </p:oleObj>
              </mc:Choice>
              <mc:Fallback>
                <p:oleObj name="Equation" r:id="rId5" imgW="1765080" imgH="279360" progId="Equation.3">
                  <p:embed/>
                  <p:pic>
                    <p:nvPicPr>
                      <p:cNvPr id="0" name="Object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1840" y="5475296"/>
                        <a:ext cx="3530600" cy="5588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3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2880</TotalTime>
  <Words>1725</Words>
  <Application>Microsoft Office PowerPoint</Application>
  <PresentationFormat>On-screen Show (4:3)</PresentationFormat>
  <Paragraphs>275</Paragraphs>
  <Slides>56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4" baseType="lpstr">
      <vt:lpstr>Arial</vt:lpstr>
      <vt:lpstr>Calibri</vt:lpstr>
      <vt:lpstr>Symbol</vt:lpstr>
      <vt:lpstr>Times New Roman</vt:lpstr>
      <vt:lpstr>Verdana</vt:lpstr>
      <vt:lpstr>Wingdings 2</vt:lpstr>
      <vt:lpstr>Solstice</vt:lpstr>
      <vt:lpstr>Equation</vt:lpstr>
      <vt:lpstr>MEHANIKA I  (STATIKA)</vt:lpstr>
      <vt:lpstr>SISTEM SUČELJNIH SILA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MOMENT SILE ZA TAČKU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STATIKA </dc:title>
  <dc:creator>Korisnik</dc:creator>
  <cp:lastModifiedBy>Strain Posavljak</cp:lastModifiedBy>
  <cp:revision>380</cp:revision>
  <dcterms:created xsi:type="dcterms:W3CDTF">2013-09-29T06:25:24Z</dcterms:created>
  <dcterms:modified xsi:type="dcterms:W3CDTF">2019-10-07T18:47:28Z</dcterms:modified>
</cp:coreProperties>
</file>