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92" r:id="rId4"/>
    <p:sldId id="339" r:id="rId5"/>
    <p:sldId id="303" r:id="rId6"/>
    <p:sldId id="294" r:id="rId7"/>
    <p:sldId id="295" r:id="rId8"/>
    <p:sldId id="296" r:id="rId9"/>
    <p:sldId id="342" r:id="rId10"/>
    <p:sldId id="343" r:id="rId11"/>
    <p:sldId id="344" r:id="rId12"/>
    <p:sldId id="325" r:id="rId13"/>
    <p:sldId id="326" r:id="rId14"/>
    <p:sldId id="345" r:id="rId15"/>
    <p:sldId id="290" r:id="rId16"/>
    <p:sldId id="291" r:id="rId17"/>
    <p:sldId id="317" r:id="rId18"/>
    <p:sldId id="320" r:id="rId19"/>
    <p:sldId id="318" r:id="rId20"/>
    <p:sldId id="319" r:id="rId21"/>
    <p:sldId id="321" r:id="rId22"/>
    <p:sldId id="340" r:id="rId23"/>
    <p:sldId id="341" r:id="rId24"/>
    <p:sldId id="324" r:id="rId25"/>
    <p:sldId id="305" r:id="rId26"/>
    <p:sldId id="307" r:id="rId27"/>
    <p:sldId id="308" r:id="rId28"/>
    <p:sldId id="310" r:id="rId29"/>
    <p:sldId id="306" r:id="rId30"/>
    <p:sldId id="309" r:id="rId31"/>
    <p:sldId id="311" r:id="rId32"/>
    <p:sldId id="312" r:id="rId33"/>
    <p:sldId id="315" r:id="rId34"/>
    <p:sldId id="313" r:id="rId35"/>
    <p:sldId id="314" r:id="rId36"/>
    <p:sldId id="316" r:id="rId37"/>
    <p:sldId id="346" r:id="rId38"/>
    <p:sldId id="347" r:id="rId39"/>
    <p:sldId id="348" r:id="rId40"/>
    <p:sldId id="330" r:id="rId41"/>
    <p:sldId id="329" r:id="rId42"/>
    <p:sldId id="332" r:id="rId43"/>
    <p:sldId id="333" r:id="rId44"/>
    <p:sldId id="334" r:id="rId45"/>
    <p:sldId id="349" r:id="rId46"/>
    <p:sldId id="351" r:id="rId47"/>
    <p:sldId id="352" r:id="rId48"/>
    <p:sldId id="350" r:id="rId49"/>
    <p:sldId id="337" r:id="rId50"/>
    <p:sldId id="338" r:id="rId51"/>
  </p:sldIdLst>
  <p:sldSz cx="9144000" cy="6858000" type="screen4x3"/>
  <p:notesSz cx="9309100" cy="705326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6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49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6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3.wmf"/><Relationship Id="rId7" Type="http://schemas.openxmlformats.org/officeDocument/2006/relationships/image" Target="../media/image86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22.wmf"/><Relationship Id="rId10" Type="http://schemas.openxmlformats.org/officeDocument/2006/relationships/image" Target="../media/image89.wmf"/><Relationship Id="rId4" Type="http://schemas.openxmlformats.org/officeDocument/2006/relationships/image" Target="../media/image84.wmf"/><Relationship Id="rId9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4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5" Type="http://schemas.openxmlformats.org/officeDocument/2006/relationships/image" Target="../media/image22.wmf"/><Relationship Id="rId4" Type="http://schemas.openxmlformats.org/officeDocument/2006/relationships/image" Target="../media/image10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35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29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6A8FE76-2460-43E4-9FBF-666EC2755A3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4E40121-F42E-440B-B300-C64B40348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41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43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16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18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27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28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2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5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4.wmf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image" Target="../media/image12.jpeg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27.wmf"/><Relationship Id="rId27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4.wmf"/><Relationship Id="rId3" Type="http://schemas.openxmlformats.org/officeDocument/2006/relationships/image" Target="../media/image12.jpe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38.jpe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38.jpe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2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38.jpeg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wmf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1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2.jpeg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8.jpeg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80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80.jpeg"/><Relationship Id="rId21" Type="http://schemas.openxmlformats.org/officeDocument/2006/relationships/image" Target="../media/image88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5.wmf"/><Relationship Id="rId23" Type="http://schemas.openxmlformats.org/officeDocument/2006/relationships/image" Target="../media/image89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87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1.jpeg"/><Relationship Id="rId4" Type="http://schemas.openxmlformats.org/officeDocument/2006/relationships/image" Target="../media/image90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8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94.jpeg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9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103.wmf"/><Relationship Id="rId10" Type="http://schemas.openxmlformats.org/officeDocument/2006/relationships/image" Target="../media/image102.wmf"/><Relationship Id="rId19" Type="http://schemas.openxmlformats.org/officeDocument/2006/relationships/image" Target="../media/image104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MEX1-1</a:t>
            </a:r>
            <a:r>
              <a:rPr lang="sr-Latn-BA" sz="4000" dirty="0" smtClean="0"/>
              <a:t>9</a:t>
            </a:r>
            <a:r>
              <a:rPr lang="en-US" sz="4000" dirty="0" smtClean="0"/>
              <a:t>.</a:t>
            </a:r>
            <a:r>
              <a:rPr lang="sr-Latn-BA" sz="4000" dirty="0" smtClean="0"/>
              <a:t>20</a:t>
            </a:r>
            <a:r>
              <a:rPr lang="en-US" sz="4000" dirty="0" smtClean="0"/>
              <a:t>-P3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32" y="332656"/>
            <a:ext cx="6808124" cy="55736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87767"/>
              </p:ext>
            </p:extLst>
          </p:nvPr>
        </p:nvGraphicFramePr>
        <p:xfrm>
          <a:off x="3851275" y="766763"/>
          <a:ext cx="14890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7" name="Equation" r:id="rId4" imgW="736560" imgH="215640" progId="Equation.DSMT4">
                  <p:embed/>
                </p:oleObj>
              </mc:Choice>
              <mc:Fallback>
                <p:oleObj name="Equation" r:id="rId4" imgW="73656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766763"/>
                        <a:ext cx="1489075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2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5596"/>
            <a:ext cx="6808124" cy="55736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2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60257"/>
              </p:ext>
            </p:extLst>
          </p:nvPr>
        </p:nvGraphicFramePr>
        <p:xfrm>
          <a:off x="4067944" y="4365104"/>
          <a:ext cx="166687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7" name="Equation" r:id="rId3" imgW="825480" imgH="939600" progId="Equation.DSMT4">
                  <p:embed/>
                </p:oleObj>
              </mc:Choice>
              <mc:Fallback>
                <p:oleObj name="Equation" r:id="rId3" imgW="82548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365104"/>
                        <a:ext cx="1666875" cy="187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2160"/>
              </p:ext>
            </p:extLst>
          </p:nvPr>
        </p:nvGraphicFramePr>
        <p:xfrm>
          <a:off x="1547664" y="4797152"/>
          <a:ext cx="20002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8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797152"/>
                        <a:ext cx="200025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05040"/>
              </p:ext>
            </p:extLst>
          </p:nvPr>
        </p:nvGraphicFramePr>
        <p:xfrm>
          <a:off x="5842422" y="5085184"/>
          <a:ext cx="38576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9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422" y="5085184"/>
                        <a:ext cx="385762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9931"/>
              </p:ext>
            </p:extLst>
          </p:nvPr>
        </p:nvGraphicFramePr>
        <p:xfrm>
          <a:off x="6329065" y="4365104"/>
          <a:ext cx="1411287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" name="Equation" r:id="rId9" imgW="698400" imgH="939600" progId="Equation.DSMT4">
                  <p:embed/>
                </p:oleObj>
              </mc:Choice>
              <mc:Fallback>
                <p:oleObj name="Equation" r:id="rId9" imgW="69840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065" y="4365104"/>
                        <a:ext cx="1411287" cy="187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8247"/>
              </p:ext>
            </p:extLst>
          </p:nvPr>
        </p:nvGraphicFramePr>
        <p:xfrm>
          <a:off x="3635896" y="5085184"/>
          <a:ext cx="3857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085184"/>
                        <a:ext cx="385763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1" idx="3"/>
            <a:endCxn id="5" idx="3"/>
          </p:cNvCxnSpPr>
          <p:nvPr/>
        </p:nvCxnSpPr>
        <p:spPr>
          <a:xfrm flipH="1">
            <a:off x="7740352" y="3220234"/>
            <a:ext cx="792088" cy="2081495"/>
          </a:xfrm>
          <a:prstGeom prst="bentConnector3">
            <a:avLst>
              <a:gd name="adj1" fmla="val -2886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4538749" cy="371578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16750"/>
              </p:ext>
            </p:extLst>
          </p:nvPr>
        </p:nvGraphicFramePr>
        <p:xfrm>
          <a:off x="5233988" y="525463"/>
          <a:ext cx="1412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2" name="Equation" r:id="rId14" imgW="698400" imgH="228600" progId="Equation.DSMT4">
                  <p:embed/>
                </p:oleObj>
              </mc:Choice>
              <mc:Fallback>
                <p:oleObj name="Equation" r:id="rId14" imgW="698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525463"/>
                        <a:ext cx="141287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2160" y="2435404"/>
            <a:ext cx="252028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 obzirom na  sličnosti </a:t>
            </a:r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FF0000"/>
                </a:solidFill>
              </a:rPr>
              <a:t>ACD</a:t>
            </a:r>
            <a:r>
              <a:rPr lang="sr-Latn-RS" sz="2400" dirty="0" smtClean="0"/>
              <a:t> i </a:t>
            </a:r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FF0000"/>
                </a:solidFill>
              </a:rPr>
              <a:t>AKL</a:t>
            </a:r>
            <a:r>
              <a:rPr lang="sr-Latn-RS" sz="2400" dirty="0" smtClean="0"/>
              <a:t>, te </a:t>
            </a:r>
            <a:r>
              <a:rPr lang="sr-Latn-R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0070C0"/>
                </a:solidFill>
              </a:rPr>
              <a:t>BCD</a:t>
            </a:r>
            <a:r>
              <a:rPr lang="sr-Latn-RS" sz="2400" dirty="0" smtClean="0"/>
              <a:t> i </a:t>
            </a:r>
            <a:r>
              <a:rPr lang="sr-Latn-R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0070C0"/>
                </a:solidFill>
              </a:rPr>
              <a:t>BPT</a:t>
            </a:r>
            <a:r>
              <a:rPr lang="sr-Latn-RS" sz="2400" dirty="0" smtClean="0"/>
              <a:t>, dobijamo: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1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83395"/>
              </p:ext>
            </p:extLst>
          </p:nvPr>
        </p:nvGraphicFramePr>
        <p:xfrm>
          <a:off x="6604198" y="332656"/>
          <a:ext cx="20002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0" name="Equation" r:id="rId3" imgW="990360" imgH="457200" progId="Equation.DSMT4">
                  <p:embed/>
                </p:oleObj>
              </mc:Choice>
              <mc:Fallback>
                <p:oleObj name="Equation" r:id="rId3" imgW="990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198" y="332656"/>
                        <a:ext cx="200025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3950"/>
              </p:ext>
            </p:extLst>
          </p:nvPr>
        </p:nvGraphicFramePr>
        <p:xfrm>
          <a:off x="6604198" y="1770460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" name="Equation" r:id="rId5" imgW="609480" imgH="457200" progId="Equation.DSMT4">
                  <p:embed/>
                </p:oleObj>
              </mc:Choice>
              <mc:Fallback>
                <p:oleObj name="Equation" r:id="rId5" imgW="609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198" y="1770460"/>
                        <a:ext cx="123190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4198"/>
              </p:ext>
            </p:extLst>
          </p:nvPr>
        </p:nvGraphicFramePr>
        <p:xfrm>
          <a:off x="6604198" y="3189412"/>
          <a:ext cx="14890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198" y="3189412"/>
                        <a:ext cx="1489075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19" y="332656"/>
            <a:ext cx="4538749" cy="371578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43607"/>
              </p:ext>
            </p:extLst>
          </p:nvPr>
        </p:nvGraphicFramePr>
        <p:xfrm>
          <a:off x="7041703" y="2736155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3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703" y="2736155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545251"/>
              </p:ext>
            </p:extLst>
          </p:nvPr>
        </p:nvGraphicFramePr>
        <p:xfrm>
          <a:off x="4644008" y="5644480"/>
          <a:ext cx="385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4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644480"/>
                        <a:ext cx="385762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29209"/>
              </p:ext>
            </p:extLst>
          </p:nvPr>
        </p:nvGraphicFramePr>
        <p:xfrm>
          <a:off x="6588224" y="4557531"/>
          <a:ext cx="14112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5" name="Equation" r:id="rId14" imgW="698400" imgH="228600" progId="Equation.DSMT4">
                  <p:embed/>
                </p:oleObj>
              </mc:Choice>
              <mc:Fallback>
                <p:oleObj name="Equation" r:id="rId14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557531"/>
                        <a:ext cx="1411287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876264" y="422108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16290"/>
              </p:ext>
            </p:extLst>
          </p:nvPr>
        </p:nvGraphicFramePr>
        <p:xfrm>
          <a:off x="3953743" y="4365104"/>
          <a:ext cx="21304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6" name="Equation" r:id="rId16" imgW="1054080" imgH="431640" progId="Equation.DSMT4">
                  <p:embed/>
                </p:oleObj>
              </mc:Choice>
              <mc:Fallback>
                <p:oleObj name="Equation" r:id="rId16" imgW="10540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743" y="4365104"/>
                        <a:ext cx="2130425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64384"/>
              </p:ext>
            </p:extLst>
          </p:nvPr>
        </p:nvGraphicFramePr>
        <p:xfrm>
          <a:off x="1475656" y="4581128"/>
          <a:ext cx="1951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7" name="Equation" r:id="rId18" imgW="965160" imgH="215640" progId="Equation.DSMT4">
                  <p:embed/>
                </p:oleObj>
              </mc:Choice>
              <mc:Fallback>
                <p:oleObj name="Equation" r:id="rId18" imgW="96516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581128"/>
                        <a:ext cx="1951037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3563920" y="4725144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012252"/>
              </p:ext>
            </p:extLst>
          </p:nvPr>
        </p:nvGraphicFramePr>
        <p:xfrm>
          <a:off x="4211960" y="5301208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8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301208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00712"/>
              </p:ext>
            </p:extLst>
          </p:nvPr>
        </p:nvGraphicFramePr>
        <p:xfrm>
          <a:off x="5101778" y="5373688"/>
          <a:ext cx="1439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" name="Equation" r:id="rId21" imgW="711000" imgH="431640" progId="Equation.DSMT4">
                  <p:embed/>
                </p:oleObj>
              </mc:Choice>
              <mc:Fallback>
                <p:oleObj name="Equation" r:id="rId21" imgW="71100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778" y="5373688"/>
                        <a:ext cx="14398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8" idx="2"/>
            <a:endCxn id="5" idx="1"/>
          </p:cNvCxnSpPr>
          <p:nvPr/>
        </p:nvCxnSpPr>
        <p:spPr>
          <a:xfrm rot="16200000" flipH="1">
            <a:off x="4453198" y="5606069"/>
            <a:ext cx="90859" cy="29076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76152"/>
              </p:ext>
            </p:extLst>
          </p:nvPr>
        </p:nvGraphicFramePr>
        <p:xfrm>
          <a:off x="7020264" y="129599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64" y="129599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16605"/>
              </p:ext>
            </p:extLst>
          </p:nvPr>
        </p:nvGraphicFramePr>
        <p:xfrm>
          <a:off x="6130454" y="4653136"/>
          <a:ext cx="385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1" name="Equation" r:id="rId24" imgW="190440" imgH="152280" progId="Equation.DSMT4">
                  <p:embed/>
                </p:oleObj>
              </mc:Choice>
              <mc:Fallback>
                <p:oleObj name="Equation" r:id="rId24" imgW="190440" imgH="152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454" y="4653136"/>
                        <a:ext cx="385763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84912"/>
              </p:ext>
            </p:extLst>
          </p:nvPr>
        </p:nvGraphicFramePr>
        <p:xfrm>
          <a:off x="6588224" y="5661248"/>
          <a:ext cx="385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2" name="Equation" r:id="rId26" imgW="190440" imgH="152280" progId="Equation.DSMT4">
                  <p:embed/>
                </p:oleObj>
              </mc:Choice>
              <mc:Fallback>
                <p:oleObj name="Equation" r:id="rId26" imgW="190440" imgH="152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5661248"/>
                        <a:ext cx="385763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18928"/>
              </p:ext>
            </p:extLst>
          </p:nvPr>
        </p:nvGraphicFramePr>
        <p:xfrm>
          <a:off x="7020272" y="5399088"/>
          <a:ext cx="1363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" name="Equation" r:id="rId28" imgW="672840" imgH="406080" progId="Equation.DSMT4">
                  <p:embed/>
                </p:oleObj>
              </mc:Choice>
              <mc:Fallback>
                <p:oleObj name="Equation" r:id="rId28" imgW="672840" imgH="4060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399088"/>
                        <a:ext cx="1363662" cy="809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8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45579"/>
            <a:ext cx="4538749" cy="371578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81502"/>
              </p:ext>
            </p:extLst>
          </p:nvPr>
        </p:nvGraphicFramePr>
        <p:xfrm>
          <a:off x="6230429" y="745579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1" name="Equation" r:id="rId4" imgW="609480" imgH="457200" progId="Equation.DSMT4">
                  <p:embed/>
                </p:oleObj>
              </mc:Choice>
              <mc:Fallback>
                <p:oleObj name="Equation" r:id="rId4" imgW="6094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429" y="745579"/>
                        <a:ext cx="123190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245857"/>
              </p:ext>
            </p:extLst>
          </p:nvPr>
        </p:nvGraphicFramePr>
        <p:xfrm>
          <a:off x="6230429" y="3121843"/>
          <a:ext cx="1363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2" name="Equation" r:id="rId6" imgW="672840" imgH="406080" progId="Equation.DSMT4">
                  <p:embed/>
                </p:oleObj>
              </mc:Choice>
              <mc:Fallback>
                <p:oleObj name="Equation" r:id="rId6" imgW="672840" imgH="4060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429" y="3121843"/>
                        <a:ext cx="1363662" cy="809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38843"/>
              </p:ext>
            </p:extLst>
          </p:nvPr>
        </p:nvGraphicFramePr>
        <p:xfrm>
          <a:off x="6662477" y="1753691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3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477" y="1753691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27799"/>
              </p:ext>
            </p:extLst>
          </p:nvPr>
        </p:nvGraphicFramePr>
        <p:xfrm>
          <a:off x="6230429" y="2168202"/>
          <a:ext cx="13604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4" name="Equation" r:id="rId10" imgW="672840" imgH="406080" progId="Equation.DSMT4">
                  <p:embed/>
                </p:oleObj>
              </mc:Choice>
              <mc:Fallback>
                <p:oleObj name="Equation" r:id="rId10" imgW="6728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429" y="2168202"/>
                        <a:ext cx="1360487" cy="809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>
            <a:off x="7742597" y="2185739"/>
            <a:ext cx="360040" cy="17281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65007"/>
              </p:ext>
            </p:extLst>
          </p:nvPr>
        </p:nvGraphicFramePr>
        <p:xfrm>
          <a:off x="3883980" y="4706019"/>
          <a:ext cx="21304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5" name="Equation" r:id="rId12" imgW="1054080" imgH="406080" progId="Equation.DSMT4">
                  <p:embed/>
                </p:oleObj>
              </mc:Choice>
              <mc:Fallback>
                <p:oleObj name="Equation" r:id="rId12" imgW="1054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980" y="4706019"/>
                        <a:ext cx="2130425" cy="8112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629634"/>
              </p:ext>
            </p:extLst>
          </p:nvPr>
        </p:nvGraphicFramePr>
        <p:xfrm>
          <a:off x="8128808" y="2897435"/>
          <a:ext cx="385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6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808" y="2897435"/>
                        <a:ext cx="385762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074890"/>
              </p:ext>
            </p:extLst>
          </p:nvPr>
        </p:nvGraphicFramePr>
        <p:xfrm>
          <a:off x="6060690" y="4977283"/>
          <a:ext cx="385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7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690" y="4977283"/>
                        <a:ext cx="385763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V="1">
            <a:off x="6446453" y="3049835"/>
            <a:ext cx="2068117" cy="2079848"/>
          </a:xfrm>
          <a:prstGeom prst="bentConnector3">
            <a:avLst>
              <a:gd name="adj1" fmla="val 11105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 smtClean="0"/>
              <a:t>Zapažanja vezi sa rezultantom paralelnih sila usmerenih na jednu stranu:</a:t>
            </a:r>
          </a:p>
          <a:p>
            <a:pPr lvl="1" algn="just"/>
            <a:r>
              <a:rPr lang="sr-Latn-RS" sz="3000" dirty="0" smtClean="0"/>
              <a:t>Napadna linija rezultante je paralelna napadnim linijama paralelnih sila.</a:t>
            </a:r>
          </a:p>
          <a:p>
            <a:pPr lvl="1" algn="just"/>
            <a:r>
              <a:rPr lang="sr-Latn-RS" sz="3000" dirty="0" smtClean="0"/>
              <a:t>Rezultanta se nalazi između</a:t>
            </a:r>
            <a:r>
              <a:rPr lang="en-US" sz="3000" dirty="0" smtClean="0"/>
              <a:t>,</a:t>
            </a:r>
            <a:r>
              <a:rPr lang="sr-Latn-RS" sz="3000" dirty="0" smtClean="0"/>
              <a:t> i bliža je većoj sili.</a:t>
            </a:r>
          </a:p>
          <a:p>
            <a:pPr lvl="1" algn="just"/>
            <a:r>
              <a:rPr lang="sr-Latn-RS" sz="3000" dirty="0" smtClean="0"/>
              <a:t>Usmerena je na istu stranu kao i paralelne sile.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742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/>
              <a:t>Rezultanta dveju paralelnih sila usmerenih na suprotne strane</a:t>
            </a:r>
          </a:p>
          <a:p>
            <a:pPr algn="just"/>
            <a:r>
              <a:rPr lang="sr-Latn-RS" dirty="0"/>
              <a:t>Kako odrediti rezultantu ovih sila?</a:t>
            </a:r>
          </a:p>
          <a:p>
            <a:pPr lvl="1" algn="just"/>
            <a:r>
              <a:rPr lang="sr-Latn-RS" sz="3000" dirty="0" smtClean="0"/>
              <a:t>Postupak </a:t>
            </a:r>
            <a:r>
              <a:rPr lang="sr-Latn-RS" sz="3000" dirty="0"/>
              <a:t>je sličan </a:t>
            </a:r>
            <a:r>
              <a:rPr lang="sr-Latn-RS" sz="3000" dirty="0" smtClean="0"/>
              <a:t>postupku iz prethodnog slučaja.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067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76" y="256503"/>
            <a:ext cx="5321808" cy="5125212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22776" y="5373216"/>
            <a:ext cx="532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Kruto telo opterećeno paralelnim silama usmerenim na suprotnu  stranu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609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/>
              <a:t>Zapažanja vezi sa </a:t>
            </a:r>
            <a:r>
              <a:rPr lang="sr-Latn-RS" sz="3000" b="1" dirty="0" smtClean="0"/>
              <a:t>rezultantom </a:t>
            </a:r>
            <a:r>
              <a:rPr lang="sr-Latn-RS" sz="3000" b="1" dirty="0"/>
              <a:t>paralelnih sila usmerenih na </a:t>
            </a:r>
            <a:r>
              <a:rPr lang="sr-Latn-RS" sz="3000" b="1" dirty="0" smtClean="0"/>
              <a:t>suprotnu stranu:</a:t>
            </a:r>
            <a:endParaRPr lang="sr-Latn-RS" sz="3000" b="1" dirty="0"/>
          </a:p>
          <a:p>
            <a:pPr lvl="1" algn="just"/>
            <a:r>
              <a:rPr lang="sr-Latn-RS" sz="3000" dirty="0"/>
              <a:t>Napadna linija rezultante je paralelna napadnim linijama paralelnih sila.</a:t>
            </a:r>
          </a:p>
          <a:p>
            <a:pPr lvl="1" algn="just"/>
            <a:r>
              <a:rPr lang="sr-Latn-RS" sz="3000" dirty="0"/>
              <a:t>Rezultanta se nalazi </a:t>
            </a:r>
            <a:r>
              <a:rPr lang="sr-Latn-RS" sz="3000" dirty="0" smtClean="0"/>
              <a:t>izvan</a:t>
            </a:r>
            <a:r>
              <a:rPr lang="en-US" sz="3000" dirty="0" smtClean="0"/>
              <a:t>,</a:t>
            </a:r>
            <a:r>
              <a:rPr lang="sr-Latn-RS" sz="3000" dirty="0" smtClean="0"/>
              <a:t> i </a:t>
            </a:r>
            <a:r>
              <a:rPr lang="sr-Latn-RS" sz="3000" dirty="0"/>
              <a:t>bliža je većoj sili.</a:t>
            </a:r>
          </a:p>
          <a:p>
            <a:pPr lvl="1" algn="just"/>
            <a:r>
              <a:rPr lang="sr-Latn-RS" sz="3000" dirty="0"/>
              <a:t>Usmerena je na </a:t>
            </a:r>
            <a:r>
              <a:rPr lang="sr-Latn-RS" sz="3000" dirty="0" smtClean="0"/>
              <a:t>stranu veće sile.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366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024904"/>
          </a:xfrm>
        </p:spPr>
        <p:txBody>
          <a:bodyPr>
            <a:normAutofit/>
          </a:bodyPr>
          <a:lstStyle/>
          <a:p>
            <a:r>
              <a:rPr lang="sr-Latn-RS" sz="3000" b="1" dirty="0" smtClean="0"/>
              <a:t>Određivanje rezultanta </a:t>
            </a:r>
            <a:r>
              <a:rPr lang="sr-Latn-RS" sz="3000" b="1" dirty="0"/>
              <a:t>dveju paralelnih sila – Primena </a:t>
            </a:r>
            <a:r>
              <a:rPr lang="sr-Latn-RS" sz="3000" b="1" dirty="0" smtClean="0"/>
              <a:t>Varinjonovog </a:t>
            </a:r>
            <a:r>
              <a:rPr lang="sr-Latn-RS" sz="3000" b="1" dirty="0" smtClean="0"/>
              <a:t>teorema </a:t>
            </a:r>
            <a:endParaRPr lang="sr-Latn-RS" sz="3000" b="1" dirty="0"/>
          </a:p>
          <a:p>
            <a:pPr algn="just"/>
            <a:r>
              <a:rPr lang="sr-Latn-RS" sz="3000" dirty="0" smtClean="0"/>
              <a:t>Uzećemo dve paralelne sile usmerene na istu stranu.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4845108" y="50131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primenu </a:t>
            </a:r>
            <a:r>
              <a:rPr lang="sr-Latn-RS" sz="2400" i="1" dirty="0" smtClean="0"/>
              <a:t>Varinjonovog </a:t>
            </a:r>
            <a:r>
              <a:rPr lang="sr-Latn-RS" sz="2400" i="1" dirty="0" smtClean="0"/>
              <a:t>teorema za određivanje rezultante dveju paralelnih sila</a:t>
            </a:r>
            <a:endParaRPr lang="en-US" sz="24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39864"/>
              </p:ext>
            </p:extLst>
          </p:nvPr>
        </p:nvGraphicFramePr>
        <p:xfrm>
          <a:off x="4815309" y="2708920"/>
          <a:ext cx="1412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309" y="2708920"/>
                        <a:ext cx="14128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0370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sz="3200" b="1" dirty="0" smtClean="0"/>
              <a:t>SISTEM </a:t>
            </a:r>
            <a:r>
              <a:rPr lang="sr-Latn-RS" sz="3200" b="1" dirty="0" smtClean="0"/>
              <a:t>KOLINEARNIH SILA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pPr algn="just"/>
            <a:r>
              <a:rPr lang="sr-Latn-BA" sz="3000" u="sng" dirty="0" smtClean="0"/>
              <a:t>Sistem </a:t>
            </a:r>
            <a:r>
              <a:rPr lang="sr-Latn-BA" sz="3000" u="sng" dirty="0" smtClean="0"/>
              <a:t>kolinearnih</a:t>
            </a:r>
            <a:r>
              <a:rPr lang="sr-Latn-BA" sz="3000" dirty="0" smtClean="0"/>
              <a:t> </a:t>
            </a:r>
            <a:r>
              <a:rPr lang="sr-Latn-BA" sz="3000" dirty="0" smtClean="0"/>
              <a:t>sila je skup sila sa zajedničkom napadnom linijom.</a:t>
            </a:r>
          </a:p>
          <a:p>
            <a:pPr algn="just"/>
            <a:r>
              <a:rPr lang="sr-Latn-BA" sz="3000" dirty="0" smtClean="0"/>
              <a:t>I kod ovog sistema</a:t>
            </a:r>
            <a:r>
              <a:rPr lang="en-US" sz="3000" dirty="0" smtClean="0"/>
              <a:t>,</a:t>
            </a:r>
            <a:r>
              <a:rPr lang="sr-Latn-BA" sz="3000" dirty="0" smtClean="0"/>
              <a:t> napadne tačke svih sila </a:t>
            </a:r>
            <a:r>
              <a:rPr lang="sr-Latn-RS" sz="3000" dirty="0" smtClean="0"/>
              <a:t>kao klizećih vektora, </a:t>
            </a:r>
            <a:r>
              <a:rPr lang="sr-Latn-BA" sz="3000" dirty="0" smtClean="0"/>
              <a:t>mogu se premestiti u zajedničku napadnu tačku.</a:t>
            </a:r>
          </a:p>
          <a:p>
            <a:pPr algn="just"/>
            <a:r>
              <a:rPr lang="sr-Latn-BA" sz="3000" dirty="0"/>
              <a:t>Nanesemo li u odgovarajućoj razmeri, početak druge sile na kraj prve, i tako redom, i spojimo li početak prve i kraj poslednje sile, </a:t>
            </a:r>
            <a:r>
              <a:rPr lang="sr-Latn-BA" sz="3000" u="sng" dirty="0"/>
              <a:t>geometrijski ćemo odrediti rezultantu sistema </a:t>
            </a:r>
            <a:r>
              <a:rPr lang="sr-Latn-BA" sz="3000" u="sng" dirty="0" smtClean="0"/>
              <a:t>kolinearnih </a:t>
            </a:r>
            <a:r>
              <a:rPr lang="sr-Latn-BA" sz="3000" u="sng" dirty="0"/>
              <a:t>sila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4427984" y="1307868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</a:t>
            </a:r>
            <a:r>
              <a:rPr lang="sr-Latn-RS" sz="2800" dirty="0" smtClean="0"/>
              <a:t>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C: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56388"/>
              </p:ext>
            </p:extLst>
          </p:nvPr>
        </p:nvGraphicFramePr>
        <p:xfrm>
          <a:off x="6338888" y="1857375"/>
          <a:ext cx="2184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" name="Equation" r:id="rId3" imgW="1079280" imgH="266400" progId="Equation.DSMT4">
                  <p:embed/>
                </p:oleObj>
              </mc:Choice>
              <mc:Fallback>
                <p:oleObj name="Equation" r:id="rId3" imgW="107928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857375"/>
                        <a:ext cx="2184400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48257"/>
              </p:ext>
            </p:extLst>
          </p:nvPr>
        </p:nvGraphicFramePr>
        <p:xfrm>
          <a:off x="5635625" y="2878138"/>
          <a:ext cx="2903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2878138"/>
                        <a:ext cx="290353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72643"/>
              </p:ext>
            </p:extLst>
          </p:nvPr>
        </p:nvGraphicFramePr>
        <p:xfrm>
          <a:off x="6948264" y="2445767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445767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64355"/>
              </p:ext>
            </p:extLst>
          </p:nvPr>
        </p:nvGraphicFramePr>
        <p:xfrm>
          <a:off x="6956475" y="3453879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75" y="3453879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36108"/>
              </p:ext>
            </p:extLst>
          </p:nvPr>
        </p:nvGraphicFramePr>
        <p:xfrm>
          <a:off x="6478588" y="3885927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" name="Equation" r:id="rId11" imgW="609480" imgH="457200" progId="Equation.DSMT4">
                  <p:embed/>
                </p:oleObj>
              </mc:Choice>
              <mc:Fallback>
                <p:oleObj name="Equation" r:id="rId11" imgW="60948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3885927"/>
                        <a:ext cx="123190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07868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15692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427984" y="494362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</a:t>
            </a:r>
            <a:r>
              <a:rPr lang="sr-Latn-RS" sz="2800" dirty="0" smtClean="0"/>
              <a:t>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B: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19267"/>
              </p:ext>
            </p:extLst>
          </p:nvPr>
        </p:nvGraphicFramePr>
        <p:xfrm>
          <a:off x="6338888" y="1182688"/>
          <a:ext cx="2184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5" name="Equation" r:id="rId3" imgW="1079280" imgH="266400" progId="Equation.DSMT4">
                  <p:embed/>
                </p:oleObj>
              </mc:Choice>
              <mc:Fallback>
                <p:oleObj name="Equation" r:id="rId3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182688"/>
                        <a:ext cx="2184400" cy="531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6016"/>
              </p:ext>
            </p:extLst>
          </p:nvPr>
        </p:nvGraphicFramePr>
        <p:xfrm>
          <a:off x="5630863" y="2274888"/>
          <a:ext cx="28781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6"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2274888"/>
                        <a:ext cx="2878137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66714"/>
              </p:ext>
            </p:extLst>
          </p:nvPr>
        </p:nvGraphicFramePr>
        <p:xfrm>
          <a:off x="6948488" y="1800101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7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800101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34801"/>
              </p:ext>
            </p:extLst>
          </p:nvPr>
        </p:nvGraphicFramePr>
        <p:xfrm>
          <a:off x="6499969" y="28529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69" y="28529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7693"/>
              </p:ext>
            </p:extLst>
          </p:nvPr>
        </p:nvGraphicFramePr>
        <p:xfrm>
          <a:off x="5918200" y="3289300"/>
          <a:ext cx="13890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9" name="Equation" r:id="rId11" imgW="685800" imgH="431640" progId="Equation.DSMT4">
                  <p:embed/>
                </p:oleObj>
              </mc:Choice>
              <mc:Fallback>
                <p:oleObj name="Equation" r:id="rId11" imgW="6858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289300"/>
                        <a:ext cx="13890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362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42376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4427984" y="494362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</a:t>
            </a:r>
            <a:r>
              <a:rPr lang="sr-Latn-RS" sz="2800" dirty="0" smtClean="0"/>
              <a:t>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A: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90867"/>
              </p:ext>
            </p:extLst>
          </p:nvPr>
        </p:nvGraphicFramePr>
        <p:xfrm>
          <a:off x="6338888" y="1182688"/>
          <a:ext cx="2184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1" name="Equation" r:id="rId3" imgW="1079280" imgH="266400" progId="Equation.DSMT4">
                  <p:embed/>
                </p:oleObj>
              </mc:Choice>
              <mc:Fallback>
                <p:oleObj name="Equation" r:id="rId3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182688"/>
                        <a:ext cx="2184400" cy="531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78581"/>
              </p:ext>
            </p:extLst>
          </p:nvPr>
        </p:nvGraphicFramePr>
        <p:xfrm>
          <a:off x="5474915" y="2274888"/>
          <a:ext cx="30575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2" name="Equation" r:id="rId5" imgW="1511280" imgH="253800" progId="Equation.DSMT4">
                  <p:embed/>
                </p:oleObj>
              </mc:Choice>
              <mc:Fallback>
                <p:oleObj name="Equation" r:id="rId5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915" y="2274888"/>
                        <a:ext cx="3057525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24318"/>
              </p:ext>
            </p:extLst>
          </p:nvPr>
        </p:nvGraphicFramePr>
        <p:xfrm>
          <a:off x="6948488" y="1800101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800101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6617"/>
              </p:ext>
            </p:extLst>
          </p:nvPr>
        </p:nvGraphicFramePr>
        <p:xfrm>
          <a:off x="6499969" y="28529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69" y="28529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7438"/>
              </p:ext>
            </p:extLst>
          </p:nvPr>
        </p:nvGraphicFramePr>
        <p:xfrm>
          <a:off x="5892800" y="3289300"/>
          <a:ext cx="1439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" name="Equation" r:id="rId11" imgW="711000" imgH="431640" progId="Equation.DSMT4">
                  <p:embed/>
                </p:oleObj>
              </mc:Choice>
              <mc:Fallback>
                <p:oleObj name="Equation" r:id="rId11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3289300"/>
                        <a:ext cx="14398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362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42796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4427984" y="548680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</a:t>
            </a:r>
            <a:r>
              <a:rPr lang="sr-Latn-RS" sz="2800" dirty="0" smtClean="0"/>
              <a:t>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B: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3942"/>
              </p:ext>
            </p:extLst>
          </p:nvPr>
        </p:nvGraphicFramePr>
        <p:xfrm>
          <a:off x="6279281" y="1272431"/>
          <a:ext cx="13890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3" name="Equation" r:id="rId3" imgW="685800" imgH="431640" progId="Equation.DSMT4">
                  <p:embed/>
                </p:oleObj>
              </mc:Choice>
              <mc:Fallback>
                <p:oleObj name="Equation" r:id="rId3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81" y="1272431"/>
                        <a:ext cx="13890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7984" y="2365925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Varinjonov</a:t>
            </a:r>
            <a:r>
              <a:rPr lang="sr-Latn-RS" sz="2800" dirty="0" smtClean="0"/>
              <a:t> 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A: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707"/>
              </p:ext>
            </p:extLst>
          </p:nvPr>
        </p:nvGraphicFramePr>
        <p:xfrm>
          <a:off x="6228184" y="3068960"/>
          <a:ext cx="1439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4" name="Equation" r:id="rId5" imgW="711000" imgH="431640" progId="Equation.DSMT4">
                  <p:embed/>
                </p:oleObj>
              </mc:Choice>
              <mc:Fallback>
                <p:oleObj name="Equation" r:id="rId5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068960"/>
                        <a:ext cx="14398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7596336" y="1124744"/>
            <a:ext cx="360040" cy="3024336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84248"/>
              </p:ext>
            </p:extLst>
          </p:nvPr>
        </p:nvGraphicFramePr>
        <p:xfrm>
          <a:off x="5148064" y="4652963"/>
          <a:ext cx="25209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5" name="Equation" r:id="rId7" imgW="1244520" imgH="431640" progId="Equation.DSMT4">
                  <p:embed/>
                </p:oleObj>
              </mc:Choice>
              <mc:Fallback>
                <p:oleObj name="Equation" r:id="rId7" imgW="12445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652963"/>
                        <a:ext cx="2520950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8666"/>
              </p:ext>
            </p:extLst>
          </p:nvPr>
        </p:nvGraphicFramePr>
        <p:xfrm>
          <a:off x="7763494" y="4941168"/>
          <a:ext cx="3857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494" y="4941168"/>
                        <a:ext cx="385763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89010"/>
              </p:ext>
            </p:extLst>
          </p:nvPr>
        </p:nvGraphicFramePr>
        <p:xfrm>
          <a:off x="8028384" y="2492896"/>
          <a:ext cx="3857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7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2492896"/>
                        <a:ext cx="385762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Elbow Connector 32"/>
          <p:cNvCxnSpPr>
            <a:stCxn id="31" idx="3"/>
            <a:endCxn id="30" idx="3"/>
          </p:cNvCxnSpPr>
          <p:nvPr/>
        </p:nvCxnSpPr>
        <p:spPr>
          <a:xfrm flipH="1">
            <a:off x="8149257" y="2644502"/>
            <a:ext cx="264889" cy="2448272"/>
          </a:xfrm>
          <a:prstGeom prst="bentConnector3">
            <a:avLst>
              <a:gd name="adj1" fmla="val -863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76713"/>
              </p:ext>
            </p:extLst>
          </p:nvPr>
        </p:nvGraphicFramePr>
        <p:xfrm>
          <a:off x="4644008" y="4941168"/>
          <a:ext cx="3857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941168"/>
                        <a:ext cx="385763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0758"/>
              </p:ext>
            </p:extLst>
          </p:nvPr>
        </p:nvGraphicFramePr>
        <p:xfrm>
          <a:off x="2436813" y="4707607"/>
          <a:ext cx="21351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9" name="Equation" r:id="rId15" imgW="1054080" imgH="406080" progId="Equation.DSMT4">
                  <p:embed/>
                </p:oleObj>
              </mc:Choice>
              <mc:Fallback>
                <p:oleObj name="Equation" r:id="rId15" imgW="1054080" imgH="4060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4707607"/>
                        <a:ext cx="2135187" cy="809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362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3378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103556"/>
              </p:ext>
            </p:extLst>
          </p:nvPr>
        </p:nvGraphicFramePr>
        <p:xfrm>
          <a:off x="3635896" y="1825699"/>
          <a:ext cx="21304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" name="Equation" r:id="rId3" imgW="1054080" imgH="406080" progId="Equation.DSMT4">
                  <p:embed/>
                </p:oleObj>
              </mc:Choice>
              <mc:Fallback>
                <p:oleObj name="Equation" r:id="rId3" imgW="1054080" imgH="406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25699"/>
                        <a:ext cx="2130425" cy="8112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2835" y="945921"/>
            <a:ext cx="2664296" cy="523220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Korišćenjem: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05663"/>
              </p:ext>
            </p:extLst>
          </p:nvPr>
        </p:nvGraphicFramePr>
        <p:xfrm>
          <a:off x="3627438" y="1201738"/>
          <a:ext cx="14112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"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1201738"/>
                        <a:ext cx="1411287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3467" y="2837254"/>
            <a:ext cx="4116885" cy="1815882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Možemo izvršiti razlaganje sile na dve komponente koje su paralelne i kojima su napadne linije poznate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7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SPREG SILA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Dve paralelne sile istih intenziteta, a suprotnih smerova, </a:t>
            </a:r>
            <a:r>
              <a:rPr lang="sr-Latn-RS" sz="3000" u="sng" dirty="0" smtClean="0"/>
              <a:t>obrazuju </a:t>
            </a:r>
            <a:r>
              <a:rPr lang="sr-Latn-RS" sz="3000" u="sng" dirty="0" smtClean="0"/>
              <a:t>spreg </a:t>
            </a:r>
            <a:r>
              <a:rPr lang="sr-Latn-RS" sz="3000" u="sng" dirty="0" smtClean="0"/>
              <a:t>sila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Spreg </a:t>
            </a:r>
            <a:r>
              <a:rPr lang="sr-Latn-RS" sz="3000" dirty="0" smtClean="0"/>
              <a:t>sila nema rezultantu jer je geometrijski zbir sila koje obrazuju </a:t>
            </a:r>
            <a:r>
              <a:rPr lang="sr-Latn-RS" sz="3000" dirty="0" smtClean="0"/>
              <a:t>spreg</a:t>
            </a:r>
            <a:r>
              <a:rPr lang="sr-Latn-RS" sz="3000" dirty="0" smtClean="0"/>
              <a:t>, jednak je nuli (0).</a:t>
            </a:r>
          </a:p>
          <a:p>
            <a:pPr algn="just"/>
            <a:r>
              <a:rPr lang="sr-Latn-RS" sz="3000" dirty="0" smtClean="0"/>
              <a:t>Ravan definisana napadnim linijama sila koje obrazuju </a:t>
            </a:r>
            <a:r>
              <a:rPr lang="sr-Latn-RS" sz="3000" dirty="0" smtClean="0"/>
              <a:t>spreg</a:t>
            </a:r>
            <a:r>
              <a:rPr lang="sr-Latn-RS" sz="3000" dirty="0" smtClean="0"/>
              <a:t>, zove se </a:t>
            </a:r>
            <a:r>
              <a:rPr lang="sr-Latn-RS" sz="3000" u="sng" dirty="0" smtClean="0"/>
              <a:t>ravan dejstva (delovanja) sprega</a:t>
            </a:r>
            <a:r>
              <a:rPr lang="sr-Latn-RS" sz="3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392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u="sng" dirty="0" smtClean="0"/>
              <a:t>Dejstvo </a:t>
            </a:r>
            <a:r>
              <a:rPr lang="sr-Latn-RS" sz="3000" u="sng" dirty="0"/>
              <a:t>sprega sila</a:t>
            </a:r>
            <a:r>
              <a:rPr lang="sr-Latn-RS" sz="3000" dirty="0"/>
              <a:t> se svodi na </a:t>
            </a:r>
            <a:r>
              <a:rPr lang="sr-Latn-RS" sz="3000" u="sng" dirty="0"/>
              <a:t>obrtni efekat</a:t>
            </a:r>
            <a:r>
              <a:rPr lang="sr-Latn-RS" sz="3000" dirty="0"/>
              <a:t> </a:t>
            </a:r>
            <a:r>
              <a:rPr lang="sr-Latn-RS" sz="3000" dirty="0" smtClean="0"/>
              <a:t>koji zavisi </a:t>
            </a:r>
            <a:r>
              <a:rPr lang="sr-Latn-RS" sz="3000" dirty="0"/>
              <a:t>od:</a:t>
            </a:r>
            <a:endParaRPr lang="en-US" sz="3000" dirty="0"/>
          </a:p>
          <a:p>
            <a:pPr lvl="1" algn="just"/>
            <a:r>
              <a:rPr lang="sr-Latn-BA" dirty="0" smtClean="0"/>
              <a:t>Intenziteta sila koje obrazuju </a:t>
            </a:r>
            <a:r>
              <a:rPr lang="sr-Latn-BA" dirty="0" smtClean="0"/>
              <a:t>spreg</a:t>
            </a:r>
            <a:r>
              <a:rPr lang="sr-Latn-BA" dirty="0" smtClean="0"/>
              <a:t>,</a:t>
            </a:r>
          </a:p>
          <a:p>
            <a:pPr lvl="1" algn="just"/>
            <a:r>
              <a:rPr lang="sr-Latn-BA" dirty="0" smtClean="0"/>
              <a:t>Kraka sprega,</a:t>
            </a:r>
          </a:p>
          <a:p>
            <a:pPr lvl="1" algn="just"/>
            <a:r>
              <a:rPr lang="sr-Latn-BA" dirty="0" smtClean="0"/>
              <a:t>Položaja ravni obrtnog delovanja sprega i</a:t>
            </a:r>
          </a:p>
          <a:p>
            <a:pPr lvl="1" algn="just"/>
            <a:r>
              <a:rPr lang="sr-Latn-BA" dirty="0" smtClean="0"/>
              <a:t>Smera obrtanja u toj ravni.</a:t>
            </a:r>
          </a:p>
          <a:p>
            <a:pPr algn="just"/>
            <a:r>
              <a:rPr lang="sr-Latn-BA" dirty="0" smtClean="0"/>
              <a:t>Da bi se </a:t>
            </a:r>
            <a:r>
              <a:rPr lang="sr-Latn-BA" u="sng" dirty="0" smtClean="0"/>
              <a:t>okarakterisao obrtni efekat</a:t>
            </a:r>
            <a:r>
              <a:rPr lang="sr-Latn-BA" dirty="0" smtClean="0"/>
              <a:t> uveden je </a:t>
            </a:r>
            <a:r>
              <a:rPr lang="sr-Latn-BA" u="sng" dirty="0" smtClean="0"/>
              <a:t>pojam momenta sprega</a:t>
            </a:r>
            <a:r>
              <a:rPr lang="sr-Latn-BA" dirty="0" smtClean="0"/>
              <a:t>.</a:t>
            </a:r>
          </a:p>
          <a:p>
            <a:pPr algn="just"/>
            <a:r>
              <a:rPr lang="sr-Latn-BA" u="sng" dirty="0" smtClean="0"/>
              <a:t>Moment sprega</a:t>
            </a:r>
            <a:r>
              <a:rPr lang="sr-Latn-BA" dirty="0" smtClean="0"/>
              <a:t> je </a:t>
            </a:r>
            <a:r>
              <a:rPr lang="sr-Latn-BA" dirty="0" smtClean="0"/>
              <a:t>skalarna </a:t>
            </a:r>
            <a:r>
              <a:rPr lang="sr-Latn-BA" dirty="0" smtClean="0"/>
              <a:t>veličina jednak proizvodu intenziteta jedne od sila koje obrazuju </a:t>
            </a:r>
            <a:r>
              <a:rPr lang="sr-Latn-BA" dirty="0" smtClean="0"/>
              <a:t>spreg </a:t>
            </a:r>
            <a:r>
              <a:rPr lang="sr-Latn-BA" dirty="0" smtClean="0"/>
              <a:t>i kraka sprega </a:t>
            </a:r>
            <a:r>
              <a:rPr lang="sr-Latn-BA" i="1" dirty="0" smtClean="0"/>
              <a:t>d</a:t>
            </a:r>
            <a:r>
              <a:rPr lang="sr-Latn-BA" dirty="0" smtClean="0"/>
              <a:t>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834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BA" sz="3000" u="sng" dirty="0" smtClean="0"/>
              <a:t>Moment sprega je pozitivan</a:t>
            </a:r>
            <a:r>
              <a:rPr lang="sr-Latn-BA" sz="3000" dirty="0" smtClean="0"/>
              <a:t> (+) ako </a:t>
            </a:r>
            <a:r>
              <a:rPr lang="sr-Latn-BA" sz="3000" dirty="0" smtClean="0"/>
              <a:t>spreg </a:t>
            </a:r>
            <a:r>
              <a:rPr lang="sr-Latn-BA" sz="3000" dirty="0" smtClean="0"/>
              <a:t>teži da obrne kruto telo u smeru suprotnom smeru obrtanja kazaljke na časovniku.</a:t>
            </a:r>
          </a:p>
          <a:p>
            <a:pPr algn="just"/>
            <a:r>
              <a:rPr lang="sr-Latn-BA" sz="3000" u="sng" dirty="0"/>
              <a:t>Moment sprega je </a:t>
            </a:r>
            <a:r>
              <a:rPr lang="sr-Latn-BA" sz="3000" u="sng" dirty="0" smtClean="0"/>
              <a:t>negativan</a:t>
            </a:r>
            <a:r>
              <a:rPr lang="sr-Latn-BA" sz="3000" dirty="0" smtClean="0"/>
              <a:t> (</a:t>
            </a:r>
            <a:r>
              <a:rPr lang="sr-Latn-BA" sz="3000" dirty="0" smtClean="0">
                <a:sym typeface="Symbol"/>
              </a:rPr>
              <a:t></a:t>
            </a:r>
            <a:r>
              <a:rPr lang="sr-Latn-BA" sz="3000" dirty="0" smtClean="0"/>
              <a:t>) </a:t>
            </a:r>
            <a:r>
              <a:rPr lang="sr-Latn-BA" sz="3000" dirty="0"/>
              <a:t>ako </a:t>
            </a:r>
            <a:r>
              <a:rPr lang="sr-Latn-BA" sz="3000" dirty="0" smtClean="0"/>
              <a:t>spreg </a:t>
            </a:r>
            <a:r>
              <a:rPr lang="sr-Latn-BA" sz="3000" dirty="0"/>
              <a:t>teži da obrne kruto telo u smeru </a:t>
            </a:r>
            <a:r>
              <a:rPr lang="sr-Latn-BA" sz="3000" dirty="0" smtClean="0"/>
              <a:t>obrtanja </a:t>
            </a:r>
            <a:r>
              <a:rPr lang="sr-Latn-BA" sz="3000" dirty="0"/>
              <a:t>kazaljke na časovniku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u="sng" dirty="0" smtClean="0"/>
              <a:t>Moment sprega M</a:t>
            </a:r>
            <a:r>
              <a:rPr lang="sr-Latn-BA" sz="3000" dirty="0" smtClean="0"/>
              <a:t> jednak je </a:t>
            </a:r>
            <a:r>
              <a:rPr lang="sr-Latn-BA" sz="3000" i="1" dirty="0" smtClean="0"/>
              <a:t>momentu jedne sile</a:t>
            </a:r>
            <a:r>
              <a:rPr lang="sr-Latn-BA" sz="3000" dirty="0" smtClean="0"/>
              <a:t> za </a:t>
            </a:r>
            <a:r>
              <a:rPr lang="sr-Latn-BA" sz="3000" i="1" dirty="0" smtClean="0"/>
              <a:t>napadnu tačku druge sile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u="sng" dirty="0" smtClean="0"/>
              <a:t>Algebarski zbir momenata</a:t>
            </a:r>
            <a:r>
              <a:rPr lang="sr-Latn-BA" sz="3000" dirty="0" smtClean="0"/>
              <a:t> sila koje obrazuju </a:t>
            </a:r>
            <a:r>
              <a:rPr lang="sr-Latn-BA" sz="3000" dirty="0" smtClean="0"/>
              <a:t>spreg</a:t>
            </a:r>
            <a:r>
              <a:rPr lang="sr-Latn-BA" sz="3000" dirty="0" smtClean="0"/>
              <a:t>, za </a:t>
            </a:r>
            <a:r>
              <a:rPr lang="sr-Latn-BA" sz="3000" i="1" dirty="0" smtClean="0"/>
              <a:t>bilo koju tačku</a:t>
            </a:r>
            <a:r>
              <a:rPr lang="sr-Latn-BA" sz="3000" dirty="0" smtClean="0"/>
              <a:t> u ravni dejstva sprega, </a:t>
            </a:r>
            <a:r>
              <a:rPr lang="sr-Latn-BA" sz="3000" i="1" dirty="0" smtClean="0"/>
              <a:t>jednak je momentu sprega</a:t>
            </a:r>
            <a:r>
              <a:rPr lang="sr-Latn-BA" sz="3000" dirty="0" smtClean="0"/>
              <a:t> i ne zavisi od izbora te tačke.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189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dirty="0" smtClean="0"/>
              <a:t>Kao i moment sile za tačku, tako se i moment sprega izražava u </a:t>
            </a:r>
            <a:r>
              <a:rPr lang="sr-Latn-BA" b="1" dirty="0" smtClean="0"/>
              <a:t>Nm</a:t>
            </a:r>
            <a:r>
              <a:rPr lang="sr-Latn-BA" dirty="0" smtClean="0"/>
              <a:t> (</a:t>
            </a:r>
            <a:r>
              <a:rPr lang="sr-Latn-BA" b="1" dirty="0" smtClean="0"/>
              <a:t>kNm</a:t>
            </a:r>
            <a:r>
              <a:rPr lang="sr-Latn-BA" dirty="0" smtClean="0"/>
              <a:t>, </a:t>
            </a:r>
            <a:r>
              <a:rPr lang="sr-Latn-BA" b="1" dirty="0" smtClean="0"/>
              <a:t>kNcm</a:t>
            </a:r>
            <a:r>
              <a:rPr lang="sr-Latn-BA" dirty="0" smtClean="0"/>
              <a:t>).</a:t>
            </a:r>
            <a:endParaRPr lang="sr-Latn-BA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007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74573"/>
              </p:ext>
            </p:extLst>
          </p:nvPr>
        </p:nvGraphicFramePr>
        <p:xfrm>
          <a:off x="5895678" y="91879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678" y="918790"/>
                        <a:ext cx="1079500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97348"/>
              </p:ext>
            </p:extLst>
          </p:nvPr>
        </p:nvGraphicFramePr>
        <p:xfrm>
          <a:off x="7082954" y="985813"/>
          <a:ext cx="3857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954" y="985813"/>
                        <a:ext cx="385763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748642"/>
              </p:ext>
            </p:extLst>
          </p:nvPr>
        </p:nvGraphicFramePr>
        <p:xfrm>
          <a:off x="7515002" y="928985"/>
          <a:ext cx="7699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0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002" y="928985"/>
                        <a:ext cx="769937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68144" y="1649065"/>
            <a:ext cx="1696715" cy="138499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Moment sprega za slučaj 1: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92366"/>
              </p:ext>
            </p:extLst>
          </p:nvPr>
        </p:nvGraphicFramePr>
        <p:xfrm>
          <a:off x="7408863" y="2778125"/>
          <a:ext cx="11049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1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2778125"/>
                        <a:ext cx="1104900" cy="3540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95736" y="476753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Spreg </a:t>
            </a:r>
            <a:r>
              <a:rPr lang="sr-Latn-RS" sz="2400" i="1" dirty="0" smtClean="0"/>
              <a:t>sila – Slučaj 1</a:t>
            </a:r>
            <a:endParaRPr lang="en-US" sz="2400" i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70896"/>
              </p:ext>
            </p:extLst>
          </p:nvPr>
        </p:nvGraphicFramePr>
        <p:xfrm>
          <a:off x="5868144" y="3570660"/>
          <a:ext cx="20304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" name="Equation" r:id="rId11" imgW="1002960" imgH="253800" progId="Equation.DSMT4">
                  <p:embed/>
                </p:oleObj>
              </mc:Choice>
              <mc:Fallback>
                <p:oleObj name="Equation" r:id="rId11" imgW="10029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570660"/>
                        <a:ext cx="2030412" cy="506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3029"/>
            <a:ext cx="4308071" cy="3884123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0071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1" y="5190291"/>
            <a:ext cx="73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r>
              <a:rPr lang="sr-Latn-BA" sz="2400" i="1" dirty="0" smtClean="0"/>
              <a:t>i</a:t>
            </a:r>
            <a:r>
              <a:rPr lang="sr-Latn-RS" sz="2400" i="1" dirty="0" smtClean="0"/>
              <a:t>stem </a:t>
            </a:r>
            <a:r>
              <a:rPr lang="sr-Latn-RS" sz="2400" i="1" dirty="0" smtClean="0"/>
              <a:t>od tri </a:t>
            </a:r>
            <a:r>
              <a:rPr lang="sr-Latn-RS" sz="2400" i="1" dirty="0" smtClean="0"/>
              <a:t>kolinearne </a:t>
            </a:r>
            <a:r>
              <a:rPr lang="sr-Latn-RS" sz="2400" i="1" dirty="0" smtClean="0"/>
              <a:t>sile sa geometrijski određenom </a:t>
            </a:r>
            <a:r>
              <a:rPr lang="sr-Latn-RS" sz="2400" i="1" dirty="0" smtClean="0"/>
              <a:t>rezultantom</a:t>
            </a:r>
            <a:r>
              <a:rPr lang="en-US" sz="2400" i="1" dirty="0" smtClean="0"/>
              <a:t> </a:t>
            </a:r>
            <a:r>
              <a:rPr lang="sr-Cyrl-RS" sz="2400" i="1" dirty="0" smtClean="0">
                <a:sym typeface="Symbol"/>
              </a:rPr>
              <a:t> </a:t>
            </a:r>
            <a:r>
              <a:rPr lang="sr-Latn-RS" sz="2400" i="1" dirty="0" smtClean="0">
                <a:sym typeface="Symbol"/>
              </a:rPr>
              <a:t>Primer 1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72" y="836712"/>
            <a:ext cx="6190904" cy="430183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99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267744" y="570363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Spreg </a:t>
            </a:r>
            <a:r>
              <a:rPr lang="sr-Latn-RS" sz="2400" i="1" dirty="0" smtClean="0"/>
              <a:t>sila – Slučaj 2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366"/>
              </p:ext>
            </p:extLst>
          </p:nvPr>
        </p:nvGraphicFramePr>
        <p:xfrm>
          <a:off x="5868144" y="2143572"/>
          <a:ext cx="20304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143572"/>
                        <a:ext cx="2030412" cy="506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8144" y="404664"/>
            <a:ext cx="1696715" cy="138499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Moment sprega za slučaj 2: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01838"/>
              </p:ext>
            </p:extLst>
          </p:nvPr>
        </p:nvGraphicFramePr>
        <p:xfrm>
          <a:off x="7380386" y="1541463"/>
          <a:ext cx="12842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Equation" r:id="rId5" imgW="634680" imgH="177480" progId="Equation.DSMT4">
                  <p:embed/>
                </p:oleObj>
              </mc:Choice>
              <mc:Fallback>
                <p:oleObj name="Equation" r:id="rId5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86" y="1541463"/>
                        <a:ext cx="1284288" cy="3540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60" y="404664"/>
            <a:ext cx="4308071" cy="5280660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9519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69073"/>
              </p:ext>
            </p:extLst>
          </p:nvPr>
        </p:nvGraphicFramePr>
        <p:xfrm>
          <a:off x="6687988" y="2862833"/>
          <a:ext cx="1978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988" y="2862833"/>
                        <a:ext cx="1978025" cy="506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1" y="4958682"/>
            <a:ext cx="429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algebarski zbir momenata sila koje obrazuju </a:t>
            </a:r>
            <a:r>
              <a:rPr lang="sr-Latn-RS" sz="2400" i="1" dirty="0" smtClean="0"/>
              <a:t>spreg</a:t>
            </a:r>
            <a:r>
              <a:rPr lang="sr-Latn-RS" sz="2400" i="1" dirty="0" smtClean="0"/>
              <a:t>, za bilo koju tačku u ravni dejstva sprega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7"/>
            <a:ext cx="4295603" cy="4295603"/>
          </a:xfrm>
          <a:prstGeom prst="rect">
            <a:avLst/>
          </a:prstGeom>
          <a:ln>
            <a:solidFill>
              <a:srgbClr val="993300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74735"/>
              </p:ext>
            </p:extLst>
          </p:nvPr>
        </p:nvGraphicFramePr>
        <p:xfrm>
          <a:off x="4874394" y="692696"/>
          <a:ext cx="3802062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Equation" r:id="rId6" imgW="1879560" imgH="939600" progId="Equation.DSMT4">
                  <p:embed/>
                </p:oleObj>
              </mc:Choice>
              <mc:Fallback>
                <p:oleObj name="Equation" r:id="rId6" imgW="187956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94" y="692696"/>
                        <a:ext cx="3802062" cy="187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8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/>
              <a:t>Moment sprega posmatran kao vektorska </a:t>
            </a:r>
            <a:r>
              <a:rPr lang="sr-Latn-BA" sz="3000" b="1" dirty="0" smtClean="0"/>
              <a:t>veličina</a:t>
            </a:r>
            <a:endParaRPr lang="sr-Latn-BA" sz="3000" dirty="0" smtClean="0"/>
          </a:p>
          <a:p>
            <a:pPr lvl="1" algn="just"/>
            <a:r>
              <a:rPr lang="sr-Latn-BA" u="sng" dirty="0" smtClean="0"/>
              <a:t>Moment sprega</a:t>
            </a:r>
            <a:r>
              <a:rPr lang="sr-Latn-BA" dirty="0" smtClean="0"/>
              <a:t> je određen ako mu je poznat:</a:t>
            </a:r>
          </a:p>
          <a:p>
            <a:pPr lvl="2" algn="just"/>
            <a:r>
              <a:rPr lang="sr-Latn-BA" sz="2600" dirty="0" smtClean="0"/>
              <a:t>Intenzitet,</a:t>
            </a:r>
          </a:p>
          <a:p>
            <a:pPr lvl="2" algn="just"/>
            <a:r>
              <a:rPr lang="sr-Latn-BA" sz="2600" dirty="0" smtClean="0"/>
              <a:t>Ravan dejstva i</a:t>
            </a:r>
          </a:p>
          <a:p>
            <a:pPr lvl="2" algn="just"/>
            <a:r>
              <a:rPr lang="sr-Latn-BA" sz="2600" dirty="0" smtClean="0"/>
              <a:t>Smer obrtanja u ravni dejstva.</a:t>
            </a:r>
          </a:p>
          <a:p>
            <a:pPr lvl="1" algn="just"/>
            <a:r>
              <a:rPr lang="sr-Latn-BA" dirty="0" smtClean="0"/>
              <a:t>Ovo znači da je moment sprega vektorska veličina ili smo vektor.</a:t>
            </a:r>
          </a:p>
          <a:p>
            <a:pPr lvl="1" algn="just"/>
            <a:r>
              <a:rPr lang="sr-Latn-BA" u="sng" dirty="0" smtClean="0"/>
              <a:t>Moment sprega pripada klasi slobodnih vektora</a:t>
            </a:r>
            <a:r>
              <a:rPr lang="sr-Latn-BA" dirty="0" smtClean="0"/>
              <a:t> jer ne zavisi od izbora obrtne tačke u ravni njegovog dejstva (</a:t>
            </a:r>
            <a:r>
              <a:rPr lang="sr-Latn-BA" i="1" dirty="0" smtClean="0"/>
              <a:t>može se prenositi u bilo koju tačku te ravn</a:t>
            </a:r>
            <a:r>
              <a:rPr lang="sr-Latn-BA" dirty="0" smtClean="0"/>
              <a:t>i).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088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dirty="0" smtClean="0"/>
              <a:t>Smer momenta sprega određujemo korišćenjem </a:t>
            </a:r>
            <a:r>
              <a:rPr lang="sr-Latn-BA" u="sng" dirty="0" smtClean="0"/>
              <a:t>pravila desne ruke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Smer momenta sprega ide u stranu iz koje je vidljiv smer obrtanja krutog tela.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754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475656" y="5262299"/>
            <a:ext cx="397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 sprega posmatran kao vektor  – Slučaj 1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76672"/>
            <a:ext cx="2592214" cy="1384995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Slučaj 1: </a:t>
            </a:r>
            <a:r>
              <a:rPr lang="sr-Latn-RS" sz="2800" dirty="0" smtClean="0"/>
              <a:t>Vektor momenta sprega je pozitivan (+).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3976809" cy="4776493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65498"/>
              </p:ext>
            </p:extLst>
          </p:nvPr>
        </p:nvGraphicFramePr>
        <p:xfrm>
          <a:off x="4283968" y="4434756"/>
          <a:ext cx="44719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4" imgW="2209680" imgH="253800" progId="Equation.DSMT4">
                  <p:embed/>
                </p:oleObj>
              </mc:Choice>
              <mc:Fallback>
                <p:oleObj name="Equation" r:id="rId4" imgW="22096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434756"/>
                        <a:ext cx="447198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0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547664" y="5301208"/>
            <a:ext cx="397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 sprega posmatran kao vektor  – Slučaj 2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4715"/>
            <a:ext cx="3976809" cy="4776493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24128" y="531837"/>
            <a:ext cx="2592214" cy="1384995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Slučaj 2: </a:t>
            </a:r>
            <a:r>
              <a:rPr lang="sr-Latn-RS" sz="2800" dirty="0" smtClean="0"/>
              <a:t>Vektor momenta sprega je negativan (</a:t>
            </a:r>
            <a:r>
              <a:rPr lang="sr-Latn-RS" sz="2800" dirty="0" smtClean="0">
                <a:sym typeface="Symbol"/>
              </a:rPr>
              <a:t>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080909"/>
              </p:ext>
            </p:extLst>
          </p:nvPr>
        </p:nvGraphicFramePr>
        <p:xfrm>
          <a:off x="4284663" y="4435475"/>
          <a:ext cx="447198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4" imgW="2209680" imgH="253800" progId="Equation.DSMT4">
                  <p:embed/>
                </p:oleObj>
              </mc:Choice>
              <mc:Fallback>
                <p:oleObj name="Equation" r:id="rId4" imgW="22096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435475"/>
                        <a:ext cx="4471987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5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Sistem </a:t>
            </a:r>
            <a:r>
              <a:rPr lang="sr-Latn-BA" sz="3000" b="1" dirty="0" smtClean="0"/>
              <a:t>spregova </a:t>
            </a:r>
            <a:r>
              <a:rPr lang="sr-Latn-BA" sz="3000" b="1" dirty="0" smtClean="0"/>
              <a:t>u ravni</a:t>
            </a:r>
            <a:endParaRPr lang="sr-Latn-BA" sz="3000" dirty="0" smtClean="0"/>
          </a:p>
          <a:p>
            <a:pPr lvl="1" algn="just"/>
            <a:r>
              <a:rPr lang="sr-Latn-BA" dirty="0" smtClean="0"/>
              <a:t>Skup </a:t>
            </a:r>
            <a:r>
              <a:rPr lang="sr-Latn-BA" dirty="0" smtClean="0"/>
              <a:t>spregova </a:t>
            </a:r>
            <a:r>
              <a:rPr lang="sr-Latn-BA" dirty="0" smtClean="0"/>
              <a:t>sila kojima napadne linije leže u jednoj </a:t>
            </a:r>
            <a:r>
              <a:rPr lang="sr-Latn-RS" dirty="0" smtClean="0"/>
              <a:t>ravni, </a:t>
            </a:r>
            <a:r>
              <a:rPr lang="sr-Latn-BA" dirty="0" smtClean="0"/>
              <a:t>zove se </a:t>
            </a:r>
            <a:r>
              <a:rPr lang="sr-Latn-BA" i="1" dirty="0" smtClean="0"/>
              <a:t>sistem </a:t>
            </a:r>
            <a:r>
              <a:rPr lang="sr-Latn-BA" i="1" dirty="0" smtClean="0"/>
              <a:t>spregova </a:t>
            </a:r>
            <a:r>
              <a:rPr lang="sr-Latn-BA" i="1" dirty="0" smtClean="0"/>
              <a:t>sila u ravni</a:t>
            </a:r>
            <a:r>
              <a:rPr lang="sr-Latn-BA" dirty="0" smtClean="0"/>
              <a:t>.</a:t>
            </a:r>
          </a:p>
          <a:p>
            <a:pPr lvl="1" algn="just"/>
            <a:r>
              <a:rPr lang="sr-Latn-BA" dirty="0" smtClean="0"/>
              <a:t>Skup spregova sa istom ravni dejstva (delovanja).</a:t>
            </a:r>
            <a:endParaRPr lang="sr-Latn-BA" dirty="0" smtClean="0"/>
          </a:p>
          <a:p>
            <a:pPr lvl="1" algn="just"/>
            <a:r>
              <a:rPr lang="sr-Latn-BA" dirty="0" smtClean="0"/>
              <a:t>Dati </a:t>
            </a:r>
            <a:r>
              <a:rPr lang="sr-Latn-BA" dirty="0" smtClean="0"/>
              <a:t>spreg </a:t>
            </a:r>
            <a:r>
              <a:rPr lang="sr-Latn-BA" dirty="0" smtClean="0"/>
              <a:t>sila u ravni može se zameniti drugim spregom pod uslovom da su momenti i jednog i drugog sprega jednaki.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446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3248198" cy="44140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1719" y="5056099"/>
            <a:ext cx="324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Primer </a:t>
            </a:r>
            <a:r>
              <a:rPr lang="sr-Latn-BA" sz="2400" i="1" dirty="0" smtClean="0"/>
              <a:t>s</a:t>
            </a:r>
            <a:r>
              <a:rPr lang="en-US" sz="2400" i="1" dirty="0" err="1" smtClean="0"/>
              <a:t>prega</a:t>
            </a:r>
            <a:endParaRPr lang="en-US" sz="2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79223"/>
              </p:ext>
            </p:extLst>
          </p:nvPr>
        </p:nvGraphicFramePr>
        <p:xfrm>
          <a:off x="5580112" y="669132"/>
          <a:ext cx="12604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669132"/>
                        <a:ext cx="126047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515942" y="1484784"/>
            <a:ext cx="2440434" cy="15696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sr-Latn-RS" sz="2400" dirty="0" smtClean="0"/>
              <a:t>Spreg </a:t>
            </a:r>
            <a:r>
              <a:rPr lang="sr-Latn-RS" sz="2400" dirty="0" smtClean="0"/>
              <a:t>na slici zameniti drugim spregom poštujući uslov: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740762"/>
              </p:ext>
            </p:extLst>
          </p:nvPr>
        </p:nvGraphicFramePr>
        <p:xfrm>
          <a:off x="7164288" y="2826637"/>
          <a:ext cx="1182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1"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826637"/>
                        <a:ext cx="1182688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6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1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331640" y="5415607"/>
            <a:ext cx="6120680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sr-Latn-RS" sz="2400" dirty="0" smtClean="0"/>
              <a:t>Razložimo sile datog sprega na pravce </a:t>
            </a:r>
            <a:r>
              <a:rPr lang="sr-Latn-RS" sz="2400" i="1" dirty="0" smtClean="0"/>
              <a:t>r</a:t>
            </a:r>
            <a:r>
              <a:rPr lang="sr-Latn-RS" sz="2400" dirty="0" smtClean="0"/>
              <a:t>,</a:t>
            </a:r>
            <a:r>
              <a:rPr lang="sr-Latn-RS" sz="2400" i="1" dirty="0" smtClean="0">
                <a:solidFill>
                  <a:srgbClr val="0070C0"/>
                </a:solidFill>
              </a:rPr>
              <a:t>s</a:t>
            </a:r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/>
              <a:t>i</a:t>
            </a:r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i="1" dirty="0" smtClean="0">
                <a:solidFill>
                  <a:srgbClr val="0070C0"/>
                </a:solidFill>
              </a:rPr>
              <a:t>r</a:t>
            </a:r>
            <a:r>
              <a:rPr lang="sr-Latn-RS" sz="2400" dirty="0" smtClean="0">
                <a:solidFill>
                  <a:srgbClr val="0070C0"/>
                </a:solidFill>
              </a:rPr>
              <a:t>,</a:t>
            </a:r>
            <a:r>
              <a:rPr lang="sr-Latn-RS" sz="2400" i="1" dirty="0" smtClean="0">
                <a:solidFill>
                  <a:srgbClr val="0070C0"/>
                </a:solidFill>
              </a:rPr>
              <a:t>t </a:t>
            </a:r>
            <a:r>
              <a:rPr lang="sr-Latn-RS" sz="2400" dirty="0" smtClean="0"/>
              <a:t>!</a:t>
            </a:r>
            <a:endParaRPr lang="sr-Latn-B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1124742"/>
            <a:ext cx="7513875" cy="369957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04543" y="4839543"/>
            <a:ext cx="75138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sr-Latn-RS" sz="2400" i="1" dirty="0" smtClean="0"/>
              <a:t>Dati </a:t>
            </a:r>
            <a:r>
              <a:rPr lang="sr-Latn-RS" sz="2400" i="1" dirty="0" smtClean="0"/>
              <a:t>spreg </a:t>
            </a:r>
            <a:r>
              <a:rPr lang="sr-Latn-RS" sz="2400" i="1" dirty="0" smtClean="0"/>
              <a:t>sa ucrtanim pravcima r, </a:t>
            </a:r>
            <a:r>
              <a:rPr lang="sr-Latn-RS" sz="2400" i="1" dirty="0" smtClean="0">
                <a:solidFill>
                  <a:srgbClr val="0070C0"/>
                </a:solidFill>
              </a:rPr>
              <a:t>s,</a:t>
            </a:r>
            <a:r>
              <a:rPr lang="sr-Latn-RS" sz="2400" i="1" dirty="0" smtClean="0"/>
              <a:t> </a:t>
            </a:r>
            <a:r>
              <a:rPr lang="sr-Latn-RS" sz="2400" i="1" dirty="0">
                <a:solidFill>
                  <a:srgbClr val="0070C0"/>
                </a:solidFill>
              </a:rPr>
              <a:t>t</a:t>
            </a:r>
            <a:r>
              <a:rPr lang="sr-Latn-RS" sz="2400" i="1" dirty="0" smtClean="0"/>
              <a:t>.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5343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980728"/>
            <a:ext cx="7513875" cy="369957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2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304543" y="4725144"/>
            <a:ext cx="75138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sr-Latn-RS" sz="2400" i="1" dirty="0" smtClean="0"/>
              <a:t>Rezultat razlaganja sila datog sprega na pravce r</a:t>
            </a:r>
            <a:r>
              <a:rPr lang="en-US" sz="2400" i="1" dirty="0" smtClean="0"/>
              <a:t>,</a:t>
            </a:r>
            <a:r>
              <a:rPr lang="sr-Latn-RS" sz="2400" i="1" dirty="0" smtClean="0">
                <a:solidFill>
                  <a:srgbClr val="0070C0"/>
                </a:solidFill>
              </a:rPr>
              <a:t>s</a:t>
            </a:r>
            <a:r>
              <a:rPr lang="en-US" sz="2400" i="1" dirty="0"/>
              <a:t> </a:t>
            </a:r>
            <a:r>
              <a:rPr lang="sr-Latn-BA" sz="2400" i="1" dirty="0" smtClean="0"/>
              <a:t>i</a:t>
            </a:r>
            <a:r>
              <a:rPr lang="en-US" sz="2400" i="1" dirty="0" smtClean="0"/>
              <a:t> </a:t>
            </a:r>
            <a:r>
              <a:rPr lang="sr-Latn-BA" sz="2400" i="1" dirty="0" smtClean="0"/>
              <a:t>r</a:t>
            </a:r>
            <a:r>
              <a:rPr lang="en-US" sz="2400" i="1" dirty="0" smtClean="0"/>
              <a:t>,</a:t>
            </a:r>
            <a:r>
              <a:rPr lang="en-US" sz="2400" i="1" dirty="0" smtClean="0">
                <a:solidFill>
                  <a:srgbClr val="002060"/>
                </a:solidFill>
              </a:rPr>
              <a:t>t</a:t>
            </a:r>
            <a:r>
              <a:rPr lang="en-US" sz="2400" i="1" dirty="0" smtClean="0"/>
              <a:t>.</a:t>
            </a:r>
            <a:endParaRPr lang="sr-Latn-BA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1304543" y="5343599"/>
            <a:ext cx="6651833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sr-Latn-RS" sz="2400" dirty="0" smtClean="0"/>
              <a:t>ZAPAŽANJE: Pojava novog sprega kojeg čine sile 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10999"/>
              </p:ext>
            </p:extLst>
          </p:nvPr>
        </p:nvGraphicFramePr>
        <p:xfrm>
          <a:off x="7688584" y="5551488"/>
          <a:ext cx="11318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Equation" r:id="rId4" imgW="558720" imgH="253800" progId="Equation.DSMT4">
                  <p:embed/>
                </p:oleObj>
              </mc:Choice>
              <mc:Fallback>
                <p:oleObj name="Equation" r:id="rId4" imgW="55872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584" y="5551488"/>
                        <a:ext cx="113188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44092"/>
              </p:ext>
            </p:extLst>
          </p:nvPr>
        </p:nvGraphicFramePr>
        <p:xfrm>
          <a:off x="1519889" y="1772816"/>
          <a:ext cx="13636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889" y="1772816"/>
                        <a:ext cx="1363663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67390"/>
              </p:ext>
            </p:extLst>
          </p:nvPr>
        </p:nvGraphicFramePr>
        <p:xfrm>
          <a:off x="1511325" y="1196752"/>
          <a:ext cx="1260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25" y="1196752"/>
                        <a:ext cx="12604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8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1" y="5190291"/>
            <a:ext cx="73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r>
              <a:rPr lang="sr-Latn-BA" sz="2400" i="1" dirty="0" smtClean="0"/>
              <a:t>i</a:t>
            </a:r>
            <a:r>
              <a:rPr lang="sr-Latn-RS" sz="2400" i="1" dirty="0" smtClean="0"/>
              <a:t>stem </a:t>
            </a:r>
            <a:r>
              <a:rPr lang="sr-Latn-RS" sz="2400" i="1" dirty="0" smtClean="0"/>
              <a:t>od tri </a:t>
            </a:r>
            <a:r>
              <a:rPr lang="sr-Latn-RS" sz="2400" i="1" dirty="0" smtClean="0"/>
              <a:t>kolinearne </a:t>
            </a:r>
            <a:r>
              <a:rPr lang="sr-Latn-RS" sz="2400" i="1" dirty="0" smtClean="0"/>
              <a:t>sile sa geometrijski određenom rezultantom</a:t>
            </a:r>
            <a:r>
              <a:rPr lang="en-US" sz="2400" i="1" dirty="0" smtClean="0"/>
              <a:t> </a:t>
            </a:r>
            <a:r>
              <a:rPr lang="sr-Cyrl-RS" sz="2400" i="1" dirty="0" smtClean="0">
                <a:sym typeface="Symbol"/>
              </a:rPr>
              <a:t> </a:t>
            </a:r>
            <a:r>
              <a:rPr lang="sr-Latn-RS" sz="2400" i="1" dirty="0" smtClean="0">
                <a:sym typeface="Symbol"/>
              </a:rPr>
              <a:t>Primer 2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985164" cy="45449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29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476672"/>
            <a:ext cx="7513875" cy="369957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55239"/>
              </p:ext>
            </p:extLst>
          </p:nvPr>
        </p:nvGraphicFramePr>
        <p:xfrm>
          <a:off x="1511300" y="692919"/>
          <a:ext cx="1260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8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692919"/>
                        <a:ext cx="12604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95330"/>
              </p:ext>
            </p:extLst>
          </p:nvPr>
        </p:nvGraphicFramePr>
        <p:xfrm>
          <a:off x="1519238" y="1269182"/>
          <a:ext cx="13636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9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1269182"/>
                        <a:ext cx="1363662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4417948"/>
            <a:ext cx="4680520" cy="523220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</a:t>
            </a:r>
            <a:r>
              <a:rPr lang="sr-Latn-RS" sz="2800" dirty="0" smtClean="0"/>
              <a:t>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B: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39668"/>
              </p:ext>
            </p:extLst>
          </p:nvPr>
        </p:nvGraphicFramePr>
        <p:xfrm>
          <a:off x="5796136" y="4722787"/>
          <a:ext cx="2235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0" name="Equation" r:id="rId8" imgW="1104840" imgH="253800" progId="Equation.DSMT4">
                  <p:embed/>
                </p:oleObj>
              </mc:Choice>
              <mc:Fallback>
                <p:oleObj name="Equation" r:id="rId8" imgW="11048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722787"/>
                        <a:ext cx="2235200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35622"/>
              </p:ext>
            </p:extLst>
          </p:nvPr>
        </p:nvGraphicFramePr>
        <p:xfrm>
          <a:off x="7164288" y="2954652"/>
          <a:ext cx="1273572" cy="133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" name="Equation" r:id="rId10" imgW="749160" imgH="787320" progId="Equation.DSMT4">
                  <p:embed/>
                </p:oleObj>
              </mc:Choice>
              <mc:Fallback>
                <p:oleObj name="Equation" r:id="rId10" imgW="749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954652"/>
                        <a:ext cx="1273572" cy="13384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7452328" y="4437104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861220"/>
              </p:ext>
            </p:extLst>
          </p:nvPr>
        </p:nvGraphicFramePr>
        <p:xfrm>
          <a:off x="6372200" y="52564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2564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36911"/>
              </p:ext>
            </p:extLst>
          </p:nvPr>
        </p:nvGraphicFramePr>
        <p:xfrm>
          <a:off x="5796434" y="5637684"/>
          <a:ext cx="14398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3" name="Equation" r:id="rId14" imgW="711000" imgH="228600" progId="Equation.DSMT4">
                  <p:embed/>
                </p:oleObj>
              </mc:Choice>
              <mc:Fallback>
                <p:oleObj name="Equation" r:id="rId14" imgW="7110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434" y="5637684"/>
                        <a:ext cx="1439862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18790"/>
              </p:ext>
            </p:extLst>
          </p:nvPr>
        </p:nvGraphicFramePr>
        <p:xfrm>
          <a:off x="5340251" y="5709121"/>
          <a:ext cx="3841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4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251" y="5709121"/>
                        <a:ext cx="384175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587112"/>
              </p:ext>
            </p:extLst>
          </p:nvPr>
        </p:nvGraphicFramePr>
        <p:xfrm>
          <a:off x="4109393" y="5637684"/>
          <a:ext cx="11826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5" name="Equation" r:id="rId18" imgW="583920" imgH="228600" progId="Equation.DSMT4">
                  <p:embed/>
                </p:oleObj>
              </mc:Choice>
              <mc:Fallback>
                <p:oleObj name="Equation" r:id="rId18" imgW="5839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393" y="5637684"/>
                        <a:ext cx="1182687" cy="4556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95522"/>
              </p:ext>
            </p:extLst>
          </p:nvPr>
        </p:nvGraphicFramePr>
        <p:xfrm>
          <a:off x="7688584" y="5448895"/>
          <a:ext cx="11318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6" name="Equation" r:id="rId20" imgW="558720" imgH="431640" progId="Equation.DSMT4">
                  <p:embed/>
                </p:oleObj>
              </mc:Choice>
              <mc:Fallback>
                <p:oleObj name="Equation" r:id="rId20" imgW="55872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584" y="5448895"/>
                        <a:ext cx="1131888" cy="860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40600"/>
              </p:ext>
            </p:extLst>
          </p:nvPr>
        </p:nvGraphicFramePr>
        <p:xfrm>
          <a:off x="7282582" y="5718075"/>
          <a:ext cx="3857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7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582" y="5718075"/>
                        <a:ext cx="385762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0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dirty="0" smtClean="0"/>
              <a:t>Iz osobine da se ne menjajući dejstvo na kruto, dati </a:t>
            </a:r>
            <a:r>
              <a:rPr lang="sr-Latn-BA" sz="3000" dirty="0" smtClean="0"/>
              <a:t>spreg </a:t>
            </a:r>
            <a:r>
              <a:rPr lang="sr-Latn-BA" sz="3000" dirty="0" smtClean="0"/>
              <a:t>sila može zameniti bilo kojim drugim spregom koji deluje u istoj ravni, proizilazi da se:</a:t>
            </a:r>
          </a:p>
          <a:p>
            <a:pPr lvl="1"/>
            <a:r>
              <a:rPr lang="sr-Latn-BA" dirty="0" smtClean="0"/>
              <a:t>Spreg </a:t>
            </a:r>
            <a:r>
              <a:rPr lang="sr-Latn-BA" dirty="0" smtClean="0"/>
              <a:t>sila može premeštati u ravni dejstva.</a:t>
            </a:r>
          </a:p>
          <a:p>
            <a:pPr lvl="1"/>
            <a:r>
              <a:rPr lang="sr-Latn-BA" dirty="0" smtClean="0"/>
              <a:t>Spregu se može menjati intenzitet sila </a:t>
            </a:r>
            <a:r>
              <a:rPr lang="sr-Latn-BA" dirty="0" smtClean="0"/>
              <a:t>ili </a:t>
            </a:r>
            <a:r>
              <a:rPr lang="sr-Latn-BA" dirty="0" smtClean="0"/>
              <a:t>krak tako da se moment ne promeni.</a:t>
            </a:r>
          </a:p>
          <a:p>
            <a:r>
              <a:rPr lang="sr-Latn-BA" sz="3000" dirty="0" smtClean="0"/>
              <a:t>Dva sprega koja deluju u istoj ravni i imaju iste momente, međusobno su ekvivalentni (ekvivalentni </a:t>
            </a:r>
            <a:r>
              <a:rPr lang="sr-Latn-BA" sz="3000" dirty="0" smtClean="0"/>
              <a:t>spregovi </a:t>
            </a:r>
            <a:r>
              <a:rPr lang="sr-Latn-BA" sz="3000" dirty="0" smtClean="0"/>
              <a:t>sila).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837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Dejstvo sprega se </a:t>
            </a:r>
            <a:r>
              <a:rPr lang="sr-Latn-BA" sz="3000" dirty="0" smtClean="0">
                <a:solidFill>
                  <a:srgbClr val="0070C0"/>
                </a:solidFill>
              </a:rPr>
              <a:t>neće promeniti </a:t>
            </a:r>
            <a:r>
              <a:rPr lang="sr-Latn-BA" sz="3000" dirty="0" smtClean="0"/>
              <a:t>ako se isti iz date ravni </a:t>
            </a:r>
            <a:r>
              <a:rPr lang="sr-Latn-BA" sz="3000" dirty="0" smtClean="0">
                <a:solidFill>
                  <a:srgbClr val="0070C0"/>
                </a:solidFill>
              </a:rPr>
              <a:t>premesti</a:t>
            </a:r>
            <a:r>
              <a:rPr lang="sr-Latn-BA" sz="3000" dirty="0" smtClean="0"/>
              <a:t> u </a:t>
            </a:r>
            <a:r>
              <a:rPr lang="sr-Latn-BA" sz="3000" dirty="0" smtClean="0">
                <a:solidFill>
                  <a:srgbClr val="0070C0"/>
                </a:solidFill>
              </a:rPr>
              <a:t>ravan</a:t>
            </a:r>
            <a:r>
              <a:rPr lang="sr-Latn-BA" sz="3000" dirty="0" smtClean="0"/>
              <a:t> </a:t>
            </a:r>
            <a:r>
              <a:rPr lang="sr-Latn-BA" sz="3000" dirty="0" smtClean="0">
                <a:solidFill>
                  <a:srgbClr val="0070C0"/>
                </a:solidFill>
              </a:rPr>
              <a:t>paralelnu datoj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dirty="0" smtClean="0">
                <a:solidFill>
                  <a:srgbClr val="0070C0"/>
                </a:solidFill>
              </a:rPr>
              <a:t>Dva sprega </a:t>
            </a:r>
            <a:r>
              <a:rPr lang="sr-Latn-BA" sz="3000" dirty="0" smtClean="0"/>
              <a:t>koja deluju u </a:t>
            </a:r>
            <a:r>
              <a:rPr lang="sr-Latn-BA" sz="3000" dirty="0" smtClean="0">
                <a:solidFill>
                  <a:srgbClr val="0070C0"/>
                </a:solidFill>
              </a:rPr>
              <a:t>dve paralelne ravni </a:t>
            </a:r>
            <a:r>
              <a:rPr lang="sr-Latn-BA" sz="3000" dirty="0" smtClean="0"/>
              <a:t>i imaju iste momente, takođe su </a:t>
            </a:r>
            <a:r>
              <a:rPr lang="sr-Latn-BA" sz="3000" dirty="0" smtClean="0">
                <a:solidFill>
                  <a:srgbClr val="0070C0"/>
                </a:solidFill>
              </a:rPr>
              <a:t>ekvivalentni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12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Slaganje </a:t>
            </a:r>
            <a:r>
              <a:rPr lang="sr-Latn-BA" sz="3000" b="1" dirty="0" smtClean="0"/>
              <a:t>spregova </a:t>
            </a:r>
            <a:r>
              <a:rPr lang="sr-Latn-BA" sz="3000" b="1" dirty="0" smtClean="0"/>
              <a:t>sila u ravni</a:t>
            </a:r>
            <a:endParaRPr lang="sr-Latn-BA" sz="3000" dirty="0" smtClean="0"/>
          </a:p>
          <a:p>
            <a:pPr lvl="1" algn="just"/>
            <a:r>
              <a:rPr lang="sr-Latn-BA" dirty="0" smtClean="0"/>
              <a:t>Spreg </a:t>
            </a:r>
            <a:r>
              <a:rPr lang="sr-Latn-BA" dirty="0" smtClean="0"/>
              <a:t>sila koji zamenjuje sistem </a:t>
            </a:r>
            <a:r>
              <a:rPr lang="sr-Latn-BA" dirty="0" smtClean="0"/>
              <a:t>spregova </a:t>
            </a:r>
            <a:r>
              <a:rPr lang="sr-Latn-BA" dirty="0" smtClean="0"/>
              <a:t>sila u ravni zove se rezultujući </a:t>
            </a:r>
            <a:r>
              <a:rPr lang="sr-Latn-BA" dirty="0" smtClean="0"/>
              <a:t>spreg </a:t>
            </a:r>
            <a:r>
              <a:rPr lang="sr-Latn-BA" dirty="0" smtClean="0"/>
              <a:t>sila.</a:t>
            </a:r>
          </a:p>
          <a:p>
            <a:pPr lvl="1" algn="just"/>
            <a:r>
              <a:rPr lang="sr-Latn-BA" b="1" u="sng" dirty="0" smtClean="0"/>
              <a:t>Teorem:</a:t>
            </a:r>
            <a:r>
              <a:rPr lang="sr-Latn-BA" b="1" dirty="0" smtClean="0"/>
              <a:t> </a:t>
            </a:r>
            <a:r>
              <a:rPr lang="sr-Latn-BA" dirty="0" smtClean="0">
                <a:solidFill>
                  <a:srgbClr val="0070C0"/>
                </a:solidFill>
              </a:rPr>
              <a:t>In</a:t>
            </a:r>
            <a:r>
              <a:rPr lang="sr-Latn-RS" dirty="0" smtClean="0">
                <a:solidFill>
                  <a:srgbClr val="0070C0"/>
                </a:solidFill>
              </a:rPr>
              <a:t>tenzitet </a:t>
            </a:r>
            <a:r>
              <a:rPr lang="sr-Latn-BA" dirty="0" smtClean="0">
                <a:solidFill>
                  <a:srgbClr val="0070C0"/>
                </a:solidFill>
              </a:rPr>
              <a:t>momenta rezultujućeg sprega </a:t>
            </a:r>
            <a:r>
              <a:rPr lang="sr-Latn-BA" dirty="0" smtClean="0"/>
              <a:t>sila </a:t>
            </a:r>
            <a:r>
              <a:rPr lang="sr-Latn-BA" dirty="0" smtClean="0">
                <a:solidFill>
                  <a:srgbClr val="0070C0"/>
                </a:solidFill>
              </a:rPr>
              <a:t>jednak je algebarskom zbiru intenziteta</a:t>
            </a:r>
            <a:r>
              <a:rPr lang="sr-Latn-BA" dirty="0" smtClean="0"/>
              <a:t> pojedinačnih momenata </a:t>
            </a:r>
            <a:r>
              <a:rPr lang="sr-Latn-BA" dirty="0" smtClean="0"/>
              <a:t>spregova </a:t>
            </a:r>
            <a:r>
              <a:rPr lang="sr-Latn-BA" dirty="0" smtClean="0"/>
              <a:t>sila koji deluju u istoj ravni.</a:t>
            </a:r>
          </a:p>
          <a:p>
            <a:pPr lvl="1" algn="just"/>
            <a:r>
              <a:rPr lang="sr-Latn-BA" dirty="0" smtClean="0"/>
              <a:t>DOKAZ:</a:t>
            </a:r>
          </a:p>
          <a:p>
            <a:pPr lvl="1" algn="just"/>
            <a:r>
              <a:rPr lang="sr-Latn-BA" dirty="0" smtClean="0"/>
              <a:t>Posmatraćemo tri (3) sprega sila u ravni koji deluju na jedno kruto telo.</a:t>
            </a:r>
          </a:p>
          <a:p>
            <a:pPr lvl="1" algn="just"/>
            <a:r>
              <a:rPr lang="sr-Latn-BA" dirty="0" smtClean="0"/>
              <a:t>Rezultujući moment sprega sila dobićemo slaganjem tri data sprega.</a:t>
            </a:r>
            <a:endParaRPr lang="sr-Latn-BA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955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4911551"/>
            <a:ext cx="563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Primer </a:t>
            </a:r>
            <a:r>
              <a:rPr lang="sr-Latn-RS" sz="2400" i="1" dirty="0" smtClean="0"/>
              <a:t>3 </a:t>
            </a:r>
            <a:r>
              <a:rPr lang="sr-Latn-RS" sz="2400" i="1" dirty="0" smtClean="0"/>
              <a:t>sperga </a:t>
            </a:r>
            <a:r>
              <a:rPr lang="sr-Latn-RS" sz="2400" i="1" dirty="0" smtClean="0"/>
              <a:t>sila u ravni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52965"/>
              </p:ext>
            </p:extLst>
          </p:nvPr>
        </p:nvGraphicFramePr>
        <p:xfrm>
          <a:off x="7158806" y="3502322"/>
          <a:ext cx="15176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3" imgW="749160" imgH="685800" progId="Equation.DSMT4">
                  <p:embed/>
                </p:oleObj>
              </mc:Choice>
              <mc:Fallback>
                <p:oleObj name="Equation" r:id="rId3" imgW="74916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806" y="3502322"/>
                        <a:ext cx="1517650" cy="1366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5087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72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307944" y="4725144"/>
            <a:ext cx="7512528" cy="830997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Zadatak je da </a:t>
            </a:r>
            <a:r>
              <a:rPr lang="sr-Latn-RS" sz="2400" dirty="0" smtClean="0">
                <a:solidFill>
                  <a:srgbClr val="0070C0"/>
                </a:solidFill>
              </a:rPr>
              <a:t>slaganjem</a:t>
            </a:r>
            <a:r>
              <a:rPr lang="sr-Latn-RS" sz="2400" dirty="0" smtClean="0"/>
              <a:t> datih </a:t>
            </a:r>
            <a:r>
              <a:rPr lang="sr-Latn-RS" sz="2400" dirty="0" smtClean="0"/>
              <a:t>spregova </a:t>
            </a:r>
            <a:r>
              <a:rPr lang="sr-Latn-RS" sz="2400" dirty="0" smtClean="0"/>
              <a:t>dođemo do </a:t>
            </a:r>
            <a:r>
              <a:rPr lang="sr-Latn-RS" sz="2400" dirty="0" smtClean="0">
                <a:solidFill>
                  <a:srgbClr val="0070C0"/>
                </a:solidFill>
              </a:rPr>
              <a:t>jednog</a:t>
            </a:r>
            <a:r>
              <a:rPr lang="sr-Latn-RS" sz="2400" dirty="0" smtClean="0"/>
              <a:t> rezultujućeg sprega sa krakom </a:t>
            </a:r>
            <a:r>
              <a:rPr lang="sr-Latn-RS" sz="2400" dirty="0" smtClean="0">
                <a:solidFill>
                  <a:srgbClr val="0070C0"/>
                </a:solidFill>
              </a:rPr>
              <a:t>d </a:t>
            </a:r>
            <a:r>
              <a:rPr lang="sr-Latn-RS" sz="2400" dirty="0" smtClean="0"/>
              <a:t>i momentom </a:t>
            </a:r>
            <a:r>
              <a:rPr lang="sr-Latn-RS" sz="2400" b="1" dirty="0" smtClean="0"/>
              <a:t>M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40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404662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2080" y="3884855"/>
            <a:ext cx="3672408" cy="1200329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Spregovi </a:t>
            </a:r>
            <a:r>
              <a:rPr lang="sr-Latn-RS" sz="2400" dirty="0" smtClean="0"/>
              <a:t>ekvivalentni datim </a:t>
            </a:r>
            <a:r>
              <a:rPr lang="sr-Latn-RS" sz="2400" dirty="0"/>
              <a:t>s</a:t>
            </a:r>
            <a:r>
              <a:rPr lang="sr-Latn-RS" sz="2400" dirty="0" smtClean="0"/>
              <a:t>pregovima </a:t>
            </a:r>
            <a:r>
              <a:rPr lang="sr-Latn-RS" sz="2400" dirty="0" smtClean="0"/>
              <a:t>imaju momente: </a:t>
            </a:r>
            <a:r>
              <a:rPr lang="sr-Latn-RS" sz="2400" dirty="0" smtClean="0">
                <a:solidFill>
                  <a:srgbClr val="C00000"/>
                </a:solidFill>
              </a:rPr>
              <a:t>M</a:t>
            </a:r>
            <a:r>
              <a:rPr lang="sr-Latn-RS" sz="2400" baseline="-25000" dirty="0" smtClean="0">
                <a:solidFill>
                  <a:srgbClr val="C00000"/>
                </a:solidFill>
              </a:rPr>
              <a:t>1,1</a:t>
            </a:r>
            <a:r>
              <a:rPr lang="sr-Latn-RS" sz="2400" dirty="0" smtClean="0"/>
              <a:t>, </a:t>
            </a:r>
            <a:r>
              <a:rPr lang="sr-Latn-RS" sz="2400" dirty="0" smtClean="0">
                <a:solidFill>
                  <a:srgbClr val="0070C0"/>
                </a:solidFill>
              </a:rPr>
              <a:t>M</a:t>
            </a:r>
            <a:r>
              <a:rPr lang="sr-Latn-RS" sz="2400" baseline="-25000" dirty="0" smtClean="0">
                <a:solidFill>
                  <a:srgbClr val="0070C0"/>
                </a:solidFill>
              </a:rPr>
              <a:t>2,2</a:t>
            </a:r>
            <a:r>
              <a:rPr lang="sr-Latn-RS" sz="2400" dirty="0" smtClean="0"/>
              <a:t>, i </a:t>
            </a:r>
            <a:r>
              <a:rPr lang="sr-Latn-RS" sz="2400" dirty="0" smtClean="0">
                <a:solidFill>
                  <a:srgbClr val="006600"/>
                </a:solidFill>
              </a:rPr>
              <a:t>M</a:t>
            </a:r>
            <a:r>
              <a:rPr lang="sr-Latn-RS" sz="2400" baseline="-25000" dirty="0" smtClean="0">
                <a:solidFill>
                  <a:srgbClr val="006600"/>
                </a:solidFill>
              </a:rPr>
              <a:t>3,3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179"/>
              </p:ext>
            </p:extLst>
          </p:nvPr>
        </p:nvGraphicFramePr>
        <p:xfrm>
          <a:off x="2730302" y="4724400"/>
          <a:ext cx="2417762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tion" r:id="rId4" imgW="1193760" imgH="723600" progId="Equation.DSMT4">
                  <p:embed/>
                </p:oleObj>
              </mc:Choice>
              <mc:Fallback>
                <p:oleObj name="Equation" r:id="rId4" imgW="1193760" imgH="723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302" y="4724400"/>
                        <a:ext cx="2417762" cy="1443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404662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70771"/>
              </p:ext>
            </p:extLst>
          </p:nvPr>
        </p:nvGraphicFramePr>
        <p:xfrm>
          <a:off x="4499992" y="4146202"/>
          <a:ext cx="2417763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Equation" r:id="rId4" imgW="1193760" imgH="723600" progId="Equation.DSMT4">
                  <p:embed/>
                </p:oleObj>
              </mc:Choice>
              <mc:Fallback>
                <p:oleObj name="Equation" r:id="rId4" imgW="1193760" imgH="72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146202"/>
                        <a:ext cx="2417763" cy="1443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51794"/>
              </p:ext>
            </p:extLst>
          </p:nvPr>
        </p:nvGraphicFramePr>
        <p:xfrm>
          <a:off x="7467600" y="3548063"/>
          <a:ext cx="139065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8" name="Equation" r:id="rId6" imgW="685800" imgH="1244520" progId="Equation.DSMT4">
                  <p:embed/>
                </p:oleObj>
              </mc:Choice>
              <mc:Fallback>
                <p:oleObj name="Equation" r:id="rId6" imgW="685800" imgH="12445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48063"/>
                        <a:ext cx="1390650" cy="24812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81014"/>
              </p:ext>
            </p:extLst>
          </p:nvPr>
        </p:nvGraphicFramePr>
        <p:xfrm>
          <a:off x="6964041" y="4725144"/>
          <a:ext cx="3857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041" y="4725144"/>
                        <a:ext cx="385762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5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404662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770794"/>
              </p:ext>
            </p:extLst>
          </p:nvPr>
        </p:nvGraphicFramePr>
        <p:xfrm>
          <a:off x="6025331" y="3281859"/>
          <a:ext cx="26511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" name="Equation" r:id="rId4" imgW="1307880" imgH="507960" progId="Equation.DSMT4">
                  <p:embed/>
                </p:oleObj>
              </mc:Choice>
              <mc:Fallback>
                <p:oleObj name="Equation" r:id="rId4" imgW="13078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331" y="3281859"/>
                        <a:ext cx="2651125" cy="1011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21319"/>
              </p:ext>
            </p:extLst>
          </p:nvPr>
        </p:nvGraphicFramePr>
        <p:xfrm>
          <a:off x="1364381" y="4869160"/>
          <a:ext cx="63039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" name="Equation" r:id="rId6" imgW="3111480" imgH="279360" progId="Equation.DSMT4">
                  <p:embed/>
                </p:oleObj>
              </mc:Choice>
              <mc:Fallback>
                <p:oleObj name="Equation" r:id="rId6" imgW="311148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381" y="4869160"/>
                        <a:ext cx="6303963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4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98220"/>
              </p:ext>
            </p:extLst>
          </p:nvPr>
        </p:nvGraphicFramePr>
        <p:xfrm>
          <a:off x="3851920" y="1003771"/>
          <a:ext cx="30368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7" name="Equation" r:id="rId3" imgW="1498320" imgH="241200" progId="Equation.DSMT4">
                  <p:embed/>
                </p:oleObj>
              </mc:Choice>
              <mc:Fallback>
                <p:oleObj name="Equation" r:id="rId3" imgW="149832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003771"/>
                        <a:ext cx="3036888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48717"/>
              </p:ext>
            </p:extLst>
          </p:nvPr>
        </p:nvGraphicFramePr>
        <p:xfrm>
          <a:off x="1475656" y="548680"/>
          <a:ext cx="1827213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8" name="Equation" r:id="rId5" imgW="901440" imgH="723600" progId="Equation.DSMT4">
                  <p:embed/>
                </p:oleObj>
              </mc:Choice>
              <mc:Fallback>
                <p:oleObj name="Equation" r:id="rId5" imgW="901440" imgH="723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1827213" cy="1443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504598"/>
              </p:ext>
            </p:extLst>
          </p:nvPr>
        </p:nvGraphicFramePr>
        <p:xfrm>
          <a:off x="7287393" y="1628800"/>
          <a:ext cx="1389063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9" name="Equation" r:id="rId7" imgW="685800" imgH="723600" progId="Equation.DSMT4">
                  <p:embed/>
                </p:oleObj>
              </mc:Choice>
              <mc:Fallback>
                <p:oleObj name="Equation" r:id="rId7" imgW="685800" imgH="723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393" y="1628800"/>
                        <a:ext cx="1389063" cy="1443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35938"/>
              </p:ext>
            </p:extLst>
          </p:nvPr>
        </p:nvGraphicFramePr>
        <p:xfrm>
          <a:off x="3851920" y="2060848"/>
          <a:ext cx="28575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0" name="Equation" r:id="rId9" imgW="1409400" imgH="241200" progId="Equation.DSMT4">
                  <p:embed/>
                </p:oleObj>
              </mc:Choice>
              <mc:Fallback>
                <p:oleObj name="Equation" r:id="rId9" imgW="14094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060848"/>
                        <a:ext cx="285750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3419872" y="1196752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84338"/>
              </p:ext>
            </p:extLst>
          </p:nvPr>
        </p:nvGraphicFramePr>
        <p:xfrm>
          <a:off x="4289425" y="1584027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1584027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6876256" y="2204864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30689"/>
              </p:ext>
            </p:extLst>
          </p:nvPr>
        </p:nvGraphicFramePr>
        <p:xfrm>
          <a:off x="5225529" y="2592139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529" y="2592139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47484" y="3194973"/>
            <a:ext cx="3296523" cy="954107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Moment rezultujućeg sprega: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15993"/>
              </p:ext>
            </p:extLst>
          </p:nvPr>
        </p:nvGraphicFramePr>
        <p:xfrm>
          <a:off x="3851920" y="3909491"/>
          <a:ext cx="2444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Equation" r:id="rId14" imgW="1206360" imgH="228600" progId="Equation.DSMT4">
                  <p:embed/>
                </p:oleObj>
              </mc:Choice>
              <mc:Fallback>
                <p:oleObj name="Equation" r:id="rId14" imgW="1206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909491"/>
                        <a:ext cx="2444750" cy="4556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66640"/>
              </p:ext>
            </p:extLst>
          </p:nvPr>
        </p:nvGraphicFramePr>
        <p:xfrm>
          <a:off x="5225529" y="3024188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4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529" y="3024188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11059"/>
              </p:ext>
            </p:extLst>
          </p:nvPr>
        </p:nvGraphicFramePr>
        <p:xfrm>
          <a:off x="5225529" y="34562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5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529" y="34562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35707" y="4653136"/>
            <a:ext cx="1648261" cy="523220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Važi i :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308659"/>
              </p:ext>
            </p:extLst>
          </p:nvPr>
        </p:nvGraphicFramePr>
        <p:xfrm>
          <a:off x="3851920" y="4746143"/>
          <a:ext cx="49926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6" name="Equation" r:id="rId18" imgW="2463480" imgH="431640" progId="Equation.DSMT4">
                  <p:embed/>
                </p:oleObj>
              </mc:Choice>
              <mc:Fallback>
                <p:oleObj name="Equation" r:id="rId18" imgW="24634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746143"/>
                        <a:ext cx="4992688" cy="860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9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604639"/>
          </a:xfrm>
        </p:spPr>
        <p:txBody>
          <a:bodyPr>
            <a:normAutofit/>
          </a:bodyPr>
          <a:lstStyle/>
          <a:p>
            <a:pPr algn="just"/>
            <a:r>
              <a:rPr lang="sr-Latn-BA" sz="3000" u="sng" dirty="0" smtClean="0"/>
              <a:t>Rezultanta</a:t>
            </a:r>
            <a:r>
              <a:rPr lang="sr-Latn-BA" sz="3000" dirty="0" smtClean="0"/>
              <a:t> sistema </a:t>
            </a:r>
            <a:r>
              <a:rPr lang="sr-Latn-BA" sz="3000" dirty="0" smtClean="0"/>
              <a:t>kolinearnih </a:t>
            </a:r>
            <a:r>
              <a:rPr lang="sr-Latn-BA" sz="3000" dirty="0" smtClean="0"/>
              <a:t>sila </a:t>
            </a:r>
            <a:r>
              <a:rPr lang="sr-Latn-BA" sz="3000" u="sng" dirty="0" smtClean="0"/>
              <a:t>je </a:t>
            </a:r>
            <a:r>
              <a:rPr lang="sr-Latn-BA" sz="3000" u="sng" dirty="0" smtClean="0"/>
              <a:t>kolinearna</a:t>
            </a:r>
            <a:r>
              <a:rPr lang="sr-Latn-BA" sz="3000" dirty="0" smtClean="0"/>
              <a:t> </a:t>
            </a:r>
            <a:r>
              <a:rPr lang="sr-Latn-BA" sz="3000" dirty="0" smtClean="0"/>
              <a:t>sa svojim komponentama.</a:t>
            </a:r>
          </a:p>
          <a:p>
            <a:pPr algn="just"/>
            <a:r>
              <a:rPr lang="sr-Latn-BA" sz="3000" u="sng" dirty="0" smtClean="0"/>
              <a:t>Intenzitet rezultante</a:t>
            </a:r>
            <a:r>
              <a:rPr lang="sr-Latn-BA" sz="3000" dirty="0" smtClean="0"/>
              <a:t> sistema od „</a:t>
            </a:r>
            <a:r>
              <a:rPr lang="sr-Latn-BA" sz="3000" i="1" dirty="0" smtClean="0"/>
              <a:t>n“</a:t>
            </a:r>
            <a:r>
              <a:rPr lang="sr-Latn-BA" sz="3000" dirty="0" smtClean="0"/>
              <a:t> kolinearnih sila jednak je </a:t>
            </a:r>
            <a:r>
              <a:rPr lang="sr-Latn-BA" sz="3000" dirty="0" smtClean="0"/>
              <a:t>a</a:t>
            </a:r>
            <a:r>
              <a:rPr lang="en-US" sz="3000" dirty="0" err="1" smtClean="0"/>
              <a:t>lgebarskom</a:t>
            </a:r>
            <a:r>
              <a:rPr lang="en-US" sz="3000" dirty="0" smtClean="0"/>
              <a:t> </a:t>
            </a:r>
            <a:r>
              <a:rPr lang="sr-Latn-BA" sz="3000" dirty="0" smtClean="0"/>
              <a:t>zbiru intenziteta </a:t>
            </a:r>
            <a:r>
              <a:rPr lang="en-US" sz="3000" dirty="0" smtClean="0"/>
              <a:t>s</a:t>
            </a:r>
            <a:r>
              <a:rPr lang="sr-Latn-RS" sz="3000" dirty="0" smtClean="0"/>
              <a:t>vih</a:t>
            </a:r>
            <a:r>
              <a:rPr lang="en-US" sz="3000" dirty="0" smtClean="0"/>
              <a:t> </a:t>
            </a:r>
            <a:r>
              <a:rPr lang="sr-Latn-RS" sz="3000" dirty="0" smtClean="0"/>
              <a:t>sila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52541"/>
              </p:ext>
            </p:extLst>
          </p:nvPr>
        </p:nvGraphicFramePr>
        <p:xfrm>
          <a:off x="1907704" y="3288655"/>
          <a:ext cx="4546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4" imgW="2247840" imgH="431640" progId="Equation.DSMT4">
                  <p:embed/>
                </p:oleObj>
              </mc:Choice>
              <mc:Fallback>
                <p:oleObj name="Equation" r:id="rId4" imgW="2247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288655"/>
                        <a:ext cx="4546600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8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91500" y="764704"/>
            <a:ext cx="4880700" cy="1815882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70C0"/>
                </a:solidFill>
              </a:rPr>
              <a:t>Uslov ravnoteže </a:t>
            </a:r>
            <a:r>
              <a:rPr lang="sr-Latn-RS" sz="2800" dirty="0" smtClean="0"/>
              <a:t>krutog tela izloženog </a:t>
            </a:r>
            <a:r>
              <a:rPr lang="sr-Latn-RS" sz="2800" dirty="0" smtClean="0">
                <a:solidFill>
                  <a:srgbClr val="0070C0"/>
                </a:solidFill>
              </a:rPr>
              <a:t>momentima </a:t>
            </a:r>
            <a:r>
              <a:rPr lang="sr-Latn-RS" sz="2800" dirty="0" smtClean="0">
                <a:solidFill>
                  <a:srgbClr val="0070C0"/>
                </a:solidFill>
              </a:rPr>
              <a:t>spregova </a:t>
            </a:r>
            <a:r>
              <a:rPr lang="sr-Latn-RS" sz="2800" dirty="0" smtClean="0">
                <a:solidFill>
                  <a:srgbClr val="0070C0"/>
                </a:solidFill>
              </a:rPr>
              <a:t>sila</a:t>
            </a:r>
            <a:r>
              <a:rPr lang="sr-Latn-RS" sz="2800" dirty="0" smtClean="0"/>
              <a:t> koji deluju u </a:t>
            </a:r>
            <a:r>
              <a:rPr lang="sr-Latn-RS" sz="2800" dirty="0" smtClean="0">
                <a:solidFill>
                  <a:srgbClr val="0070C0"/>
                </a:solidFill>
              </a:rPr>
              <a:t>jednoj ravni </a:t>
            </a:r>
            <a:r>
              <a:rPr lang="sr-Latn-RS" sz="2800" dirty="0" smtClean="0"/>
              <a:t>glasi: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833499"/>
              </p:ext>
            </p:extLst>
          </p:nvPr>
        </p:nvGraphicFramePr>
        <p:xfrm>
          <a:off x="5707409" y="2276872"/>
          <a:ext cx="1312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3" imgW="647640" imgH="431640" progId="Equation.DSMT4">
                  <p:embed/>
                </p:oleObj>
              </mc:Choice>
              <mc:Fallback>
                <p:oleObj name="Equation" r:id="rId3" imgW="64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409" y="2276872"/>
                        <a:ext cx="1312863" cy="860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5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PARALELNE SILE U RAVNI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4800600"/>
          </a:xfrm>
        </p:spPr>
        <p:txBody>
          <a:bodyPr>
            <a:normAutofit/>
          </a:bodyPr>
          <a:lstStyle/>
          <a:p>
            <a:r>
              <a:rPr lang="sr-Latn-RS" sz="3000" b="1" dirty="0" smtClean="0"/>
              <a:t>Rezultanta dveju paralelnih sila usmerenih na istu stranu</a:t>
            </a:r>
          </a:p>
          <a:p>
            <a:pPr algn="just"/>
            <a:r>
              <a:rPr lang="sr-Latn-RS" sz="3000" dirty="0" smtClean="0"/>
              <a:t>Kako odrediti rezultantu ovih sila?</a:t>
            </a:r>
          </a:p>
          <a:p>
            <a:pPr lvl="1" algn="just"/>
            <a:r>
              <a:rPr lang="sr-Latn-RS" u="sng" dirty="0" smtClean="0"/>
              <a:t>Saglasno aksiomu 2</a:t>
            </a:r>
            <a:r>
              <a:rPr lang="sr-Latn-RS" dirty="0" smtClean="0"/>
              <a:t>, paralelnim silama usmerenim na istu stranu dodaćemo  uravnoteženi sistem od dve sile.</a:t>
            </a:r>
          </a:p>
          <a:p>
            <a:pPr lvl="1" algn="just"/>
            <a:r>
              <a:rPr lang="sr-Latn-RS" dirty="0" smtClean="0"/>
              <a:t>U nekoliko koraka, sve ćemo to pokazati slikovno.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65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483768" y="508518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Kruto telo opterećeno paralelnim silama usmerenim na istu stranu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1)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77" y="620688"/>
            <a:ext cx="4220787" cy="44327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00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331641" y="5068019"/>
            <a:ext cx="41764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Dodavanjem uravnoteženog  sistema od dve sile (2. aksiom)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44485"/>
              </p:ext>
            </p:extLst>
          </p:nvPr>
        </p:nvGraphicFramePr>
        <p:xfrm>
          <a:off x="5295651" y="5645809"/>
          <a:ext cx="11557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651" y="5645809"/>
                        <a:ext cx="1155700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20724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2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5835534" cy="44327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88224" y="5046275"/>
            <a:ext cx="17281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ništa se neće promeniti.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7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14.10.2019.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5835534" cy="44327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704" y="5067623"/>
            <a:ext cx="48245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Treći aksiom (zakon paralelograma):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66169"/>
              </p:ext>
            </p:extLst>
          </p:nvPr>
        </p:nvGraphicFramePr>
        <p:xfrm>
          <a:off x="6516216" y="5224487"/>
          <a:ext cx="15922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4" imgW="787320" imgH="507960" progId="Equation.DSMT4">
                  <p:embed/>
                </p:oleObj>
              </mc:Choice>
              <mc:Fallback>
                <p:oleObj name="Equation" r:id="rId4" imgW="7873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224487"/>
                        <a:ext cx="1592262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3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4011</TotalTime>
  <Words>1281</Words>
  <Application>Microsoft Office PowerPoint</Application>
  <PresentationFormat>On-screen Show (4:3)</PresentationFormat>
  <Paragraphs>226</Paragraphs>
  <Slides>50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SISTEM KOLINEARNIH SILA </vt:lpstr>
      <vt:lpstr>PowerPoint Presentation</vt:lpstr>
      <vt:lpstr>PowerPoint Presentation</vt:lpstr>
      <vt:lpstr>PowerPoint Presentation</vt:lpstr>
      <vt:lpstr>PARALELNE SILE U RAVNI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SPREG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466</cp:revision>
  <cp:lastPrinted>2017-10-16T12:36:52Z</cp:lastPrinted>
  <dcterms:created xsi:type="dcterms:W3CDTF">2013-09-29T06:25:24Z</dcterms:created>
  <dcterms:modified xsi:type="dcterms:W3CDTF">2019-10-14T19:07:34Z</dcterms:modified>
</cp:coreProperties>
</file>