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36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413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4" r:id="rId40"/>
    <p:sldId id="415" r:id="rId41"/>
    <p:sldId id="416" r:id="rId42"/>
    <p:sldId id="417" r:id="rId43"/>
    <p:sldId id="418" r:id="rId44"/>
    <p:sldId id="419" r:id="rId45"/>
    <p:sldId id="420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45.wmf"/><Relationship Id="rId2" Type="http://schemas.openxmlformats.org/officeDocument/2006/relationships/image" Target="../media/image41.wmf"/><Relationship Id="rId1" Type="http://schemas.openxmlformats.org/officeDocument/2006/relationships/image" Target="../media/image3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28.wmf"/><Relationship Id="rId5" Type="http://schemas.openxmlformats.org/officeDocument/2006/relationships/image" Target="../media/image11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45.wmf"/><Relationship Id="rId2" Type="http://schemas.openxmlformats.org/officeDocument/2006/relationships/image" Target="../media/image41.wmf"/><Relationship Id="rId1" Type="http://schemas.openxmlformats.org/officeDocument/2006/relationships/image" Target="../media/image3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1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.wmf"/><Relationship Id="rId1" Type="http://schemas.openxmlformats.org/officeDocument/2006/relationships/image" Target="../media/image48.wmf"/><Relationship Id="rId4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7.wmf"/><Relationship Id="rId7" Type="http://schemas.openxmlformats.org/officeDocument/2006/relationships/image" Target="../media/image70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1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79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5.wmf"/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3.wmf"/><Relationship Id="rId1" Type="http://schemas.openxmlformats.org/officeDocument/2006/relationships/image" Target="../media/image85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8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0.wmf"/><Relationship Id="rId4" Type="http://schemas.openxmlformats.org/officeDocument/2006/relationships/image" Target="../media/image1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3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1.wmf"/><Relationship Id="rId4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8.wmf"/><Relationship Id="rId5" Type="http://schemas.openxmlformats.org/officeDocument/2006/relationships/image" Target="../media/image11.wmf"/><Relationship Id="rId4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1.wmf"/><Relationship Id="rId4" Type="http://schemas.openxmlformats.org/officeDocument/2006/relationships/image" Target="../media/image10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11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2.wmf"/><Relationship Id="rId1" Type="http://schemas.openxmlformats.org/officeDocument/2006/relationships/image" Target="../media/image114.wmf"/><Relationship Id="rId4" Type="http://schemas.openxmlformats.org/officeDocument/2006/relationships/image" Target="../media/image1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11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12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132.wmf"/><Relationship Id="rId4" Type="http://schemas.openxmlformats.org/officeDocument/2006/relationships/image" Target="../media/image134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4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3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9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18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24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32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40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3.bin"/><Relationship Id="rId18" Type="http://schemas.openxmlformats.org/officeDocument/2006/relationships/oleObject" Target="../embeddings/oleObject46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3.wmf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32.jpe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34.wmf"/><Relationship Id="rId10" Type="http://schemas.openxmlformats.org/officeDocument/2006/relationships/image" Target="../media/image6.wmf"/><Relationship Id="rId19" Type="http://schemas.openxmlformats.org/officeDocument/2006/relationships/image" Target="../media/image10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jpeg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3.wmf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.bin"/><Relationship Id="rId20" Type="http://schemas.openxmlformats.org/officeDocument/2006/relationships/image" Target="../media/image40.jpe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44.wmf"/><Relationship Id="rId10" Type="http://schemas.openxmlformats.org/officeDocument/2006/relationships/image" Target="../media/image42.wmf"/><Relationship Id="rId19" Type="http://schemas.openxmlformats.org/officeDocument/2006/relationships/image" Target="../media/image10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40.jpe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11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51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52.wmf"/><Relationship Id="rId10" Type="http://schemas.openxmlformats.org/officeDocument/2006/relationships/image" Target="../media/image50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6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11.wmf"/><Relationship Id="rId3" Type="http://schemas.openxmlformats.org/officeDocument/2006/relationships/image" Target="../media/image40.jpeg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7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43.wmf"/><Relationship Id="rId18" Type="http://schemas.openxmlformats.org/officeDocument/2006/relationships/image" Target="../media/image45.wmf"/><Relationship Id="rId3" Type="http://schemas.openxmlformats.org/officeDocument/2006/relationships/image" Target="../media/image61.jpe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82.bin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42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84.bin"/><Relationship Id="rId10" Type="http://schemas.openxmlformats.org/officeDocument/2006/relationships/oleObject" Target="../embeddings/oleObject81.bin"/><Relationship Id="rId19" Type="http://schemas.openxmlformats.org/officeDocument/2006/relationships/oleObject" Target="../embeddings/oleObject86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11" Type="http://schemas.openxmlformats.org/officeDocument/2006/relationships/image" Target="../media/image61.jpeg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11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9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wmf"/><Relationship Id="rId11" Type="http://schemas.openxmlformats.org/officeDocument/2006/relationships/image" Target="../media/image65.wmf"/><Relationship Id="rId5" Type="http://schemas.openxmlformats.org/officeDocument/2006/relationships/oleObject" Target="../embeddings/oleObject92.bin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48.wmf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102.bin"/><Relationship Id="rId3" Type="http://schemas.openxmlformats.org/officeDocument/2006/relationships/image" Target="../media/image61.jpeg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1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1.wmf"/><Relationship Id="rId5" Type="http://schemas.openxmlformats.org/officeDocument/2006/relationships/image" Target="../media/image65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5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10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111.bin"/><Relationship Id="rId18" Type="http://schemas.openxmlformats.org/officeDocument/2006/relationships/oleObject" Target="../embeddings/oleObject114.bin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77.wmf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3.bin"/><Relationship Id="rId20" Type="http://schemas.openxmlformats.org/officeDocument/2006/relationships/image" Target="../media/image73.jpe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image" Target="../media/image78.wmf"/><Relationship Id="rId10" Type="http://schemas.openxmlformats.org/officeDocument/2006/relationships/image" Target="../media/image76.wmf"/><Relationship Id="rId19" Type="http://schemas.openxmlformats.org/officeDocument/2006/relationships/image" Target="../media/image10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109.bin"/><Relationship Id="rId14" Type="http://schemas.openxmlformats.org/officeDocument/2006/relationships/oleObject" Target="../embeddings/oleObject11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oleObject" Target="../embeddings/oleObject115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73.jpeg"/><Relationship Id="rId4" Type="http://schemas.openxmlformats.org/officeDocument/2006/relationships/image" Target="../media/image80.wmf"/><Relationship Id="rId9" Type="http://schemas.openxmlformats.org/officeDocument/2006/relationships/image" Target="../media/image8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oleObject" Target="../embeddings/oleObject118.bin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5.wmf"/><Relationship Id="rId5" Type="http://schemas.openxmlformats.org/officeDocument/2006/relationships/image" Target="../media/image73.jpeg"/><Relationship Id="rId10" Type="http://schemas.openxmlformats.org/officeDocument/2006/relationships/oleObject" Target="../embeddings/oleObject121.bin"/><Relationship Id="rId4" Type="http://schemas.openxmlformats.org/officeDocument/2006/relationships/image" Target="../media/image82.wmf"/><Relationship Id="rId9" Type="http://schemas.openxmlformats.org/officeDocument/2006/relationships/image" Target="../media/image8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51.wmf"/><Relationship Id="rId3" Type="http://schemas.openxmlformats.org/officeDocument/2006/relationships/oleObject" Target="../embeddings/oleObject122.bin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86.wmf"/><Relationship Id="rId5" Type="http://schemas.openxmlformats.org/officeDocument/2006/relationships/image" Target="../media/image73.jpeg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125.bin"/><Relationship Id="rId4" Type="http://schemas.openxmlformats.org/officeDocument/2006/relationships/image" Target="../media/image85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2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90.wmf"/><Relationship Id="rId3" Type="http://schemas.openxmlformats.org/officeDocument/2006/relationships/image" Target="../media/image73.jpeg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1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8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image" Target="../media/image9.wmf"/><Relationship Id="rId3" Type="http://schemas.openxmlformats.org/officeDocument/2006/relationships/image" Target="../media/image2.jpe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2.wmf"/><Relationship Id="rId11" Type="http://schemas.openxmlformats.org/officeDocument/2006/relationships/image" Target="../media/image95.jpeg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3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7.jp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9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99.wmf"/><Relationship Id="rId9" Type="http://schemas.openxmlformats.org/officeDocument/2006/relationships/image" Target="../media/image9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97.jpg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4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97.jpg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5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1.wmf"/><Relationship Id="rId11" Type="http://schemas.openxmlformats.org/officeDocument/2006/relationships/image" Target="../media/image97.jpg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12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5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3" Type="http://schemas.openxmlformats.org/officeDocument/2006/relationships/image" Target="../media/image97.jp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5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2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160.bin"/><Relationship Id="rId10" Type="http://schemas.openxmlformats.org/officeDocument/2006/relationships/oleObject" Target="../embeddings/oleObject162.bin"/><Relationship Id="rId4" Type="http://schemas.openxmlformats.org/officeDocument/2006/relationships/image" Target="../media/image114.wmf"/><Relationship Id="rId9" Type="http://schemas.openxmlformats.org/officeDocument/2006/relationships/image" Target="../media/image9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7.jpeg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8.jpeg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9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70.bin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24.wmf"/><Relationship Id="rId17" Type="http://schemas.openxmlformats.org/officeDocument/2006/relationships/image" Target="../media/image11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5" Type="http://schemas.openxmlformats.org/officeDocument/2006/relationships/oleObject" Target="../embeddings/oleObject171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68.bin"/><Relationship Id="rId14" Type="http://schemas.openxmlformats.org/officeDocument/2006/relationships/image" Target="../media/image12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2.wmf"/><Relationship Id="rId11" Type="http://schemas.openxmlformats.org/officeDocument/2006/relationships/image" Target="../media/image119.jpeg"/><Relationship Id="rId5" Type="http://schemas.openxmlformats.org/officeDocument/2006/relationships/oleObject" Target="../embeddings/oleObject173.bin"/><Relationship Id="rId10" Type="http://schemas.openxmlformats.org/officeDocument/2006/relationships/image" Target="../media/image128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7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13" Type="http://schemas.openxmlformats.org/officeDocument/2006/relationships/image" Target="../media/image131.wmf"/><Relationship Id="rId3" Type="http://schemas.openxmlformats.org/officeDocument/2006/relationships/oleObject" Target="../embeddings/oleObject176.bin"/><Relationship Id="rId7" Type="http://schemas.openxmlformats.org/officeDocument/2006/relationships/image" Target="../media/image119.jpeg"/><Relationship Id="rId12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2.wmf"/><Relationship Id="rId11" Type="http://schemas.openxmlformats.org/officeDocument/2006/relationships/image" Target="../media/image130.wmf"/><Relationship Id="rId5" Type="http://schemas.openxmlformats.org/officeDocument/2006/relationships/oleObject" Target="../embeddings/oleObject177.bin"/><Relationship Id="rId15" Type="http://schemas.openxmlformats.org/officeDocument/2006/relationships/image" Target="../media/image132.wmf"/><Relationship Id="rId10" Type="http://schemas.openxmlformats.org/officeDocument/2006/relationships/oleObject" Target="../embeddings/oleObject179.bin"/><Relationship Id="rId4" Type="http://schemas.openxmlformats.org/officeDocument/2006/relationships/image" Target="../media/image51.wmf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18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image" Target="../media/image132.w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2.wmf"/><Relationship Id="rId11" Type="http://schemas.openxmlformats.org/officeDocument/2006/relationships/image" Target="../media/image134.wmf"/><Relationship Id="rId5" Type="http://schemas.openxmlformats.org/officeDocument/2006/relationships/oleObject" Target="../embeddings/oleObject183.bin"/><Relationship Id="rId10" Type="http://schemas.openxmlformats.org/officeDocument/2006/relationships/oleObject" Target="../embeddings/oleObject185.bin"/><Relationship Id="rId4" Type="http://schemas.openxmlformats.org/officeDocument/2006/relationships/image" Target="../media/image51.wmf"/><Relationship Id="rId9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88.bin"/><Relationship Id="rId4" Type="http://schemas.openxmlformats.org/officeDocument/2006/relationships/image" Target="../media/image135.wmf"/><Relationship Id="rId9" Type="http://schemas.openxmlformats.org/officeDocument/2006/relationships/image" Target="../media/image1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1.wmf"/><Relationship Id="rId3" Type="http://schemas.openxmlformats.org/officeDocument/2006/relationships/image" Target="../media/image17.jpe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27.wmf"/><Relationship Id="rId3" Type="http://schemas.openxmlformats.org/officeDocument/2006/relationships/image" Target="../media/image17.jpe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1.wmf"/><Relationship Id="rId5" Type="http://schemas.openxmlformats.org/officeDocument/2006/relationships/image" Target="../media/image24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9.wmf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1</a:t>
            </a:r>
            <a:r>
              <a:rPr lang="en-US" sz="4000" dirty="0" smtClean="0">
                <a:sym typeface="Symbol"/>
              </a:rPr>
              <a:t>9</a:t>
            </a:r>
            <a:r>
              <a:rPr lang="sr-Latn-RS" sz="4000" dirty="0" smtClean="0">
                <a:sym typeface="Symbol"/>
              </a:rPr>
              <a:t>.</a:t>
            </a:r>
            <a:r>
              <a:rPr lang="en-US" sz="4000" dirty="0" smtClean="0">
                <a:sym typeface="Symbol"/>
              </a:rPr>
              <a:t>20</a:t>
            </a:r>
            <a:r>
              <a:rPr lang="sr-Latn-RS" sz="4000" dirty="0" smtClean="0">
                <a:sym typeface="Symbol"/>
              </a:rPr>
              <a:t>P7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43609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230798"/>
              </p:ext>
            </p:extLst>
          </p:nvPr>
        </p:nvGraphicFramePr>
        <p:xfrm>
          <a:off x="6948264" y="1110506"/>
          <a:ext cx="13636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2" name="Equation" r:id="rId3" imgW="672840" imgH="507960" progId="Equation.DSMT4">
                  <p:embed/>
                </p:oleObj>
              </mc:Choice>
              <mc:Fallback>
                <p:oleObj name="Equation" r:id="rId3" imgW="672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110506"/>
                        <a:ext cx="1363662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7" y="3429000"/>
            <a:ext cx="1728191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18723"/>
              </p:ext>
            </p:extLst>
          </p:nvPr>
        </p:nvGraphicFramePr>
        <p:xfrm>
          <a:off x="2781746" y="3789041"/>
          <a:ext cx="29575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3" name="Equation" r:id="rId5" imgW="1460160" imgH="393480" progId="Equation.DSMT4">
                  <p:embed/>
                </p:oleObj>
              </mc:Choice>
              <mc:Fallback>
                <p:oleObj name="Equation" r:id="rId5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746" y="3789041"/>
                        <a:ext cx="29575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61559"/>
              </p:ext>
            </p:extLst>
          </p:nvPr>
        </p:nvGraphicFramePr>
        <p:xfrm>
          <a:off x="5806082" y="4005139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4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082" y="4005139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880890"/>
              </p:ext>
            </p:extLst>
          </p:nvPr>
        </p:nvGraphicFramePr>
        <p:xfrm>
          <a:off x="6251575" y="3789363"/>
          <a:ext cx="16192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5" name="Equation" r:id="rId9" imgW="799920" imgH="393480" progId="Equation.DSMT4">
                  <p:embed/>
                </p:oleObj>
              </mc:Choice>
              <mc:Fallback>
                <p:oleObj name="Equation" r:id="rId9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3789363"/>
                        <a:ext cx="1619250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67989"/>
              </p:ext>
            </p:extLst>
          </p:nvPr>
        </p:nvGraphicFramePr>
        <p:xfrm>
          <a:off x="3144838" y="5013325"/>
          <a:ext cx="31908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6" name="Equation" r:id="rId11" imgW="1574640" imgH="393480" progId="Equation.DSMT4">
                  <p:embed/>
                </p:oleObj>
              </mc:Choice>
              <mc:Fallback>
                <p:oleObj name="Equation" r:id="rId11" imgW="1574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5013325"/>
                        <a:ext cx="31908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26152"/>
              </p:ext>
            </p:extLst>
          </p:nvPr>
        </p:nvGraphicFramePr>
        <p:xfrm>
          <a:off x="6418486" y="5229125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7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486" y="5229125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886023"/>
              </p:ext>
            </p:extLst>
          </p:nvPr>
        </p:nvGraphicFramePr>
        <p:xfrm>
          <a:off x="6804248" y="5012680"/>
          <a:ext cx="11064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8" name="Equation" r:id="rId14" imgW="545760" imgH="393480" progId="Equation.DSMT4">
                  <p:embed/>
                </p:oleObj>
              </mc:Choice>
              <mc:Fallback>
                <p:oleObj name="Equation" r:id="rId14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012680"/>
                        <a:ext cx="1106488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>
            <a:off x="7580331" y="4721717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447211"/>
              </p:ext>
            </p:extLst>
          </p:nvPr>
        </p:nvGraphicFramePr>
        <p:xfrm>
          <a:off x="6228184" y="2492375"/>
          <a:ext cx="1106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9" name="Equation" r:id="rId16" imgW="545760" imgH="393480" progId="Equation.DSMT4">
                  <p:embed/>
                </p:oleObj>
              </mc:Choice>
              <mc:Fallback>
                <p:oleObj name="Equation" r:id="rId16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492375"/>
                        <a:ext cx="1106487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444781"/>
              </p:ext>
            </p:extLst>
          </p:nvPr>
        </p:nvGraphicFramePr>
        <p:xfrm>
          <a:off x="6593681" y="3321745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0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681" y="3321745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3659678" cy="263097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22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649074"/>
              </p:ext>
            </p:extLst>
          </p:nvPr>
        </p:nvGraphicFramePr>
        <p:xfrm>
          <a:off x="5918597" y="3944315"/>
          <a:ext cx="21097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1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597" y="3944315"/>
                        <a:ext cx="2109787" cy="839788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93305" y="5262299"/>
            <a:ext cx="433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Dijagram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presečnih poprečni sila i presečnih momenata savijanja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24494" y="343920"/>
            <a:ext cx="2563930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ZADATAK:</a:t>
            </a:r>
          </a:p>
          <a:p>
            <a:pPr algn="just"/>
            <a:r>
              <a:rPr lang="sr-Latn-RS" sz="2400" dirty="0" smtClean="0"/>
              <a:t>Izvesti izraze za presečne poprečne sile i presečne momente savijanja.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4114800" cy="4911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Freeform 7"/>
          <p:cNvSpPr/>
          <p:nvPr/>
        </p:nvSpPr>
        <p:spPr>
          <a:xfrm>
            <a:off x="3495230" y="4723633"/>
            <a:ext cx="2862841" cy="427290"/>
          </a:xfrm>
          <a:custGeom>
            <a:avLst/>
            <a:gdLst>
              <a:gd name="connsiteX0" fmla="*/ 0 w 2862841"/>
              <a:gd name="connsiteY0" fmla="*/ 162370 h 427290"/>
              <a:gd name="connsiteX1" fmla="*/ 2623559 w 2862841"/>
              <a:gd name="connsiteY1" fmla="*/ 427290 h 427290"/>
              <a:gd name="connsiteX2" fmla="*/ 2862841 w 2862841"/>
              <a:gd name="connsiteY2" fmla="*/ 0 h 4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2841" h="427290">
                <a:moveTo>
                  <a:pt x="0" y="162370"/>
                </a:moveTo>
                <a:lnTo>
                  <a:pt x="2623559" y="427290"/>
                </a:lnTo>
                <a:lnTo>
                  <a:pt x="2862841" y="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spregom sila na delu raspona</a:t>
            </a:r>
          </a:p>
          <a:p>
            <a:pPr marL="82296" indent="0" algn="just">
              <a:buNone/>
            </a:pPr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3" y="4797152"/>
            <a:ext cx="757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Prosta greda opterećena spregom sila na delu raspona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616037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507374"/>
              </p:ext>
            </p:extLst>
          </p:nvPr>
        </p:nvGraphicFramePr>
        <p:xfrm>
          <a:off x="4903272" y="3182164"/>
          <a:ext cx="316800" cy="31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272" y="3182164"/>
                        <a:ext cx="316800" cy="31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34019"/>
              </p:ext>
            </p:extLst>
          </p:nvPr>
        </p:nvGraphicFramePr>
        <p:xfrm>
          <a:off x="7421646" y="5400286"/>
          <a:ext cx="14144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Equation" r:id="rId8" imgW="698400" imgH="177480" progId="Equation.DSMT4">
                  <p:embed/>
                </p:oleObj>
              </mc:Choice>
              <mc:Fallback>
                <p:oleObj name="Equation" r:id="rId8" imgW="69840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646" y="5400286"/>
                        <a:ext cx="1414463" cy="3571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543609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665821"/>
              </p:ext>
            </p:extLst>
          </p:nvPr>
        </p:nvGraphicFramePr>
        <p:xfrm>
          <a:off x="6948264" y="1110506"/>
          <a:ext cx="13636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8" name="Equation" r:id="rId3" imgW="672840" imgH="507960" progId="Equation.DSMT4">
                  <p:embed/>
                </p:oleObj>
              </mc:Choice>
              <mc:Fallback>
                <p:oleObj name="Equation" r:id="rId3" imgW="672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110506"/>
                        <a:ext cx="1363662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5656" y="3501008"/>
            <a:ext cx="1728191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94104"/>
              </p:ext>
            </p:extLst>
          </p:nvPr>
        </p:nvGraphicFramePr>
        <p:xfrm>
          <a:off x="2843808" y="3929063"/>
          <a:ext cx="22621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9"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929063"/>
                        <a:ext cx="2262187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275038"/>
              </p:ext>
            </p:extLst>
          </p:nvPr>
        </p:nvGraphicFramePr>
        <p:xfrm>
          <a:off x="5220072" y="4005139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0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005139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0408"/>
              </p:ext>
            </p:extLst>
          </p:nvPr>
        </p:nvGraphicFramePr>
        <p:xfrm>
          <a:off x="5652120" y="3951337"/>
          <a:ext cx="14128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1" name="Equation" r:id="rId9" imgW="698400" imgH="241200" progId="Equation.DSMT4">
                  <p:embed/>
                </p:oleObj>
              </mc:Choice>
              <mc:Fallback>
                <p:oleObj name="Equation" r:id="rId9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951337"/>
                        <a:ext cx="1412875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69104"/>
              </p:ext>
            </p:extLst>
          </p:nvPr>
        </p:nvGraphicFramePr>
        <p:xfrm>
          <a:off x="2267744" y="5080868"/>
          <a:ext cx="28051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2" name="Equation" r:id="rId11" imgW="1384200" imgH="253800" progId="Equation.DSMT4">
                  <p:embed/>
                </p:oleObj>
              </mc:Choice>
              <mc:Fallback>
                <p:oleObj name="Equation" r:id="rId11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080868"/>
                        <a:ext cx="2805113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67485"/>
              </p:ext>
            </p:extLst>
          </p:nvPr>
        </p:nvGraphicFramePr>
        <p:xfrm>
          <a:off x="5159003" y="5156968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3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03" y="5156968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516473"/>
              </p:ext>
            </p:extLst>
          </p:nvPr>
        </p:nvGraphicFramePr>
        <p:xfrm>
          <a:off x="5671344" y="4941168"/>
          <a:ext cx="1235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4" name="Equation" r:id="rId14" imgW="609480" imgH="393480" progId="Equation.DSMT4">
                  <p:embed/>
                </p:oleObj>
              </mc:Choice>
              <mc:Fallback>
                <p:oleObj name="Equation" r:id="rId14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344" y="4941168"/>
                        <a:ext cx="1235075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6200000">
            <a:off x="6471232" y="4608152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08781"/>
              </p:ext>
            </p:extLst>
          </p:nvPr>
        </p:nvGraphicFramePr>
        <p:xfrm>
          <a:off x="5652120" y="2564829"/>
          <a:ext cx="1235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5" name="Equation" r:id="rId16" imgW="609480" imgH="393480" progId="Equation.DSMT4">
                  <p:embed/>
                </p:oleObj>
              </mc:Choice>
              <mc:Fallback>
                <p:oleObj name="Equation" r:id="rId16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564829"/>
                        <a:ext cx="1235075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083133"/>
              </p:ext>
            </p:extLst>
          </p:nvPr>
        </p:nvGraphicFramePr>
        <p:xfrm>
          <a:off x="6161633" y="3465761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6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633" y="3465761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2" y="620688"/>
            <a:ext cx="3616037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69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11" y="620688"/>
            <a:ext cx="3616037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3602907"/>
            <a:ext cx="35283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088699"/>
              </p:ext>
            </p:extLst>
          </p:nvPr>
        </p:nvGraphicFramePr>
        <p:xfrm>
          <a:off x="4443065" y="3816350"/>
          <a:ext cx="22891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0"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065" y="3816350"/>
                        <a:ext cx="2289175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8786"/>
              </p:ext>
            </p:extLst>
          </p:nvPr>
        </p:nvGraphicFramePr>
        <p:xfrm>
          <a:off x="4427984" y="4824413"/>
          <a:ext cx="2832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1" name="Equation" r:id="rId6" imgW="1396800" imgH="393480" progId="Equation.DSMT4">
                  <p:embed/>
                </p:oleObj>
              </mc:Choice>
              <mc:Fallback>
                <p:oleObj name="Equation" r:id="rId6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24413"/>
                        <a:ext cx="2832100" cy="7651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154915"/>
              </p:ext>
            </p:extLst>
          </p:nvPr>
        </p:nvGraphicFramePr>
        <p:xfrm>
          <a:off x="7236296" y="3644900"/>
          <a:ext cx="1233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2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3644900"/>
                        <a:ext cx="1233488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92053"/>
              </p:ext>
            </p:extLst>
          </p:nvPr>
        </p:nvGraphicFramePr>
        <p:xfrm>
          <a:off x="5625678" y="4401864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3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678" y="4401864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>
            <a:off x="6840280" y="4005064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12" name="Right Arrow 11"/>
          <p:cNvSpPr/>
          <p:nvPr/>
        </p:nvSpPr>
        <p:spPr>
          <a:xfrm rot="16200000">
            <a:off x="3734927" y="4941168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585722"/>
              </p:ext>
            </p:extLst>
          </p:nvPr>
        </p:nvGraphicFramePr>
        <p:xfrm>
          <a:off x="3194496" y="5229200"/>
          <a:ext cx="1233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6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496" y="5229200"/>
                        <a:ext cx="1233488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40914"/>
              </p:ext>
            </p:extLst>
          </p:nvPr>
        </p:nvGraphicFramePr>
        <p:xfrm>
          <a:off x="5628332" y="3500438"/>
          <a:ext cx="2832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7" name="Equation" r:id="rId5" imgW="1396800" imgH="812520" progId="Equation.DSMT4">
                  <p:embed/>
                </p:oleObj>
              </mc:Choice>
              <mc:Fallback>
                <p:oleObj name="Equation" r:id="rId5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332" y="3500438"/>
                        <a:ext cx="2832100" cy="158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6058" y="3284984"/>
            <a:ext cx="2448245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</a:t>
            </a:r>
            <a:r>
              <a:rPr lang="sr-Latn-BA" sz="2400" dirty="0" smtClean="0"/>
              <a:t>i</a:t>
            </a:r>
            <a:r>
              <a:rPr lang="sr-Latn-RS" sz="2400" dirty="0" smtClean="0"/>
              <a:t> momenti savijanja: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667717"/>
              </p:ext>
            </p:extLst>
          </p:nvPr>
        </p:nvGraphicFramePr>
        <p:xfrm>
          <a:off x="5194349" y="4115981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8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49" y="4115981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741978"/>
              </p:ext>
            </p:extLst>
          </p:nvPr>
        </p:nvGraphicFramePr>
        <p:xfrm>
          <a:off x="2635250" y="3789363"/>
          <a:ext cx="24733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9" name="Equation" r:id="rId9" imgW="1218960" imgH="507960" progId="Equation.DSMT4">
                  <p:embed/>
                </p:oleObj>
              </mc:Choice>
              <mc:Fallback>
                <p:oleObj name="Equation" r:id="rId9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3789363"/>
                        <a:ext cx="2473325" cy="989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11" y="476672"/>
            <a:ext cx="3616037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675136"/>
              </p:ext>
            </p:extLst>
          </p:nvPr>
        </p:nvGraphicFramePr>
        <p:xfrm>
          <a:off x="1831591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0"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591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554637"/>
              </p:ext>
            </p:extLst>
          </p:nvPr>
        </p:nvGraphicFramePr>
        <p:xfrm>
          <a:off x="7020272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1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47664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11" name="Elbow Connector 10"/>
          <p:cNvCxnSpPr>
            <a:stCxn id="15" idx="1"/>
            <a:endCxn id="6" idx="1"/>
          </p:cNvCxnSpPr>
          <p:nvPr/>
        </p:nvCxnSpPr>
        <p:spPr>
          <a:xfrm rot="10800000" flipH="1" flipV="1">
            <a:off x="1547663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20272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22" name="Elbow Connector 21"/>
          <p:cNvCxnSpPr>
            <a:stCxn id="19" idx="3"/>
            <a:endCxn id="7" idx="3"/>
          </p:cNvCxnSpPr>
          <p:nvPr/>
        </p:nvCxnSpPr>
        <p:spPr>
          <a:xfrm flipH="1">
            <a:off x="8125172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5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3616037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68846"/>
              </p:ext>
            </p:extLst>
          </p:nvPr>
        </p:nvGraphicFramePr>
        <p:xfrm>
          <a:off x="5229225" y="1354138"/>
          <a:ext cx="2832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62" name="Equation" r:id="rId4" imgW="1396800" imgH="812520" progId="Equation.DSMT4">
                  <p:embed/>
                </p:oleObj>
              </mc:Choice>
              <mc:Fallback>
                <p:oleObj name="Equation" r:id="rId4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1354138"/>
                        <a:ext cx="2832100" cy="158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07670"/>
              </p:ext>
            </p:extLst>
          </p:nvPr>
        </p:nvGraphicFramePr>
        <p:xfrm>
          <a:off x="6012160" y="634653"/>
          <a:ext cx="72072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63" name="Equation" r:id="rId6" imgW="355320" imgH="139680" progId="Equation.DSMT4">
                  <p:embed/>
                </p:oleObj>
              </mc:Choice>
              <mc:Fallback>
                <p:oleObj name="Equation" r:id="rId6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634653"/>
                        <a:ext cx="720725" cy="271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6228184" y="1066701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812970"/>
              </p:ext>
            </p:extLst>
          </p:nvPr>
        </p:nvGraphicFramePr>
        <p:xfrm>
          <a:off x="5035550" y="3514725"/>
          <a:ext cx="321945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64" name="Equation" r:id="rId8" imgW="1587240" imgH="812520" progId="Equation.DSMT4">
                  <p:embed/>
                </p:oleObj>
              </mc:Choice>
              <mc:Fallback>
                <p:oleObj name="Equation" r:id="rId8" imgW="15872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3514725"/>
                        <a:ext cx="3219450" cy="158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029075"/>
              </p:ext>
            </p:extLst>
          </p:nvPr>
        </p:nvGraphicFramePr>
        <p:xfrm>
          <a:off x="6947296" y="5603205"/>
          <a:ext cx="10810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65" name="Equation" r:id="rId10" imgW="533160" imgH="177480" progId="Equation.DSMT4">
                  <p:embed/>
                </p:oleObj>
              </mc:Choice>
              <mc:Fallback>
                <p:oleObj name="Equation" r:id="rId10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7296" y="5603205"/>
                        <a:ext cx="1081088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 flipV="1">
            <a:off x="7407336" y="5306165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836030"/>
              </p:ext>
            </p:extLst>
          </p:nvPr>
        </p:nvGraphicFramePr>
        <p:xfrm>
          <a:off x="6291184" y="3033712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6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184" y="3033712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272697"/>
              </p:ext>
            </p:extLst>
          </p:nvPr>
        </p:nvGraphicFramePr>
        <p:xfrm>
          <a:off x="4608845" y="4149080"/>
          <a:ext cx="3857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67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845" y="4149080"/>
                        <a:ext cx="385763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91972"/>
              </p:ext>
            </p:extLst>
          </p:nvPr>
        </p:nvGraphicFramePr>
        <p:xfrm>
          <a:off x="1979712" y="3575050"/>
          <a:ext cx="2576512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68" name="Equation" r:id="rId16" imgW="1269720" imgH="812520" progId="Equation.DSMT4">
                  <p:embed/>
                </p:oleObj>
              </mc:Choice>
              <mc:Fallback>
                <p:oleObj name="Equation" r:id="rId16" imgW="12697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75050"/>
                        <a:ext cx="2576512" cy="158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8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1259634" y="504627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poprenih sila i presečnih momenata savijanja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46125"/>
              </p:ext>
            </p:extLst>
          </p:nvPr>
        </p:nvGraphicFramePr>
        <p:xfrm>
          <a:off x="5908675" y="1570038"/>
          <a:ext cx="2832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3" name="Equation" r:id="rId3" imgW="1396800" imgH="812520" progId="Equation.DSMT4">
                  <p:embed/>
                </p:oleObj>
              </mc:Choice>
              <mc:Fallback>
                <p:oleObj name="Equation" r:id="rId3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1570038"/>
                        <a:ext cx="2832100" cy="158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643"/>
              </p:ext>
            </p:extLst>
          </p:nvPr>
        </p:nvGraphicFramePr>
        <p:xfrm>
          <a:off x="5913462" y="573953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4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62" y="573953"/>
                        <a:ext cx="1466850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43" y="562469"/>
            <a:ext cx="3808269" cy="448367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78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spregom sila nad jednim od oslonaca</a:t>
            </a:r>
          </a:p>
          <a:p>
            <a:pPr marL="82296" indent="0" algn="just">
              <a:buNone/>
            </a:pPr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843808" y="479715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spregom sila nad desnim osloncem</a:t>
            </a:r>
            <a:endParaRPr lang="en-US" sz="2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25" y="2132856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55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3609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14649"/>
              </p:ext>
            </p:extLst>
          </p:nvPr>
        </p:nvGraphicFramePr>
        <p:xfrm>
          <a:off x="6948264" y="1110506"/>
          <a:ext cx="13636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06" name="Equation" r:id="rId4" imgW="672840" imgH="507960" progId="Equation.DSMT4">
                  <p:embed/>
                </p:oleObj>
              </mc:Choice>
              <mc:Fallback>
                <p:oleObj name="Equation" r:id="rId4" imgW="672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110506"/>
                        <a:ext cx="1363662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3501008"/>
            <a:ext cx="1728191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158956"/>
              </p:ext>
            </p:extLst>
          </p:nvPr>
        </p:nvGraphicFramePr>
        <p:xfrm>
          <a:off x="2843808" y="3929063"/>
          <a:ext cx="22621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07" name="Equation" r:id="rId6" imgW="1117440" imgH="253800" progId="Equation.DSMT4">
                  <p:embed/>
                </p:oleObj>
              </mc:Choice>
              <mc:Fallback>
                <p:oleObj name="Equation" r:id="rId6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929063"/>
                        <a:ext cx="2262187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31543"/>
              </p:ext>
            </p:extLst>
          </p:nvPr>
        </p:nvGraphicFramePr>
        <p:xfrm>
          <a:off x="5220072" y="4005139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08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005139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404205"/>
              </p:ext>
            </p:extLst>
          </p:nvPr>
        </p:nvGraphicFramePr>
        <p:xfrm>
          <a:off x="5652120" y="3951337"/>
          <a:ext cx="14128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09" name="Equation" r:id="rId10" imgW="698400" imgH="241200" progId="Equation.DSMT4">
                  <p:embed/>
                </p:oleObj>
              </mc:Choice>
              <mc:Fallback>
                <p:oleObj name="Equation" r:id="rId10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951337"/>
                        <a:ext cx="1412875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32171"/>
              </p:ext>
            </p:extLst>
          </p:nvPr>
        </p:nvGraphicFramePr>
        <p:xfrm>
          <a:off x="2267744" y="5080868"/>
          <a:ext cx="28051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10" name="Equation" r:id="rId12" imgW="1384200" imgH="253800" progId="Equation.DSMT4">
                  <p:embed/>
                </p:oleObj>
              </mc:Choice>
              <mc:Fallback>
                <p:oleObj name="Equation" r:id="rId12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080868"/>
                        <a:ext cx="2805113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160223"/>
              </p:ext>
            </p:extLst>
          </p:nvPr>
        </p:nvGraphicFramePr>
        <p:xfrm>
          <a:off x="5159003" y="5156968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11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03" y="5156968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11816"/>
              </p:ext>
            </p:extLst>
          </p:nvPr>
        </p:nvGraphicFramePr>
        <p:xfrm>
          <a:off x="5671344" y="4941168"/>
          <a:ext cx="1235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12" name="Equation" r:id="rId15" imgW="609480" imgH="393480" progId="Equation.DSMT4">
                  <p:embed/>
                </p:oleObj>
              </mc:Choice>
              <mc:Fallback>
                <p:oleObj name="Equation" r:id="rId15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344" y="4941168"/>
                        <a:ext cx="1235075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>
            <a:off x="6471232" y="4608152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96122"/>
              </p:ext>
            </p:extLst>
          </p:nvPr>
        </p:nvGraphicFramePr>
        <p:xfrm>
          <a:off x="5652120" y="2564829"/>
          <a:ext cx="1235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13" name="Equation" r:id="rId17" imgW="609480" imgH="393480" progId="Equation.DSMT4">
                  <p:embed/>
                </p:oleObj>
              </mc:Choice>
              <mc:Fallback>
                <p:oleObj name="Equation" r:id="rId17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564829"/>
                        <a:ext cx="1235075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432758"/>
              </p:ext>
            </p:extLst>
          </p:nvPr>
        </p:nvGraphicFramePr>
        <p:xfrm>
          <a:off x="6161633" y="3465761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14"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633" y="3465761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5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trouglasto raspodeljenim opterećenjem (slučaj 1)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771800" y="4869160"/>
            <a:ext cx="492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trouglasto raspodeljenim opterećenjem (slučaj 1)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72" y="2204864"/>
            <a:ext cx="3659678" cy="263097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82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602907"/>
            <a:ext cx="35283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82877"/>
              </p:ext>
            </p:extLst>
          </p:nvPr>
        </p:nvGraphicFramePr>
        <p:xfrm>
          <a:off x="4360466" y="3816405"/>
          <a:ext cx="13636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0" name="Equation" r:id="rId3" imgW="672840" imgH="253800" progId="Equation.DSMT4">
                  <p:embed/>
                </p:oleObj>
              </mc:Choice>
              <mc:Fallback>
                <p:oleObj name="Equation" r:id="rId3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466" y="3816405"/>
                        <a:ext cx="1363662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14787"/>
              </p:ext>
            </p:extLst>
          </p:nvPr>
        </p:nvGraphicFramePr>
        <p:xfrm>
          <a:off x="4427984" y="4824413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1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24413"/>
                        <a:ext cx="1466850" cy="7651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52591"/>
              </p:ext>
            </p:extLst>
          </p:nvPr>
        </p:nvGraphicFramePr>
        <p:xfrm>
          <a:off x="6218832" y="3644900"/>
          <a:ext cx="1233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2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832" y="3644900"/>
                        <a:ext cx="1233488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902491"/>
              </p:ext>
            </p:extLst>
          </p:nvPr>
        </p:nvGraphicFramePr>
        <p:xfrm>
          <a:off x="5153521" y="4401864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521" y="4401864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5832168" y="4005064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13" y="548680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750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 rot="16200000">
            <a:off x="3950951" y="4716137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067994"/>
              </p:ext>
            </p:extLst>
          </p:nvPr>
        </p:nvGraphicFramePr>
        <p:xfrm>
          <a:off x="3410520" y="5004169"/>
          <a:ext cx="1233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4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520" y="5004169"/>
                        <a:ext cx="1233488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83" y="3462099"/>
            <a:ext cx="2448245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</a:t>
            </a:r>
            <a:r>
              <a:rPr lang="sr-Latn-BA" sz="2400" dirty="0" smtClean="0"/>
              <a:t>i</a:t>
            </a:r>
            <a:r>
              <a:rPr lang="sr-Latn-RS" sz="2400" dirty="0" smtClean="0"/>
              <a:t> momenti savijanja: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457947"/>
              </p:ext>
            </p:extLst>
          </p:nvPr>
        </p:nvGraphicFramePr>
        <p:xfrm>
          <a:off x="4788024" y="4115981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5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115981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51788"/>
              </p:ext>
            </p:extLst>
          </p:nvPr>
        </p:nvGraphicFramePr>
        <p:xfrm>
          <a:off x="3035300" y="4037013"/>
          <a:ext cx="16732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6"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037013"/>
                        <a:ext cx="1673225" cy="493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13" y="525886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74538"/>
              </p:ext>
            </p:extLst>
          </p:nvPr>
        </p:nvGraphicFramePr>
        <p:xfrm>
          <a:off x="5218460" y="3870325"/>
          <a:ext cx="18018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7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460" y="3870325"/>
                        <a:ext cx="1801812" cy="7651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0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1200871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16052"/>
              </p:ext>
            </p:extLst>
          </p:nvPr>
        </p:nvGraphicFramePr>
        <p:xfrm>
          <a:off x="5898777" y="2087761"/>
          <a:ext cx="18018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0" name="Equation" r:id="rId4" imgW="888840" imgH="393480" progId="Equation.DSMT4">
                  <p:embed/>
                </p:oleObj>
              </mc:Choice>
              <mc:Fallback>
                <p:oleObj name="Equation" r:id="rId4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777" y="2087761"/>
                        <a:ext cx="1801812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99537"/>
              </p:ext>
            </p:extLst>
          </p:nvPr>
        </p:nvGraphicFramePr>
        <p:xfrm>
          <a:off x="6559252" y="1273473"/>
          <a:ext cx="695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1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252" y="1273473"/>
                        <a:ext cx="695325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6789897" y="1790721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490777"/>
              </p:ext>
            </p:extLst>
          </p:nvPr>
        </p:nvGraphicFramePr>
        <p:xfrm>
          <a:off x="5911552" y="3345036"/>
          <a:ext cx="17764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2" name="Equation" r:id="rId8" imgW="876240" imgH="279360" progId="Equation.DSMT4">
                  <p:embed/>
                </p:oleObj>
              </mc:Choice>
              <mc:Fallback>
                <p:oleObj name="Equation" r:id="rId8" imgW="87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552" y="3345036"/>
                        <a:ext cx="1776412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648451"/>
              </p:ext>
            </p:extLst>
          </p:nvPr>
        </p:nvGraphicFramePr>
        <p:xfrm>
          <a:off x="6840338" y="2916609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3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338" y="2916609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945317"/>
              </p:ext>
            </p:extLst>
          </p:nvPr>
        </p:nvGraphicFramePr>
        <p:xfrm>
          <a:off x="3562276" y="4392017"/>
          <a:ext cx="18018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4" name="Equation" r:id="rId12" imgW="888840" imgH="393480" progId="Equation.DSMT4">
                  <p:embed/>
                </p:oleObj>
              </mc:Choice>
              <mc:Fallback>
                <p:oleObj name="Equation" r:id="rId12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276" y="4392017"/>
                        <a:ext cx="1801812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068778"/>
              </p:ext>
            </p:extLst>
          </p:nvPr>
        </p:nvGraphicFramePr>
        <p:xfrm>
          <a:off x="5835352" y="4497685"/>
          <a:ext cx="1905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5" name="Equation" r:id="rId14" imgW="939600" imgH="279360" progId="Equation.DSMT4">
                  <p:embed/>
                </p:oleObj>
              </mc:Choice>
              <mc:Fallback>
                <p:oleObj name="Equation" r:id="rId14" imgW="939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352" y="4497685"/>
                        <a:ext cx="1905000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69903"/>
              </p:ext>
            </p:extLst>
          </p:nvPr>
        </p:nvGraphicFramePr>
        <p:xfrm>
          <a:off x="2509838" y="4608513"/>
          <a:ext cx="6445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6" name="Equation" r:id="rId16" imgW="317160" imgH="177480" progId="Equation.DSMT4">
                  <p:embed/>
                </p:oleObj>
              </mc:Choice>
              <mc:Fallback>
                <p:oleObj name="Equation" r:id="rId16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608513"/>
                        <a:ext cx="644525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3238268" y="4743049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311761"/>
              </p:ext>
            </p:extLst>
          </p:nvPr>
        </p:nvGraphicFramePr>
        <p:xfrm>
          <a:off x="5410373" y="4671219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7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373" y="4671219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8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63688"/>
              </p:ext>
            </p:extLst>
          </p:nvPr>
        </p:nvGraphicFramePr>
        <p:xfrm>
          <a:off x="6156176" y="2519809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0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519809"/>
                        <a:ext cx="1466850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362930"/>
              </p:ext>
            </p:extLst>
          </p:nvPr>
        </p:nvGraphicFramePr>
        <p:xfrm>
          <a:off x="6154563" y="4005064"/>
          <a:ext cx="18018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1" name="Equation" r:id="rId5" imgW="888614" imgH="393529" progId="Equation.DSMT4">
                  <p:embed/>
                </p:oleObj>
              </mc:Choice>
              <mc:Fallback>
                <p:oleObj name="Equation" r:id="rId5" imgW="88861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563" y="4005064"/>
                        <a:ext cx="1801813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4588626" cy="5124797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31640" y="5451869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967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kosom silom na delu raspona</a:t>
            </a:r>
          </a:p>
          <a:p>
            <a:pPr marL="82296" indent="0" algn="just">
              <a:buNone/>
            </a:pPr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79712" y="479715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kosom silom na delu raspona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29" y="2132856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922864"/>
              </p:ext>
            </p:extLst>
          </p:nvPr>
        </p:nvGraphicFramePr>
        <p:xfrm>
          <a:off x="6384925" y="2133600"/>
          <a:ext cx="1670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3" name="Equation" r:id="rId5" imgW="825480" imgH="457200" progId="Equation.DSMT4">
                  <p:embed/>
                </p:oleObj>
              </mc:Choice>
              <mc:Fallback>
                <p:oleObj name="Equation" r:id="rId5" imgW="82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133600"/>
                        <a:ext cx="1670050" cy="920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5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543609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3023"/>
              </p:ext>
            </p:extLst>
          </p:nvPr>
        </p:nvGraphicFramePr>
        <p:xfrm>
          <a:off x="6948488" y="1124744"/>
          <a:ext cx="13636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0" name="Equation" r:id="rId3" imgW="672840" imgH="787320" progId="Equation.DSMT4">
                  <p:embed/>
                </p:oleObj>
              </mc:Choice>
              <mc:Fallback>
                <p:oleObj name="Equation" r:id="rId3" imgW="6728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124744"/>
                        <a:ext cx="1363662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9" y="3717032"/>
            <a:ext cx="2592287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Vertikalne reakcije oslonaca: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92449"/>
              </p:ext>
            </p:extLst>
          </p:nvPr>
        </p:nvGraphicFramePr>
        <p:xfrm>
          <a:off x="2793976" y="4216524"/>
          <a:ext cx="28813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1" name="Equation" r:id="rId5" imgW="1422360" imgH="253800" progId="Equation.DSMT4">
                  <p:embed/>
                </p:oleObj>
              </mc:Choice>
              <mc:Fallback>
                <p:oleObj name="Equation" r:id="rId5" imgW="1422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976" y="4216524"/>
                        <a:ext cx="2881312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308122"/>
              </p:ext>
            </p:extLst>
          </p:nvPr>
        </p:nvGraphicFramePr>
        <p:xfrm>
          <a:off x="5741119" y="4292377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2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119" y="4292377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892732"/>
              </p:ext>
            </p:extLst>
          </p:nvPr>
        </p:nvGraphicFramePr>
        <p:xfrm>
          <a:off x="6126882" y="4251226"/>
          <a:ext cx="15414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3" name="Equation" r:id="rId9" imgW="761760" imgH="228600" progId="Equation.DSMT4">
                  <p:embed/>
                </p:oleObj>
              </mc:Choice>
              <mc:Fallback>
                <p:oleObj name="Equation" r:id="rId9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882" y="4251226"/>
                        <a:ext cx="1541462" cy="460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30234"/>
              </p:ext>
            </p:extLst>
          </p:nvPr>
        </p:nvGraphicFramePr>
        <p:xfrm>
          <a:off x="2539976" y="5368826"/>
          <a:ext cx="27797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4" name="Equation" r:id="rId11" imgW="1371600" imgH="253800" progId="Equation.DSMT4">
                  <p:embed/>
                </p:oleObj>
              </mc:Choice>
              <mc:Fallback>
                <p:oleObj name="Equation" r:id="rId11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976" y="5368826"/>
                        <a:ext cx="2779712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972586"/>
              </p:ext>
            </p:extLst>
          </p:nvPr>
        </p:nvGraphicFramePr>
        <p:xfrm>
          <a:off x="5417741" y="5444206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5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741" y="5444206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81388"/>
              </p:ext>
            </p:extLst>
          </p:nvPr>
        </p:nvGraphicFramePr>
        <p:xfrm>
          <a:off x="5918176" y="5229126"/>
          <a:ext cx="12620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6" name="Equation" r:id="rId14" imgW="622080" imgH="393480" progId="Equation.DSMT4">
                  <p:embed/>
                </p:oleObj>
              </mc:Choice>
              <mc:Fallback>
                <p:oleObj name="Equation" r:id="rId14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176" y="5229126"/>
                        <a:ext cx="1262062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>
            <a:off x="6495930" y="4895390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30205"/>
              </p:ext>
            </p:extLst>
          </p:nvPr>
        </p:nvGraphicFramePr>
        <p:xfrm>
          <a:off x="6084168" y="2852862"/>
          <a:ext cx="12588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7" name="Equation" r:id="rId16" imgW="622080" imgH="393480" progId="Equation.DSMT4">
                  <p:embed/>
                </p:oleObj>
              </mc:Choice>
              <mc:Fallback>
                <p:oleObj name="Equation" r:id="rId16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852862"/>
                        <a:ext cx="1258887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534716"/>
              </p:ext>
            </p:extLst>
          </p:nvPr>
        </p:nvGraphicFramePr>
        <p:xfrm>
          <a:off x="6449665" y="3752999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8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665" y="3752999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45" y="588965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97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3501008"/>
            <a:ext cx="2880319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Horizontalna reakcija nepokretnog oslonca oslonaca: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736564"/>
              </p:ext>
            </p:extLst>
          </p:nvPr>
        </p:nvGraphicFramePr>
        <p:xfrm>
          <a:off x="2915815" y="4445000"/>
          <a:ext cx="25717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6" name="Equation" r:id="rId3" imgW="1269720" imgH="253800" progId="Equation.DSMT4">
                  <p:embed/>
                </p:oleObj>
              </mc:Choice>
              <mc:Fallback>
                <p:oleObj name="Equation" r:id="rId3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5" y="4445000"/>
                        <a:ext cx="2571750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45" y="588965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945621"/>
              </p:ext>
            </p:extLst>
          </p:nvPr>
        </p:nvGraphicFramePr>
        <p:xfrm>
          <a:off x="5580112" y="4552906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7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552906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93041"/>
              </p:ext>
            </p:extLst>
          </p:nvPr>
        </p:nvGraphicFramePr>
        <p:xfrm>
          <a:off x="6012160" y="4462463"/>
          <a:ext cx="10541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8" name="Equation" r:id="rId8" imgW="520560" imgH="228600" progId="Equation.DSMT4">
                  <p:embed/>
                </p:oleObj>
              </mc:Choice>
              <mc:Fallback>
                <p:oleObj name="Equation" r:id="rId8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63"/>
                        <a:ext cx="1054100" cy="4587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9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191035" y="2780928"/>
            <a:ext cx="1372853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6635"/>
              </p:ext>
            </p:extLst>
          </p:nvPr>
        </p:nvGraphicFramePr>
        <p:xfrm>
          <a:off x="2998788" y="3687763"/>
          <a:ext cx="21605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7" name="Equation" r:id="rId3" imgW="1066680" imgH="507960" progId="Equation.DSMT4">
                  <p:embed/>
                </p:oleObj>
              </mc:Choice>
              <mc:Fallback>
                <p:oleObj name="Equation" r:id="rId3" imgW="1066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3687763"/>
                        <a:ext cx="2160587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33" y="476672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29883"/>
              </p:ext>
            </p:extLst>
          </p:nvPr>
        </p:nvGraphicFramePr>
        <p:xfrm>
          <a:off x="3347864" y="5157192"/>
          <a:ext cx="12588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8"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157192"/>
                        <a:ext cx="1258887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>
            <a:off x="3932936" y="4860153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552675"/>
              </p:ext>
            </p:extLst>
          </p:nvPr>
        </p:nvGraphicFramePr>
        <p:xfrm>
          <a:off x="5662613" y="3357563"/>
          <a:ext cx="2057400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9" name="Equation" r:id="rId8" imgW="1015920" imgH="812520" progId="Equation.DSMT4">
                  <p:embed/>
                </p:oleObj>
              </mc:Choice>
              <mc:Fallback>
                <p:oleObj name="Equation" r:id="rId8" imgW="10159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3357563"/>
                        <a:ext cx="2057400" cy="15795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85595"/>
              </p:ext>
            </p:extLst>
          </p:nvPr>
        </p:nvGraphicFramePr>
        <p:xfrm>
          <a:off x="5220072" y="3996234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996234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9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2300679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977536"/>
              </p:ext>
            </p:extLst>
          </p:nvPr>
        </p:nvGraphicFramePr>
        <p:xfrm>
          <a:off x="1475656" y="3687763"/>
          <a:ext cx="33178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2" name="Equation" r:id="rId3" imgW="1638000" imgH="507960" progId="Equation.DSMT4">
                  <p:embed/>
                </p:oleObj>
              </mc:Choice>
              <mc:Fallback>
                <p:oleObj name="Equation" r:id="rId3" imgW="1638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687763"/>
                        <a:ext cx="33178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100285"/>
              </p:ext>
            </p:extLst>
          </p:nvPr>
        </p:nvGraphicFramePr>
        <p:xfrm>
          <a:off x="2267744" y="5157192"/>
          <a:ext cx="12588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3"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157192"/>
                        <a:ext cx="1258887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>
            <a:off x="2708800" y="4860153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58364"/>
              </p:ext>
            </p:extLst>
          </p:nvPr>
        </p:nvGraphicFramePr>
        <p:xfrm>
          <a:off x="4860032" y="3996234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4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996234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236155"/>
              </p:ext>
            </p:extLst>
          </p:nvPr>
        </p:nvGraphicFramePr>
        <p:xfrm>
          <a:off x="5232400" y="3368675"/>
          <a:ext cx="3652838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5" name="Equation" r:id="rId10" imgW="1803240" imgH="812520" progId="Equation.DSMT4">
                  <p:embed/>
                </p:oleObj>
              </mc:Choice>
              <mc:Fallback>
                <p:oleObj name="Equation" r:id="rId10" imgW="18032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368675"/>
                        <a:ext cx="3652838" cy="15811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4" idx="1"/>
            <a:endCxn id="5" idx="1"/>
          </p:cNvCxnSpPr>
          <p:nvPr/>
        </p:nvCxnSpPr>
        <p:spPr>
          <a:xfrm rot="10800000" flipV="1">
            <a:off x="1475656" y="2900843"/>
            <a:ext cx="12700" cy="1280631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34125"/>
              </p:ext>
            </p:extLst>
          </p:nvPr>
        </p:nvGraphicFramePr>
        <p:xfrm>
          <a:off x="1831591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6"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591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320852"/>
              </p:ext>
            </p:extLst>
          </p:nvPr>
        </p:nvGraphicFramePr>
        <p:xfrm>
          <a:off x="7020272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7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47664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16" name="Elbow Connector 15"/>
          <p:cNvCxnSpPr>
            <a:stCxn id="15" idx="1"/>
            <a:endCxn id="12" idx="1"/>
          </p:cNvCxnSpPr>
          <p:nvPr/>
        </p:nvCxnSpPr>
        <p:spPr>
          <a:xfrm rot="10800000" flipH="1" flipV="1">
            <a:off x="1547663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0272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8" name="Elbow Connector 17"/>
          <p:cNvCxnSpPr>
            <a:stCxn id="17" idx="3"/>
            <a:endCxn id="14" idx="3"/>
          </p:cNvCxnSpPr>
          <p:nvPr/>
        </p:nvCxnSpPr>
        <p:spPr>
          <a:xfrm flipH="1">
            <a:off x="8125172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13918"/>
            <a:ext cx="3609803" cy="26870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003581"/>
              </p:ext>
            </p:extLst>
          </p:nvPr>
        </p:nvGraphicFramePr>
        <p:xfrm>
          <a:off x="5156200" y="1587500"/>
          <a:ext cx="3652838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78" name="Equation" r:id="rId4" imgW="1803240" imgH="812520" progId="Equation.DSMT4">
                  <p:embed/>
                </p:oleObj>
              </mc:Choice>
              <mc:Fallback>
                <p:oleObj name="Equation" r:id="rId4" imgW="18032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1587500"/>
                        <a:ext cx="3652838" cy="1581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170238"/>
              </p:ext>
            </p:extLst>
          </p:nvPr>
        </p:nvGraphicFramePr>
        <p:xfrm>
          <a:off x="5940152" y="843757"/>
          <a:ext cx="71913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79" name="Equation" r:id="rId6" imgW="355320" imgH="139680" progId="Equation.DSMT4">
                  <p:embed/>
                </p:oleObj>
              </mc:Choice>
              <mc:Fallback>
                <p:oleObj name="Equation" r:id="rId6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843757"/>
                        <a:ext cx="719138" cy="280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V="1">
            <a:off x="6165184" y="1331760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21650"/>
              </p:ext>
            </p:extLst>
          </p:nvPr>
        </p:nvGraphicFramePr>
        <p:xfrm>
          <a:off x="5135563" y="3719513"/>
          <a:ext cx="367823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0" name="Equation" r:id="rId8" imgW="1815840" imgH="812520" progId="Equation.DSMT4">
                  <p:embed/>
                </p:oleObj>
              </mc:Choice>
              <mc:Fallback>
                <p:oleObj name="Equation" r:id="rId8" imgW="18158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3719513"/>
                        <a:ext cx="3678237" cy="1581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848877"/>
              </p:ext>
            </p:extLst>
          </p:nvPr>
        </p:nvGraphicFramePr>
        <p:xfrm>
          <a:off x="6233641" y="3249736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641" y="3249736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1640" y="3789040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normalne sile: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05450"/>
              </p:ext>
            </p:extLst>
          </p:nvPr>
        </p:nvGraphicFramePr>
        <p:xfrm>
          <a:off x="2051720" y="4653136"/>
          <a:ext cx="213518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2" name="Equation" r:id="rId12" imgW="1054080" imgH="507960" progId="Equation.DSMT4">
                  <p:embed/>
                </p:oleObj>
              </mc:Choice>
              <mc:Fallback>
                <p:oleObj name="Equation" r:id="rId12" imgW="1054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653136"/>
                        <a:ext cx="2135187" cy="1019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8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3" y="620688"/>
            <a:ext cx="3659678" cy="263097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3609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56514"/>
              </p:ext>
            </p:extLst>
          </p:nvPr>
        </p:nvGraphicFramePr>
        <p:xfrm>
          <a:off x="6948264" y="1110506"/>
          <a:ext cx="13636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4" name="Equation" r:id="rId4" imgW="672840" imgH="507960" progId="Equation.DSMT4">
                  <p:embed/>
                </p:oleObj>
              </mc:Choice>
              <mc:Fallback>
                <p:oleObj name="Equation" r:id="rId4" imgW="672840" imgH="507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110506"/>
                        <a:ext cx="1363662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7" y="3429000"/>
            <a:ext cx="1728191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94089"/>
              </p:ext>
            </p:extLst>
          </p:nvPr>
        </p:nvGraphicFramePr>
        <p:xfrm>
          <a:off x="2781746" y="3789041"/>
          <a:ext cx="29575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5" name="Equation" r:id="rId6" imgW="1460160" imgH="393480" progId="Equation.DSMT4">
                  <p:embed/>
                </p:oleObj>
              </mc:Choice>
              <mc:Fallback>
                <p:oleObj name="Equation" r:id="rId6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746" y="3789041"/>
                        <a:ext cx="29575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49755"/>
              </p:ext>
            </p:extLst>
          </p:nvPr>
        </p:nvGraphicFramePr>
        <p:xfrm>
          <a:off x="5806082" y="4005139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6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082" y="4005139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95483"/>
              </p:ext>
            </p:extLst>
          </p:nvPr>
        </p:nvGraphicFramePr>
        <p:xfrm>
          <a:off x="6251575" y="3789363"/>
          <a:ext cx="16192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" name="Equation" r:id="rId10" imgW="799920" imgH="393480" progId="Equation.DSMT4">
                  <p:embed/>
                </p:oleObj>
              </mc:Choice>
              <mc:Fallback>
                <p:oleObj name="Equation" r:id="rId10" imgW="7999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3789363"/>
                        <a:ext cx="1619250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15207"/>
              </p:ext>
            </p:extLst>
          </p:nvPr>
        </p:nvGraphicFramePr>
        <p:xfrm>
          <a:off x="3131840" y="5013101"/>
          <a:ext cx="3216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8" name="Equation" r:id="rId12" imgW="1587240" imgH="393480" progId="Equation.DSMT4">
                  <p:embed/>
                </p:oleObj>
              </mc:Choice>
              <mc:Fallback>
                <p:oleObj name="Equation" r:id="rId12" imgW="15872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013101"/>
                        <a:ext cx="32162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6416"/>
              </p:ext>
            </p:extLst>
          </p:nvPr>
        </p:nvGraphicFramePr>
        <p:xfrm>
          <a:off x="6418486" y="5229125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9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486" y="5229125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705888"/>
              </p:ext>
            </p:extLst>
          </p:nvPr>
        </p:nvGraphicFramePr>
        <p:xfrm>
          <a:off x="6804248" y="5012680"/>
          <a:ext cx="11064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0" name="Equation" r:id="rId15" imgW="545760" imgH="393480" progId="Equation.DSMT4">
                  <p:embed/>
                </p:oleObj>
              </mc:Choice>
              <mc:Fallback>
                <p:oleObj name="Equation" r:id="rId15" imgW="5457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012680"/>
                        <a:ext cx="1106488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>
            <a:off x="7580331" y="478114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38700"/>
              </p:ext>
            </p:extLst>
          </p:nvPr>
        </p:nvGraphicFramePr>
        <p:xfrm>
          <a:off x="6228184" y="2492375"/>
          <a:ext cx="1106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1" name="Equation" r:id="rId17" imgW="545760" imgH="393480" progId="Equation.DSMT4">
                  <p:embed/>
                </p:oleObj>
              </mc:Choice>
              <mc:Fallback>
                <p:oleObj name="Equation" r:id="rId17" imgW="5457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492375"/>
                        <a:ext cx="1106487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03538"/>
              </p:ext>
            </p:extLst>
          </p:nvPr>
        </p:nvGraphicFramePr>
        <p:xfrm>
          <a:off x="6593681" y="3321745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2"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681" y="3321745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8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331640" y="5451869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764727"/>
              </p:ext>
            </p:extLst>
          </p:nvPr>
        </p:nvGraphicFramePr>
        <p:xfrm>
          <a:off x="5220072" y="3861048"/>
          <a:ext cx="19288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2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861048"/>
                        <a:ext cx="1928812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967731"/>
              </p:ext>
            </p:extLst>
          </p:nvPr>
        </p:nvGraphicFramePr>
        <p:xfrm>
          <a:off x="5250904" y="276225"/>
          <a:ext cx="20574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3" name="Equation" r:id="rId5" imgW="1015920" imgH="812520" progId="Equation.DSMT4">
                  <p:embed/>
                </p:oleObj>
              </mc:Choice>
              <mc:Fallback>
                <p:oleObj name="Equation" r:id="rId5" imgW="1015920" imgH="8125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0904" y="276225"/>
                        <a:ext cx="2057400" cy="1579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025776"/>
              </p:ext>
            </p:extLst>
          </p:nvPr>
        </p:nvGraphicFramePr>
        <p:xfrm>
          <a:off x="5239642" y="2063750"/>
          <a:ext cx="3652838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4" name="Equation" r:id="rId7" imgW="1803240" imgH="812520" progId="Equation.DSMT4">
                  <p:embed/>
                </p:oleObj>
              </mc:Choice>
              <mc:Fallback>
                <p:oleObj name="Equation" r:id="rId7" imgW="18032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642" y="2063750"/>
                        <a:ext cx="3652838" cy="1581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44620"/>
              </p:ext>
            </p:extLst>
          </p:nvPr>
        </p:nvGraphicFramePr>
        <p:xfrm>
          <a:off x="6181228" y="4858097"/>
          <a:ext cx="21351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5" name="Equation" r:id="rId9" imgW="1054080" imgH="507960" progId="Equation.DSMT4">
                  <p:embed/>
                </p:oleObj>
              </mc:Choice>
              <mc:Fallback>
                <p:oleObj name="Equation" r:id="rId9" imgW="105408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228" y="4858097"/>
                        <a:ext cx="2135188" cy="1019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3766705" cy="517467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Freeform 8"/>
          <p:cNvSpPr/>
          <p:nvPr/>
        </p:nvSpPr>
        <p:spPr>
          <a:xfrm>
            <a:off x="3683237" y="4315626"/>
            <a:ext cx="1820255" cy="615297"/>
          </a:xfrm>
          <a:custGeom>
            <a:avLst/>
            <a:gdLst>
              <a:gd name="connsiteX0" fmla="*/ 0 w 1820255"/>
              <a:gd name="connsiteY0" fmla="*/ 0 h 615297"/>
              <a:gd name="connsiteX1" fmla="*/ 1204957 w 1820255"/>
              <a:gd name="connsiteY1" fmla="*/ 615297 h 615297"/>
              <a:gd name="connsiteX2" fmla="*/ 1820255 w 1820255"/>
              <a:gd name="connsiteY2" fmla="*/ 239282 h 61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0255" h="615297">
                <a:moveTo>
                  <a:pt x="0" y="0"/>
                </a:moveTo>
                <a:lnTo>
                  <a:pt x="1204957" y="615297"/>
                </a:lnTo>
                <a:lnTo>
                  <a:pt x="1820255" y="239282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vertikalnom ekscentričnom silom na delu raspona</a:t>
            </a:r>
          </a:p>
          <a:p>
            <a:pPr marL="82296" indent="0" algn="just">
              <a:buNone/>
            </a:pPr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3" y="4797152"/>
            <a:ext cx="7576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vertikalnom ekscentričnom silom na delu raspona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73350"/>
              </p:ext>
            </p:extLst>
          </p:nvPr>
        </p:nvGraphicFramePr>
        <p:xfrm>
          <a:off x="4903272" y="3182164"/>
          <a:ext cx="316800" cy="31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2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272" y="3182164"/>
                        <a:ext cx="316800" cy="31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32" y="2276872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3522518" cy="251252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931421"/>
              </p:ext>
            </p:extLst>
          </p:nvPr>
        </p:nvGraphicFramePr>
        <p:xfrm>
          <a:off x="7575634" y="5506331"/>
          <a:ext cx="12604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3" name="Equation" r:id="rId8" imgW="622080" imgH="177480" progId="Equation.DSMT4">
                  <p:embed/>
                </p:oleObj>
              </mc:Choice>
              <mc:Fallback>
                <p:oleObj name="Equation" r:id="rId8" imgW="62208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634" y="5506331"/>
                        <a:ext cx="1260475" cy="3571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9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U ovom slučaju vertikalne reakcije u osloncima odredićemo koristeći princip superpozicije (nezavisnosti opterećenja), a koji glasi:</a:t>
            </a:r>
          </a:p>
          <a:p>
            <a:pPr lvl="1" algn="just"/>
            <a:r>
              <a:rPr lang="sr-Latn-RS" sz="2600" dirty="0" smtClean="0"/>
              <a:t>Vertikalne reakcije u osloncima jednake su sumi reakcija od pojedinačnih opterećenja.</a:t>
            </a:r>
          </a:p>
          <a:p>
            <a:pPr marL="82296" indent="0" algn="just">
              <a:buNone/>
            </a:pPr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926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5065486" y="548680"/>
            <a:ext cx="3322938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osnovu principa superpozicije za reakcije u osloncima važi: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258771"/>
              </p:ext>
            </p:extLst>
          </p:nvPr>
        </p:nvGraphicFramePr>
        <p:xfrm>
          <a:off x="5065486" y="1988840"/>
          <a:ext cx="2651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8" name="Equation" r:id="rId3" imgW="1307880" imgH="253800" progId="Equation.DSMT4">
                  <p:embed/>
                </p:oleObj>
              </mc:Choice>
              <mc:Fallback>
                <p:oleObj name="Equation" r:id="rId3" imgW="13078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486" y="1988840"/>
                        <a:ext cx="2651125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8" idx="3"/>
            <a:endCxn id="9" idx="3"/>
          </p:cNvCxnSpPr>
          <p:nvPr/>
        </p:nvCxnSpPr>
        <p:spPr>
          <a:xfrm flipH="1">
            <a:off x="7716611" y="1148845"/>
            <a:ext cx="671813" cy="1095582"/>
          </a:xfrm>
          <a:prstGeom prst="bentConnector3">
            <a:avLst>
              <a:gd name="adj1" fmla="val -3402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3648" y="3212976"/>
            <a:ext cx="352251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Reakcije od momenta M: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094729"/>
              </p:ext>
            </p:extLst>
          </p:nvPr>
        </p:nvGraphicFramePr>
        <p:xfrm>
          <a:off x="4716016" y="3443808"/>
          <a:ext cx="31908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9" name="Equation" r:id="rId5" imgW="1574640" imgH="393480" progId="Equation.DSMT4">
                  <p:embed/>
                </p:oleObj>
              </mc:Choice>
              <mc:Fallback>
                <p:oleObj name="Equation" r:id="rId5" imgW="157464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443808"/>
                        <a:ext cx="31908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03648" y="4149080"/>
            <a:ext cx="252028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Reakcije od sile F: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42546"/>
              </p:ext>
            </p:extLst>
          </p:nvPr>
        </p:nvGraphicFramePr>
        <p:xfrm>
          <a:off x="3779912" y="4368307"/>
          <a:ext cx="185261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0" name="Equation" r:id="rId7" imgW="914400" imgH="812520" progId="Equation.DSMT4">
                  <p:embed/>
                </p:oleObj>
              </mc:Choice>
              <mc:Fallback>
                <p:oleObj name="Equation" r:id="rId7" imgW="91440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368307"/>
                        <a:ext cx="1852612" cy="163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71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780831"/>
              </p:ext>
            </p:extLst>
          </p:nvPr>
        </p:nvGraphicFramePr>
        <p:xfrm>
          <a:off x="3577059" y="3429000"/>
          <a:ext cx="2651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4" name="Equation" r:id="rId3" imgW="1307880" imgH="253800" progId="Equation.DSMT4">
                  <p:embed/>
                </p:oleObj>
              </mc:Choice>
              <mc:Fallback>
                <p:oleObj name="Equation" r:id="rId3" imgW="130788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059" y="3429000"/>
                        <a:ext cx="2651125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800612"/>
              </p:ext>
            </p:extLst>
          </p:nvPr>
        </p:nvGraphicFramePr>
        <p:xfrm>
          <a:off x="1385827" y="3311943"/>
          <a:ext cx="18272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5" name="Equation" r:id="rId5" imgW="901440" imgH="393480" progId="Equation.DSMT4">
                  <p:embed/>
                </p:oleObj>
              </mc:Choice>
              <mc:Fallback>
                <p:oleObj name="Equation" r:id="rId5" imgW="9014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27" y="3311943"/>
                        <a:ext cx="18272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417684"/>
              </p:ext>
            </p:extLst>
          </p:nvPr>
        </p:nvGraphicFramePr>
        <p:xfrm>
          <a:off x="6660232" y="3311943"/>
          <a:ext cx="18526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6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311943"/>
                        <a:ext cx="18526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V="1">
            <a:off x="6291184" y="3645024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 flipH="1" flipV="1">
            <a:off x="3275857" y="3645024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832135"/>
              </p:ext>
            </p:extLst>
          </p:nvPr>
        </p:nvGraphicFramePr>
        <p:xfrm>
          <a:off x="3563888" y="4437038"/>
          <a:ext cx="18018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7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437038"/>
                        <a:ext cx="1801813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20833"/>
              </p:ext>
            </p:extLst>
          </p:nvPr>
        </p:nvGraphicFramePr>
        <p:xfrm>
          <a:off x="3923928" y="4005064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005064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8680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58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05692"/>
              </p:ext>
            </p:extLst>
          </p:nvPr>
        </p:nvGraphicFramePr>
        <p:xfrm>
          <a:off x="3577059" y="3429000"/>
          <a:ext cx="2651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3" name="Equation" r:id="rId3" imgW="1307880" imgH="253800" progId="Equation.DSMT4">
                  <p:embed/>
                </p:oleObj>
              </mc:Choice>
              <mc:Fallback>
                <p:oleObj name="Equation" r:id="rId3" imgW="1307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059" y="3429000"/>
                        <a:ext cx="2651125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98899"/>
              </p:ext>
            </p:extLst>
          </p:nvPr>
        </p:nvGraphicFramePr>
        <p:xfrm>
          <a:off x="1385827" y="3311943"/>
          <a:ext cx="18272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4" name="Equation" r:id="rId5" imgW="901440" imgH="393480" progId="Equation.DSMT4">
                  <p:embed/>
                </p:oleObj>
              </mc:Choice>
              <mc:Fallback>
                <p:oleObj name="Equation" r:id="rId5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27" y="3311943"/>
                        <a:ext cx="18272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930685"/>
              </p:ext>
            </p:extLst>
          </p:nvPr>
        </p:nvGraphicFramePr>
        <p:xfrm>
          <a:off x="6660232" y="3311943"/>
          <a:ext cx="18526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5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311943"/>
                        <a:ext cx="1852612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V="1">
            <a:off x="6291184" y="3645024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 flipH="1" flipV="1">
            <a:off x="3275857" y="3645024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158024"/>
              </p:ext>
            </p:extLst>
          </p:nvPr>
        </p:nvGraphicFramePr>
        <p:xfrm>
          <a:off x="3618532" y="4437112"/>
          <a:ext cx="20335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6" name="Equation" r:id="rId9" imgW="1002960" imgH="393480" progId="Equation.DSMT4">
                  <p:embed/>
                </p:oleObj>
              </mc:Choice>
              <mc:Fallback>
                <p:oleObj name="Equation" r:id="rId9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532" y="4437112"/>
                        <a:ext cx="2033588" cy="7921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23562"/>
              </p:ext>
            </p:extLst>
          </p:nvPr>
        </p:nvGraphicFramePr>
        <p:xfrm>
          <a:off x="3923928" y="4005064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005064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8680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57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91680" y="2780928"/>
            <a:ext cx="1372853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77064"/>
              </p:ext>
            </p:extLst>
          </p:nvPr>
        </p:nvGraphicFramePr>
        <p:xfrm>
          <a:off x="2524125" y="3687763"/>
          <a:ext cx="21082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7" name="Equation" r:id="rId3" imgW="1041120" imgH="507960" progId="Equation.DSMT4">
                  <p:embed/>
                </p:oleObj>
              </mc:Choice>
              <mc:Fallback>
                <p:oleObj name="Equation" r:id="rId3" imgW="1041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3687763"/>
                        <a:ext cx="2108200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>
            <a:off x="3433581" y="4860153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93263"/>
              </p:ext>
            </p:extLst>
          </p:nvPr>
        </p:nvGraphicFramePr>
        <p:xfrm>
          <a:off x="5124846" y="3357563"/>
          <a:ext cx="2903538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8" name="Equation" r:id="rId5" imgW="1434960" imgH="812520" progId="Equation.DSMT4">
                  <p:embed/>
                </p:oleObj>
              </mc:Choice>
              <mc:Fallback>
                <p:oleObj name="Equation" r:id="rId5" imgW="14349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846" y="3357563"/>
                        <a:ext cx="2903538" cy="15795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906330"/>
              </p:ext>
            </p:extLst>
          </p:nvPr>
        </p:nvGraphicFramePr>
        <p:xfrm>
          <a:off x="4690293" y="3996234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9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293" y="3996234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45509"/>
              </p:ext>
            </p:extLst>
          </p:nvPr>
        </p:nvGraphicFramePr>
        <p:xfrm>
          <a:off x="3058220" y="5157118"/>
          <a:ext cx="18018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0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220" y="5157118"/>
                        <a:ext cx="1801812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28" y="620688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35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80728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829866" y="3641610"/>
            <a:ext cx="280831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556283"/>
              </p:ext>
            </p:extLst>
          </p:nvPr>
        </p:nvGraphicFramePr>
        <p:xfrm>
          <a:off x="3278188" y="4241800"/>
          <a:ext cx="3806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1" name="Equation" r:id="rId4" imgW="1879560" imgH="507960" progId="Equation.DSMT4">
                  <p:embed/>
                </p:oleObj>
              </mc:Choice>
              <mc:Fallback>
                <p:oleObj name="Equation" r:id="rId4" imgW="1879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241800"/>
                        <a:ext cx="380682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30346"/>
              </p:ext>
            </p:extLst>
          </p:nvPr>
        </p:nvGraphicFramePr>
        <p:xfrm>
          <a:off x="1975607" y="1556792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2"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607" y="1556792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4561"/>
              </p:ext>
            </p:extLst>
          </p:nvPr>
        </p:nvGraphicFramePr>
        <p:xfrm>
          <a:off x="7164288" y="1703660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3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703660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1680" y="980728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1"/>
            <a:endCxn id="7" idx="1"/>
          </p:cNvCxnSpPr>
          <p:nvPr/>
        </p:nvCxnSpPr>
        <p:spPr>
          <a:xfrm rot="10800000" flipH="1" flipV="1">
            <a:off x="1691679" y="1211561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4288" y="980728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1" idx="3"/>
            <a:endCxn id="8" idx="3"/>
          </p:cNvCxnSpPr>
          <p:nvPr/>
        </p:nvCxnSpPr>
        <p:spPr>
          <a:xfrm flipH="1">
            <a:off x="8269188" y="1211561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926658"/>
              </p:ext>
            </p:extLst>
          </p:nvPr>
        </p:nvGraphicFramePr>
        <p:xfrm>
          <a:off x="5006975" y="2081213"/>
          <a:ext cx="3806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92" name="Equation" r:id="rId3" imgW="1879560" imgH="507960" progId="Equation.DSMT4">
                  <p:embed/>
                </p:oleObj>
              </mc:Choice>
              <mc:Fallback>
                <p:oleObj name="Equation" r:id="rId3" imgW="1879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2081213"/>
                        <a:ext cx="380682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 flipV="1">
            <a:off x="6327216" y="1804938"/>
            <a:ext cx="252000" cy="12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15644"/>
              </p:ext>
            </p:extLst>
          </p:nvPr>
        </p:nvGraphicFramePr>
        <p:xfrm>
          <a:off x="5938539" y="836712"/>
          <a:ext cx="18018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93" name="Equation" r:id="rId5" imgW="888614" imgH="393529" progId="Equation.DSMT4">
                  <p:embed/>
                </p:oleObj>
              </mc:Choice>
              <mc:Fallback>
                <p:oleObj name="Equation" r:id="rId5" imgW="88861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539" y="836712"/>
                        <a:ext cx="1801813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21305"/>
              </p:ext>
            </p:extLst>
          </p:nvPr>
        </p:nvGraphicFramePr>
        <p:xfrm>
          <a:off x="3758951" y="3646016"/>
          <a:ext cx="49895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94" name="Equation" r:id="rId7" imgW="2463480" imgH="888840" progId="Equation.DSMT4">
                  <p:embed/>
                </p:oleObj>
              </mc:Choice>
              <mc:Fallback>
                <p:oleObj name="Equation" r:id="rId7" imgW="24634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8951" y="3646016"/>
                        <a:ext cx="4989513" cy="1727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86924"/>
            <a:ext cx="3520440" cy="251002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17832"/>
              </p:ext>
            </p:extLst>
          </p:nvPr>
        </p:nvGraphicFramePr>
        <p:xfrm>
          <a:off x="6089625" y="3140968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9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25" y="3140968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1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62" y="655388"/>
            <a:ext cx="4629150" cy="4462895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51162" y="5118283"/>
            <a:ext cx="462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895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284984"/>
            <a:ext cx="324036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31722"/>
              </p:ext>
            </p:extLst>
          </p:nvPr>
        </p:nvGraphicFramePr>
        <p:xfrm>
          <a:off x="6084143" y="1700808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59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43" y="1700808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3659678" cy="263097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56658"/>
              </p:ext>
            </p:extLst>
          </p:nvPr>
        </p:nvGraphicFramePr>
        <p:xfrm>
          <a:off x="7452320" y="3501008"/>
          <a:ext cx="1106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60" name="Equation" r:id="rId6" imgW="545760" imgH="393480" progId="Equation.DSMT4">
                  <p:embed/>
                </p:oleObj>
              </mc:Choice>
              <mc:Fallback>
                <p:oleObj name="Equation" r:id="rId6" imgW="5457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3501008"/>
                        <a:ext cx="1106487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6087596" y="3196972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522224"/>
              </p:ext>
            </p:extLst>
          </p:nvPr>
        </p:nvGraphicFramePr>
        <p:xfrm>
          <a:off x="5363096" y="764704"/>
          <a:ext cx="13636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61" name="Equation" r:id="rId8" imgW="672840" imgH="419040" progId="Equation.DSMT4">
                  <p:embed/>
                </p:oleObj>
              </mc:Choice>
              <mc:Fallback>
                <p:oleObj name="Equation" r:id="rId8" imgW="67284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096" y="764704"/>
                        <a:ext cx="1363662" cy="842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951332"/>
              </p:ext>
            </p:extLst>
          </p:nvPr>
        </p:nvGraphicFramePr>
        <p:xfrm>
          <a:off x="5358606" y="2178745"/>
          <a:ext cx="15176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62" name="Equation" r:id="rId10" imgW="749160" imgH="393480" progId="Equation.DSMT4">
                  <p:embed/>
                </p:oleObj>
              </mc:Choice>
              <mc:Fallback>
                <p:oleObj name="Equation" r:id="rId10" imgW="7491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8606" y="2178745"/>
                        <a:ext cx="1517650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V="1">
            <a:off x="7020273" y="386104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241996"/>
              </p:ext>
            </p:extLst>
          </p:nvPr>
        </p:nvGraphicFramePr>
        <p:xfrm>
          <a:off x="5153521" y="4401864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63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521" y="4401864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698347"/>
              </p:ext>
            </p:extLst>
          </p:nvPr>
        </p:nvGraphicFramePr>
        <p:xfrm>
          <a:off x="4427984" y="3485286"/>
          <a:ext cx="24955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64" name="Equation" r:id="rId13" imgW="1231560" imgH="419040" progId="Equation.DSMT4">
                  <p:embed/>
                </p:oleObj>
              </mc:Choice>
              <mc:Fallback>
                <p:oleObj name="Equation" r:id="rId13" imgW="12315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85286"/>
                        <a:ext cx="2495550" cy="842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20691"/>
              </p:ext>
            </p:extLst>
          </p:nvPr>
        </p:nvGraphicFramePr>
        <p:xfrm>
          <a:off x="4427984" y="4797152"/>
          <a:ext cx="23923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65" name="Equation" r:id="rId15" imgW="1180800" imgH="393480" progId="Equation.DSMT4">
                  <p:embed/>
                </p:oleObj>
              </mc:Choice>
              <mc:Fallback>
                <p:oleObj name="Equation" r:id="rId15" imgW="11808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797152"/>
                        <a:ext cx="2392362" cy="7921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0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horizontalnom ekscentričnom silom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2" y="4695527"/>
            <a:ext cx="763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horizontalnom ekscentričnom silom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288108"/>
              </p:ext>
            </p:extLst>
          </p:nvPr>
        </p:nvGraphicFramePr>
        <p:xfrm>
          <a:off x="4831781" y="3182938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1781" y="3182938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5"/>
            <a:ext cx="3572394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678383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34849"/>
              </p:ext>
            </p:extLst>
          </p:nvPr>
        </p:nvGraphicFramePr>
        <p:xfrm>
          <a:off x="7550336" y="5301208"/>
          <a:ext cx="12604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3" name="Equation" r:id="rId8" imgW="622080" imgH="177480" progId="Equation.DSMT4">
                  <p:embed/>
                </p:oleObj>
              </mc:Choice>
              <mc:Fallback>
                <p:oleObj name="Equation" r:id="rId8" imgW="62208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336" y="5301208"/>
                        <a:ext cx="1260475" cy="3571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2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857446" y="62068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87877"/>
              </p:ext>
            </p:extLst>
          </p:nvPr>
        </p:nvGraphicFramePr>
        <p:xfrm>
          <a:off x="6654024" y="1700659"/>
          <a:ext cx="13636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7" name="Equation" r:id="rId3" imgW="672840" imgH="787320" progId="Equation.DSMT4">
                  <p:embed/>
                </p:oleObj>
              </mc:Choice>
              <mc:Fallback>
                <p:oleObj name="Equation" r:id="rId3" imgW="6728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024" y="1700659"/>
                        <a:ext cx="1363662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7006" y="3429000"/>
            <a:ext cx="3816423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0070C0"/>
                </a:solidFill>
              </a:rPr>
              <a:t>Vertikalne reakcije se protive delovanju momenta M i iste, od ranije poznat</a:t>
            </a:r>
            <a:r>
              <a:rPr lang="en-US" sz="2400" dirty="0" smtClean="0">
                <a:solidFill>
                  <a:srgbClr val="0070C0"/>
                </a:solidFill>
              </a:rPr>
              <a:t>e</a:t>
            </a:r>
            <a:r>
              <a:rPr lang="sr-Latn-RS" sz="2400" dirty="0" smtClean="0">
                <a:solidFill>
                  <a:srgbClr val="0070C0"/>
                </a:solidFill>
              </a:rPr>
              <a:t>, iznose: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930540"/>
              </p:ext>
            </p:extLst>
          </p:nvPr>
        </p:nvGraphicFramePr>
        <p:xfrm>
          <a:off x="5228752" y="4316486"/>
          <a:ext cx="20066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8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752" y="4316486"/>
                        <a:ext cx="2006600" cy="7921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6505517" y="1615045"/>
            <a:ext cx="1594875" cy="116588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5" idx="3"/>
            <a:endCxn id="6" idx="3"/>
          </p:cNvCxnSpPr>
          <p:nvPr/>
        </p:nvCxnSpPr>
        <p:spPr>
          <a:xfrm>
            <a:off x="8017686" y="1036187"/>
            <a:ext cx="12700" cy="1456634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74151"/>
              </p:ext>
            </p:extLst>
          </p:nvPr>
        </p:nvGraphicFramePr>
        <p:xfrm>
          <a:off x="6073470" y="2050348"/>
          <a:ext cx="3841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9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470" y="2050348"/>
                        <a:ext cx="384175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330728"/>
              </p:ext>
            </p:extLst>
          </p:nvPr>
        </p:nvGraphicFramePr>
        <p:xfrm>
          <a:off x="5771057" y="3881526"/>
          <a:ext cx="3841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0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057" y="3881526"/>
                        <a:ext cx="384175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27" idx="3"/>
            <a:endCxn id="26" idx="1"/>
          </p:cNvCxnSpPr>
          <p:nvPr/>
        </p:nvCxnSpPr>
        <p:spPr>
          <a:xfrm flipH="1" flipV="1">
            <a:off x="6073470" y="2197985"/>
            <a:ext cx="81762" cy="1831178"/>
          </a:xfrm>
          <a:prstGeom prst="bentConnector5">
            <a:avLst>
              <a:gd name="adj1" fmla="val -279592"/>
              <a:gd name="adj2" fmla="val 50000"/>
              <a:gd name="adj3" fmla="val 379592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97007" y="4814405"/>
            <a:ext cx="1776937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Horizontalna reakcija:</a:t>
            </a:r>
            <a:endParaRPr lang="en-US" sz="2400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06287"/>
              </p:ext>
            </p:extLst>
          </p:nvPr>
        </p:nvGraphicFramePr>
        <p:xfrm>
          <a:off x="3203086" y="5389563"/>
          <a:ext cx="22907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1" name="Equation" r:id="rId11" imgW="1130040" imgH="253800" progId="Equation.DSMT4">
                  <p:embed/>
                </p:oleObj>
              </mc:Choice>
              <mc:Fallback>
                <p:oleObj name="Equation" r:id="rId11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086" y="5389563"/>
                        <a:ext cx="2290762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940649"/>
              </p:ext>
            </p:extLst>
          </p:nvPr>
        </p:nvGraphicFramePr>
        <p:xfrm>
          <a:off x="5532965" y="5497764"/>
          <a:ext cx="3857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2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965" y="5497764"/>
                        <a:ext cx="385763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84815"/>
              </p:ext>
            </p:extLst>
          </p:nvPr>
        </p:nvGraphicFramePr>
        <p:xfrm>
          <a:off x="5898356" y="5416008"/>
          <a:ext cx="9779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3" name="Equation" r:id="rId15" imgW="482400" imgH="228600" progId="Equation.DSMT4">
                  <p:embed/>
                </p:oleObj>
              </mc:Choice>
              <mc:Fallback>
                <p:oleObj name="Equation" r:id="rId15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356" y="5416008"/>
                        <a:ext cx="977900" cy="45878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06" y="620688"/>
            <a:ext cx="3678383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23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0634"/>
              </p:ext>
            </p:extLst>
          </p:nvPr>
        </p:nvGraphicFramePr>
        <p:xfrm>
          <a:off x="1903599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8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980757"/>
              </p:ext>
            </p:extLst>
          </p:nvPr>
        </p:nvGraphicFramePr>
        <p:xfrm>
          <a:off x="7092280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9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1"/>
            <a:endCxn id="6" idx="1"/>
          </p:cNvCxnSpPr>
          <p:nvPr/>
        </p:nvCxnSpPr>
        <p:spPr>
          <a:xfrm rot="10800000" flipH="1" flipV="1">
            <a:off x="1619671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2280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1" name="Elbow Connector 10"/>
          <p:cNvCxnSpPr>
            <a:stCxn id="10" idx="3"/>
            <a:endCxn id="7" idx="3"/>
          </p:cNvCxnSpPr>
          <p:nvPr/>
        </p:nvCxnSpPr>
        <p:spPr>
          <a:xfrm flipH="1">
            <a:off x="8197180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08447" y="3214415"/>
            <a:ext cx="35283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93545"/>
              </p:ext>
            </p:extLst>
          </p:nvPr>
        </p:nvGraphicFramePr>
        <p:xfrm>
          <a:off x="4621808" y="3462338"/>
          <a:ext cx="28305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0" name="Equation" r:id="rId7" imgW="1396800" imgH="393480" progId="Equation.DSMT4">
                  <p:embed/>
                </p:oleObj>
              </mc:Choice>
              <mc:Fallback>
                <p:oleObj name="Equation" r:id="rId7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808" y="3462338"/>
                        <a:ext cx="2830512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67744" y="4336926"/>
            <a:ext cx="385242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75944"/>
              </p:ext>
            </p:extLst>
          </p:nvPr>
        </p:nvGraphicFramePr>
        <p:xfrm>
          <a:off x="5908675" y="4510088"/>
          <a:ext cx="2832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1" name="Equation" r:id="rId9" imgW="1396800" imgH="812520" progId="Equation.DSMT4">
                  <p:embed/>
                </p:oleObj>
              </mc:Choice>
              <mc:Fallback>
                <p:oleObj name="Equation" r:id="rId9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510088"/>
                        <a:ext cx="2832100" cy="158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43" y="481625"/>
            <a:ext cx="3678383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73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717394"/>
              </p:ext>
            </p:extLst>
          </p:nvPr>
        </p:nvGraphicFramePr>
        <p:xfrm>
          <a:off x="1903599" y="1413073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2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413073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558347"/>
              </p:ext>
            </p:extLst>
          </p:nvPr>
        </p:nvGraphicFramePr>
        <p:xfrm>
          <a:off x="7092280" y="1559941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3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559941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837009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1"/>
            <a:endCxn id="4" idx="1"/>
          </p:cNvCxnSpPr>
          <p:nvPr/>
        </p:nvCxnSpPr>
        <p:spPr>
          <a:xfrm rot="10800000" flipH="1" flipV="1">
            <a:off x="1619671" y="1067842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837009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5" idx="3"/>
          </p:cNvCxnSpPr>
          <p:nvPr/>
        </p:nvCxnSpPr>
        <p:spPr>
          <a:xfrm flipH="1">
            <a:off x="8197180" y="1067842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43" y="841962"/>
            <a:ext cx="3678383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690239"/>
              </p:ext>
            </p:extLst>
          </p:nvPr>
        </p:nvGraphicFramePr>
        <p:xfrm>
          <a:off x="2603996" y="3644900"/>
          <a:ext cx="28321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4" name="Equation" r:id="rId8" imgW="1396800" imgH="812520" progId="Equation.DSMT4">
                  <p:embed/>
                </p:oleObj>
              </mc:Choice>
              <mc:Fallback>
                <p:oleObj name="Equation" r:id="rId8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996" y="3644900"/>
                        <a:ext cx="2832100" cy="158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255482"/>
              </p:ext>
            </p:extLst>
          </p:nvPr>
        </p:nvGraphicFramePr>
        <p:xfrm>
          <a:off x="1403648" y="4365401"/>
          <a:ext cx="7191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5" name="Equation" r:id="rId10" imgW="355320" imgH="139680" progId="Equation.DSMT4">
                  <p:embed/>
                </p:oleObj>
              </mc:Choice>
              <mc:Fallback>
                <p:oleObj name="Equation" r:id="rId10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365401"/>
                        <a:ext cx="719137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2255168" y="4437409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294472"/>
              </p:ext>
            </p:extLst>
          </p:nvPr>
        </p:nvGraphicFramePr>
        <p:xfrm>
          <a:off x="5957515" y="3646488"/>
          <a:ext cx="2574925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6" name="Equation" r:id="rId12" imgW="1269720" imgH="812520" progId="Equation.DSMT4">
                  <p:embed/>
                </p:oleObj>
              </mc:Choice>
              <mc:Fallback>
                <p:oleObj name="Equation" r:id="rId12" imgW="12697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515" y="3646488"/>
                        <a:ext cx="2574925" cy="15827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171343"/>
              </p:ext>
            </p:extLst>
          </p:nvPr>
        </p:nvGraphicFramePr>
        <p:xfrm>
          <a:off x="5508104" y="4289771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7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289771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6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26541"/>
              </p:ext>
            </p:extLst>
          </p:nvPr>
        </p:nvGraphicFramePr>
        <p:xfrm>
          <a:off x="1903599" y="165526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1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65526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82957"/>
              </p:ext>
            </p:extLst>
          </p:nvPr>
        </p:nvGraphicFramePr>
        <p:xfrm>
          <a:off x="7092280" y="180213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2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80213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107920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1"/>
            <a:endCxn id="4" idx="1"/>
          </p:cNvCxnSpPr>
          <p:nvPr/>
        </p:nvCxnSpPr>
        <p:spPr>
          <a:xfrm rot="10800000" flipH="1" flipV="1">
            <a:off x="1619671" y="131003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107920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5" idx="3"/>
          </p:cNvCxnSpPr>
          <p:nvPr/>
        </p:nvCxnSpPr>
        <p:spPr>
          <a:xfrm flipH="1">
            <a:off x="8197180" y="131003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8969" y="3233663"/>
            <a:ext cx="1368151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</a:t>
            </a:r>
            <a:r>
              <a:rPr lang="sr-Latn-BA" sz="2400" dirty="0" smtClean="0"/>
              <a:t>normalne</a:t>
            </a:r>
            <a:r>
              <a:rPr lang="en-US" sz="2400" dirty="0" smtClean="0"/>
              <a:t> </a:t>
            </a:r>
            <a:r>
              <a:rPr lang="sr-Latn-BA" sz="2400" dirty="0" smtClean="0"/>
              <a:t>sile</a:t>
            </a:r>
            <a:r>
              <a:rPr lang="sr-Latn-RS" sz="2400" dirty="0" smtClean="0"/>
              <a:t>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700527"/>
              </p:ext>
            </p:extLst>
          </p:nvPr>
        </p:nvGraphicFramePr>
        <p:xfrm>
          <a:off x="2239048" y="4097759"/>
          <a:ext cx="42195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3" name="Equation" r:id="rId7" imgW="2082600" imgH="507960" progId="Equation.DSMT4">
                  <p:embed/>
                </p:oleObj>
              </mc:Choice>
              <mc:Fallback>
                <p:oleObj name="Equation" r:id="rId7" imgW="2082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48" y="4097759"/>
                        <a:ext cx="42195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43" y="1084155"/>
            <a:ext cx="3678383" cy="25436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6725"/>
              </p:ext>
            </p:extLst>
          </p:nvPr>
        </p:nvGraphicFramePr>
        <p:xfrm>
          <a:off x="6938590" y="4097759"/>
          <a:ext cx="15938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4" name="Equation" r:id="rId10" imgW="787320" imgH="507960" progId="Equation.DSMT4">
                  <p:embed/>
                </p:oleObj>
              </mc:Choice>
              <mc:Fallback>
                <p:oleObj name="Equation" r:id="rId10" imgW="787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590" y="4097759"/>
                        <a:ext cx="1593850" cy="9874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710205"/>
              </p:ext>
            </p:extLst>
          </p:nvPr>
        </p:nvGraphicFramePr>
        <p:xfrm>
          <a:off x="6533805" y="4450556"/>
          <a:ext cx="3857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5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805" y="4450556"/>
                        <a:ext cx="385763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20072" y="423560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sila, presečnih momenata savijanja i presečnih normalnih sila</a:t>
            </a:r>
            <a:endParaRPr lang="en-US" sz="24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77709"/>
              </p:ext>
            </p:extLst>
          </p:nvPr>
        </p:nvGraphicFramePr>
        <p:xfrm>
          <a:off x="5396879" y="476672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7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879" y="476672"/>
                        <a:ext cx="1466850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56515"/>
              </p:ext>
            </p:extLst>
          </p:nvPr>
        </p:nvGraphicFramePr>
        <p:xfrm>
          <a:off x="5412308" y="1341438"/>
          <a:ext cx="2832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8" name="Equation" r:id="rId5" imgW="1396800" imgH="812520" progId="Equation.DSMT4">
                  <p:embed/>
                </p:oleObj>
              </mc:Choice>
              <mc:Fallback>
                <p:oleObj name="Equation" r:id="rId5" imgW="1396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2308" y="1341438"/>
                        <a:ext cx="2832100" cy="1582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02830"/>
              </p:ext>
            </p:extLst>
          </p:nvPr>
        </p:nvGraphicFramePr>
        <p:xfrm>
          <a:off x="5423208" y="3068960"/>
          <a:ext cx="15938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9" name="Equation" r:id="rId7" imgW="787320" imgH="507960" progId="Equation.DSMT4">
                  <p:embed/>
                </p:oleObj>
              </mc:Choice>
              <mc:Fallback>
                <p:oleObj name="Equation" r:id="rId7" imgW="787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208" y="3068960"/>
                        <a:ext cx="1593850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36" y="491042"/>
            <a:ext cx="3844636" cy="52422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01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3659678" cy="263097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3284984"/>
            <a:ext cx="295232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651912"/>
              </p:ext>
            </p:extLst>
          </p:nvPr>
        </p:nvGraphicFramePr>
        <p:xfrm>
          <a:off x="3707904" y="3670300"/>
          <a:ext cx="31130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6" name="Equation" r:id="rId4" imgW="1536480" imgH="419040" progId="Equation.DSMT4">
                  <p:embed/>
                </p:oleObj>
              </mc:Choice>
              <mc:Fallback>
                <p:oleObj name="Equation" r:id="rId4" imgW="1536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670300"/>
                        <a:ext cx="3113088" cy="814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772613"/>
              </p:ext>
            </p:extLst>
          </p:nvPr>
        </p:nvGraphicFramePr>
        <p:xfrm>
          <a:off x="7281937" y="3671143"/>
          <a:ext cx="1106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7" name="Equation" r:id="rId6" imgW="545760" imgH="393480" progId="Equation.DSMT4">
                  <p:embed/>
                </p:oleObj>
              </mc:Choice>
              <mc:Fallback>
                <p:oleObj name="Equation" r:id="rId6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937" y="3671143"/>
                        <a:ext cx="1106487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5853861" y="3367107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767453"/>
              </p:ext>
            </p:extLst>
          </p:nvPr>
        </p:nvGraphicFramePr>
        <p:xfrm>
          <a:off x="5124871" y="2348880"/>
          <a:ext cx="15176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8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871" y="2348880"/>
                        <a:ext cx="1517650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6948265" y="4057640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907756"/>
              </p:ext>
            </p:extLst>
          </p:nvPr>
        </p:nvGraphicFramePr>
        <p:xfrm>
          <a:off x="3707904" y="5040089"/>
          <a:ext cx="2727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9" name="Equation" r:id="rId10" imgW="1346040" imgH="393480" progId="Equation.DSMT4">
                  <p:embed/>
                </p:oleObj>
              </mc:Choice>
              <mc:Fallback>
                <p:oleObj name="Equation" r:id="rId10" imgW="13460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040089"/>
                        <a:ext cx="2727325" cy="7651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055367"/>
              </p:ext>
            </p:extLst>
          </p:nvPr>
        </p:nvGraphicFramePr>
        <p:xfrm>
          <a:off x="4649465" y="4617888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0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465" y="4617888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3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896313"/>
              </p:ext>
            </p:extLst>
          </p:nvPr>
        </p:nvGraphicFramePr>
        <p:xfrm>
          <a:off x="5368577" y="476672"/>
          <a:ext cx="28829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1" name="Equation" r:id="rId3" imgW="1422360" imgH="393480" progId="Equation.DSMT4">
                  <p:embed/>
                </p:oleObj>
              </mc:Choice>
              <mc:Fallback>
                <p:oleObj name="Equation" r:id="rId3" imgW="14223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577" y="476672"/>
                        <a:ext cx="2882900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490990"/>
              </p:ext>
            </p:extLst>
          </p:nvPr>
        </p:nvGraphicFramePr>
        <p:xfrm>
          <a:off x="5299149" y="1800225"/>
          <a:ext cx="30892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2" name="Equation" r:id="rId5" imgW="1523880" imgH="393480" progId="Equation.DSMT4">
                  <p:embed/>
                </p:oleObj>
              </mc:Choice>
              <mc:Fallback>
                <p:oleObj name="Equation" r:id="rId5" imgW="15238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149" y="1800225"/>
                        <a:ext cx="308927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8618"/>
              </p:ext>
            </p:extLst>
          </p:nvPr>
        </p:nvGraphicFramePr>
        <p:xfrm>
          <a:off x="6168702" y="1340768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702" y="1340768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495952"/>
              </p:ext>
            </p:extLst>
          </p:nvPr>
        </p:nvGraphicFramePr>
        <p:xfrm>
          <a:off x="6588224" y="3068960"/>
          <a:ext cx="14668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4" name="Equation" r:id="rId9" imgW="723600" imgH="203040" progId="Equation.DSMT4">
                  <p:embed/>
                </p:oleObj>
              </mc:Choice>
              <mc:Fallback>
                <p:oleObj name="Equation" r:id="rId9" imgW="7236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068960"/>
                        <a:ext cx="1466850" cy="395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032598"/>
              </p:ext>
            </p:extLst>
          </p:nvPr>
        </p:nvGraphicFramePr>
        <p:xfrm>
          <a:off x="7209928" y="4029373"/>
          <a:ext cx="110648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5" name="Equation" r:id="rId11" imgW="545760" imgH="431640" progId="Equation.DSMT4">
                  <p:embed/>
                </p:oleObj>
              </mc:Choice>
              <mc:Fallback>
                <p:oleObj name="Equation" r:id="rId11" imgW="5457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9928" y="4029373"/>
                        <a:ext cx="1106488" cy="839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825486"/>
              </p:ext>
            </p:extLst>
          </p:nvPr>
        </p:nvGraphicFramePr>
        <p:xfrm>
          <a:off x="7241753" y="3573016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6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1753" y="3573016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23728" y="4830251"/>
            <a:ext cx="48965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002060"/>
                </a:solidFill>
              </a:rPr>
              <a:t>Na ovom mestu je poprečni presek sa maksimalnim momentom savijanja.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5" name="Elbow Connector 14"/>
          <p:cNvCxnSpPr>
            <a:stCxn id="13" idx="3"/>
            <a:endCxn id="11" idx="2"/>
          </p:cNvCxnSpPr>
          <p:nvPr/>
        </p:nvCxnSpPr>
        <p:spPr>
          <a:xfrm flipV="1">
            <a:off x="7020272" y="4869160"/>
            <a:ext cx="742900" cy="376590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3659678" cy="263097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041247"/>
              </p:ext>
            </p:extLst>
          </p:nvPr>
        </p:nvGraphicFramePr>
        <p:xfrm>
          <a:off x="6953721" y="2636912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721" y="2636912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3659678" cy="263097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396993"/>
              </p:ext>
            </p:extLst>
          </p:nvPr>
        </p:nvGraphicFramePr>
        <p:xfrm>
          <a:off x="5229051" y="2447801"/>
          <a:ext cx="2727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1" name="Equation" r:id="rId4" imgW="1346040" imgH="393480" progId="Equation.DSMT4">
                  <p:embed/>
                </p:oleObj>
              </mc:Choice>
              <mc:Fallback>
                <p:oleObj name="Equation" r:id="rId4" imgW="13460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051" y="2447801"/>
                        <a:ext cx="272732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07767"/>
              </p:ext>
            </p:extLst>
          </p:nvPr>
        </p:nvGraphicFramePr>
        <p:xfrm>
          <a:off x="5913784" y="1126327"/>
          <a:ext cx="11064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2" name="Equation" r:id="rId6" imgW="545760" imgH="431640" progId="Equation.DSMT4">
                  <p:embed/>
                </p:oleObj>
              </mc:Choice>
              <mc:Fallback>
                <p:oleObj name="Equation" r:id="rId6" imgW="5457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784" y="1126327"/>
                        <a:ext cx="1106488" cy="839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V="1">
            <a:off x="6159604" y="2143765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28538"/>
              </p:ext>
            </p:extLst>
          </p:nvPr>
        </p:nvGraphicFramePr>
        <p:xfrm>
          <a:off x="4067944" y="3760515"/>
          <a:ext cx="38846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3" name="Equation" r:id="rId8" imgW="1917360" imgH="533160" progId="Equation.DSMT4">
                  <p:embed/>
                </p:oleObj>
              </mc:Choice>
              <mc:Fallback>
                <p:oleObj name="Equation" r:id="rId8" imgW="191736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760515"/>
                        <a:ext cx="3884613" cy="1036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053998"/>
              </p:ext>
            </p:extLst>
          </p:nvPr>
        </p:nvGraphicFramePr>
        <p:xfrm>
          <a:off x="6156176" y="3321745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4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321745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543415"/>
              </p:ext>
            </p:extLst>
          </p:nvPr>
        </p:nvGraphicFramePr>
        <p:xfrm>
          <a:off x="1331640" y="3861048"/>
          <a:ext cx="210978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5" name="Equation" r:id="rId12" imgW="1041120" imgH="431640" progId="Equation.DSMT4">
                  <p:embed/>
                </p:oleObj>
              </mc:Choice>
              <mc:Fallback>
                <p:oleObj name="Equation" r:id="rId12" imgW="104112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861048"/>
                        <a:ext cx="2109788" cy="839787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16312"/>
              </p:ext>
            </p:extLst>
          </p:nvPr>
        </p:nvGraphicFramePr>
        <p:xfrm>
          <a:off x="3538165" y="4149080"/>
          <a:ext cx="3857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6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165" y="4149080"/>
                        <a:ext cx="385763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0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4596"/>
              </p:ext>
            </p:extLst>
          </p:nvPr>
        </p:nvGraphicFramePr>
        <p:xfrm>
          <a:off x="5796136" y="647601"/>
          <a:ext cx="23939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5" name="Equation" r:id="rId3" imgW="1180800" imgH="393480" progId="Equation.DSMT4">
                  <p:embed/>
                </p:oleObj>
              </mc:Choice>
              <mc:Fallback>
                <p:oleObj name="Equation" r:id="rId3" imgW="11808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647601"/>
                        <a:ext cx="2393950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758890"/>
              </p:ext>
            </p:extLst>
          </p:nvPr>
        </p:nvGraphicFramePr>
        <p:xfrm>
          <a:off x="5796136" y="1583705"/>
          <a:ext cx="2727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6" name="Equation" r:id="rId5" imgW="1345616" imgH="393529" progId="Equation.DSMT4">
                  <p:embed/>
                </p:oleObj>
              </mc:Choice>
              <mc:Fallback>
                <p:oleObj name="Equation" r:id="rId5" imgW="134561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583705"/>
                        <a:ext cx="272732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0623"/>
              </p:ext>
            </p:extLst>
          </p:nvPr>
        </p:nvGraphicFramePr>
        <p:xfrm>
          <a:off x="5868144" y="3717032"/>
          <a:ext cx="21097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7" name="Equation" r:id="rId7" imgW="1041120" imgH="431640" progId="Equation.DSMT4">
                  <p:embed/>
                </p:oleObj>
              </mc:Choice>
              <mc:Fallback>
                <p:oleObj name="Equation" r:id="rId7" imgW="104112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717032"/>
                        <a:ext cx="2109787" cy="839788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5656" y="4869160"/>
            <a:ext cx="381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Dijagram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presečnih poprečni sila i presečnih momenata savijanja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21" y="476672"/>
            <a:ext cx="3818659" cy="4358986"/>
          </a:xfrm>
          <a:prstGeom prst="rect">
            <a:avLst/>
          </a:prstGeom>
          <a:ln w="6350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Freeform 10"/>
          <p:cNvSpPr/>
          <p:nvPr/>
        </p:nvSpPr>
        <p:spPr>
          <a:xfrm>
            <a:off x="3717421" y="4452359"/>
            <a:ext cx="2273181" cy="239282"/>
          </a:xfrm>
          <a:custGeom>
            <a:avLst/>
            <a:gdLst>
              <a:gd name="connsiteX0" fmla="*/ 0 w 2273181"/>
              <a:gd name="connsiteY0" fmla="*/ 59820 h 239282"/>
              <a:gd name="connsiteX1" fmla="*/ 1281869 w 2273181"/>
              <a:gd name="connsiteY1" fmla="*/ 239282 h 239282"/>
              <a:gd name="connsiteX2" fmla="*/ 2273181 w 2273181"/>
              <a:gd name="connsiteY2" fmla="*/ 0 h 2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181" h="239282">
                <a:moveTo>
                  <a:pt x="0" y="59820"/>
                </a:moveTo>
                <a:lnTo>
                  <a:pt x="1281869" y="239282"/>
                </a:lnTo>
                <a:lnTo>
                  <a:pt x="2273181" y="0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trouglasto raspodeljenim opterećenjem (slučaj 2)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11.11.2019.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771800" y="4869160"/>
            <a:ext cx="492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trouglasto raspodeljenim opterećenjem (slučaj 2)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72" y="2204864"/>
            <a:ext cx="3659678" cy="263097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91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6090</TotalTime>
  <Words>528</Words>
  <Application>Microsoft Office PowerPoint</Application>
  <PresentationFormat>On-screen Show (4:3)</PresentationFormat>
  <Paragraphs>169</Paragraphs>
  <Slides>45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664</cp:revision>
  <dcterms:created xsi:type="dcterms:W3CDTF">2013-09-29T06:25:24Z</dcterms:created>
  <dcterms:modified xsi:type="dcterms:W3CDTF">2019-11-11T18:15:12Z</dcterms:modified>
</cp:coreProperties>
</file>