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256" r:id="rId2"/>
    <p:sldId id="395" r:id="rId3"/>
    <p:sldId id="396" r:id="rId4"/>
    <p:sldId id="398" r:id="rId5"/>
    <p:sldId id="399" r:id="rId6"/>
    <p:sldId id="400" r:id="rId7"/>
    <p:sldId id="446" r:id="rId8"/>
    <p:sldId id="447" r:id="rId9"/>
    <p:sldId id="448" r:id="rId10"/>
    <p:sldId id="449" r:id="rId11"/>
    <p:sldId id="462" r:id="rId12"/>
    <p:sldId id="464" r:id="rId13"/>
    <p:sldId id="404" r:id="rId14"/>
    <p:sldId id="405" r:id="rId15"/>
    <p:sldId id="406" r:id="rId16"/>
    <p:sldId id="403" r:id="rId17"/>
    <p:sldId id="425" r:id="rId18"/>
    <p:sldId id="450" r:id="rId19"/>
    <p:sldId id="459" r:id="rId20"/>
    <p:sldId id="460" r:id="rId21"/>
    <p:sldId id="463" r:id="rId22"/>
    <p:sldId id="461" r:id="rId23"/>
    <p:sldId id="465" r:id="rId24"/>
    <p:sldId id="407" r:id="rId25"/>
    <p:sldId id="409" r:id="rId26"/>
    <p:sldId id="410" r:id="rId27"/>
    <p:sldId id="411" r:id="rId28"/>
    <p:sldId id="413" r:id="rId29"/>
    <p:sldId id="418" r:id="rId30"/>
    <p:sldId id="467" r:id="rId31"/>
    <p:sldId id="426" r:id="rId32"/>
    <p:sldId id="427" r:id="rId33"/>
    <p:sldId id="428" r:id="rId34"/>
    <p:sldId id="429" r:id="rId35"/>
    <p:sldId id="451" r:id="rId36"/>
    <p:sldId id="453" r:id="rId37"/>
    <p:sldId id="454" r:id="rId38"/>
    <p:sldId id="455" r:id="rId39"/>
    <p:sldId id="456" r:id="rId40"/>
    <p:sldId id="457" r:id="rId41"/>
    <p:sldId id="458" r:id="rId42"/>
    <p:sldId id="466" r:id="rId43"/>
    <p:sldId id="444" r:id="rId44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14.wmf"/><Relationship Id="rId1" Type="http://schemas.openxmlformats.org/officeDocument/2006/relationships/image" Target="../media/image43.w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2" Type="http://schemas.openxmlformats.org/officeDocument/2006/relationships/image" Target="../media/image55.wmf"/><Relationship Id="rId1" Type="http://schemas.openxmlformats.org/officeDocument/2006/relationships/image" Target="../media/image3.wmf"/><Relationship Id="rId6" Type="http://schemas.openxmlformats.org/officeDocument/2006/relationships/image" Target="../media/image27.wmf"/><Relationship Id="rId5" Type="http://schemas.openxmlformats.org/officeDocument/2006/relationships/image" Target="../media/image14.wmf"/><Relationship Id="rId4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36.wmf"/><Relationship Id="rId1" Type="http://schemas.openxmlformats.org/officeDocument/2006/relationships/image" Target="../media/image64.wmf"/><Relationship Id="rId4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3.wmf"/><Relationship Id="rId1" Type="http://schemas.openxmlformats.org/officeDocument/2006/relationships/image" Target="../media/image68.wmf"/><Relationship Id="rId6" Type="http://schemas.openxmlformats.org/officeDocument/2006/relationships/image" Target="../media/image71.wmf"/><Relationship Id="rId5" Type="http://schemas.openxmlformats.org/officeDocument/2006/relationships/image" Target="../media/image14.wmf"/><Relationship Id="rId4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6.wmf"/><Relationship Id="rId4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image" Target="../media/image17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7.wmf"/><Relationship Id="rId2" Type="http://schemas.openxmlformats.org/officeDocument/2006/relationships/image" Target="../media/image23.wmf"/><Relationship Id="rId1" Type="http://schemas.openxmlformats.org/officeDocument/2006/relationships/image" Target="../media/image3.wmf"/><Relationship Id="rId6" Type="http://schemas.openxmlformats.org/officeDocument/2006/relationships/image" Target="../media/image14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31.wmf"/><Relationship Id="rId5" Type="http://schemas.openxmlformats.org/officeDocument/2006/relationships/image" Target="../media/image14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8A7-7527-4413-87A8-01EA1F01143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CE4B-E2D5-44C9-BDDE-07759C5A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13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24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28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31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2.jpeg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41.wmf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2.bin"/><Relationship Id="rId14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wmf"/><Relationship Id="rId11" Type="http://schemas.openxmlformats.org/officeDocument/2006/relationships/image" Target="../media/image46.jpeg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45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11" Type="http://schemas.openxmlformats.org/officeDocument/2006/relationships/image" Target="../media/image46.jpeg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14.wmf"/><Relationship Id="rId17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57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36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66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7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14.wmf"/><Relationship Id="rId3" Type="http://schemas.openxmlformats.org/officeDocument/2006/relationships/image" Target="../media/image72.jpe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0.wmf"/><Relationship Id="rId5" Type="http://schemas.openxmlformats.org/officeDocument/2006/relationships/image" Target="../media/image68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7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72.jpeg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50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8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78.wmf"/><Relationship Id="rId9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9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8.wmf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3.jpeg"/><Relationship Id="rId5" Type="http://schemas.openxmlformats.org/officeDocument/2006/relationships/image" Target="../media/image82.wmf"/><Relationship Id="rId4" Type="http://schemas.openxmlformats.org/officeDocument/2006/relationships/oleObject" Target="../embeddings/oleObject8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84.wmf"/><Relationship Id="rId9" Type="http://schemas.openxmlformats.org/officeDocument/2006/relationships/image" Target="../media/image8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8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9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9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9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9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9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6.jpeg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01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109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105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107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6.jpe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2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6.wmf"/><Relationship Id="rId3" Type="http://schemas.openxmlformats.org/officeDocument/2006/relationships/image" Target="../media/image28.jpe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5.wmf"/><Relationship Id="rId5" Type="http://schemas.openxmlformats.org/officeDocument/2006/relationships/image" Target="../media/image3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32.jpeg"/><Relationship Id="rId10" Type="http://schemas.openxmlformats.org/officeDocument/2006/relationships/image" Target="../media/image30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MEH1</a:t>
            </a:r>
            <a:r>
              <a:rPr lang="en-US" sz="4000" dirty="0" smtClean="0">
                <a:sym typeface="Symbol"/>
              </a:rPr>
              <a:t></a:t>
            </a:r>
            <a:r>
              <a:rPr lang="en-US" sz="4000" dirty="0" smtClean="0">
                <a:sym typeface="Symbol"/>
              </a:rPr>
              <a:t>1</a:t>
            </a:r>
            <a:r>
              <a:rPr lang="sr-Latn-BA" sz="4000" dirty="0" smtClean="0">
                <a:sym typeface="Symbol"/>
              </a:rPr>
              <a:t>9</a:t>
            </a:r>
            <a:r>
              <a:rPr lang="en-US" sz="4000" dirty="0" smtClean="0">
                <a:sym typeface="Symbol"/>
              </a:rPr>
              <a:t>.</a:t>
            </a:r>
            <a:r>
              <a:rPr lang="sr-Latn-BA" sz="4000" dirty="0" smtClean="0">
                <a:sym typeface="Symbol"/>
              </a:rPr>
              <a:t>20</a:t>
            </a:r>
            <a:r>
              <a:rPr lang="en-US" sz="4000" dirty="0" smtClean="0">
                <a:sym typeface="Symbol"/>
              </a:rPr>
              <a:t></a:t>
            </a:r>
            <a:r>
              <a:rPr lang="en-US" sz="4000" dirty="0" smtClean="0">
                <a:sym typeface="Symbol"/>
              </a:rPr>
              <a:t>P9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6309320" y="548680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I: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68523"/>
              </p:ext>
            </p:extLst>
          </p:nvPr>
        </p:nvGraphicFramePr>
        <p:xfrm>
          <a:off x="7533456" y="779512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48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456" y="779512"/>
                        <a:ext cx="1143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9320" y="1430468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II: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71008"/>
              </p:ext>
            </p:extLst>
          </p:nvPr>
        </p:nvGraphicFramePr>
        <p:xfrm>
          <a:off x="7558881" y="1661920"/>
          <a:ext cx="1092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49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881" y="1661920"/>
                        <a:ext cx="10922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32" y="569314"/>
            <a:ext cx="4655128" cy="307571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22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476672"/>
            <a:ext cx="275767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Presečni momenti savijanja:</a:t>
            </a:r>
            <a:endParaRPr lang="sr-Latn-BA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721719"/>
              </p:ext>
            </p:extLst>
          </p:nvPr>
        </p:nvGraphicFramePr>
        <p:xfrm>
          <a:off x="2843808" y="980728"/>
          <a:ext cx="2743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14" name="Equation" r:id="rId3" imgW="1371600" imgH="711000" progId="Equation.DSMT4">
                  <p:embed/>
                </p:oleObj>
              </mc:Choice>
              <mc:Fallback>
                <p:oleObj name="Equation" r:id="rId3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980728"/>
                        <a:ext cx="2743200" cy="142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392754"/>
              </p:ext>
            </p:extLst>
          </p:nvPr>
        </p:nvGraphicFramePr>
        <p:xfrm>
          <a:off x="6444208" y="1052736"/>
          <a:ext cx="21336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15" name="Equation" r:id="rId5" imgW="1066680" imgH="660240" progId="Equation.DSMT4">
                  <p:embed/>
                </p:oleObj>
              </mc:Choice>
              <mc:Fallback>
                <p:oleObj name="Equation" r:id="rId5" imgW="10666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052736"/>
                        <a:ext cx="2133600" cy="1320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889227"/>
              </p:ext>
            </p:extLst>
          </p:nvPr>
        </p:nvGraphicFramePr>
        <p:xfrm>
          <a:off x="2843808" y="3112368"/>
          <a:ext cx="3352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16" name="Equation" r:id="rId7" imgW="1676160" imgH="914400" progId="Equation.DSMT4">
                  <p:embed/>
                </p:oleObj>
              </mc:Choice>
              <mc:Fallback>
                <p:oleObj name="Equation" r:id="rId7" imgW="16761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112368"/>
                        <a:ext cx="3352800" cy="1828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 rot="16200000" flipH="1" flipV="1">
            <a:off x="5814128" y="1034744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49736"/>
              </p:ext>
            </p:extLst>
          </p:nvPr>
        </p:nvGraphicFramePr>
        <p:xfrm>
          <a:off x="3878709" y="256490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1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709" y="256490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228184" y="892170"/>
            <a:ext cx="2520280" cy="5926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80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572487"/>
            <a:ext cx="720080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… ZA DOMAĆU ZADAĆU skicirati statičke dijagrame ako su:     </a:t>
            </a:r>
            <a:r>
              <a:rPr lang="en-US" sz="2400" dirty="0" smtClean="0"/>
              <a:t>q</a:t>
            </a:r>
            <a:r>
              <a:rPr lang="sr-Latn-BA" sz="2400" dirty="0" smtClean="0"/>
              <a:t> = </a:t>
            </a:r>
            <a:r>
              <a:rPr lang="en-US" sz="2400" dirty="0" smtClean="0"/>
              <a:t>20</a:t>
            </a:r>
            <a:r>
              <a:rPr lang="sr-Latn-BA" sz="2400" dirty="0" smtClean="0"/>
              <a:t> kN</a:t>
            </a:r>
            <a:r>
              <a:rPr lang="en-US" sz="2400" dirty="0" smtClean="0"/>
              <a:t>/m</a:t>
            </a:r>
            <a:r>
              <a:rPr lang="sr-Latn-BA" sz="2400" dirty="0" smtClean="0"/>
              <a:t> i </a:t>
            </a:r>
            <a:r>
              <a:rPr lang="en-US" sz="2400" i="1" dirty="0" smtClean="0"/>
              <a:t>l</a:t>
            </a:r>
            <a:r>
              <a:rPr lang="en-US" sz="2400" dirty="0" smtClean="0"/>
              <a:t> = 4 m, a</a:t>
            </a:r>
            <a:r>
              <a:rPr lang="sr-Latn-BA" sz="2400" dirty="0" smtClean="0"/>
              <a:t> = </a:t>
            </a:r>
            <a:r>
              <a:rPr lang="en-US" sz="2400" dirty="0" smtClean="0"/>
              <a:t>3</a:t>
            </a:r>
            <a:r>
              <a:rPr lang="sr-Latn-BA" sz="2400" dirty="0" smtClean="0"/>
              <a:t> m</a:t>
            </a:r>
            <a:r>
              <a:rPr lang="en-US" sz="2400" dirty="0" smtClean="0"/>
              <a:t>, b = 1 m</a:t>
            </a:r>
            <a:r>
              <a:rPr lang="sr-Latn-BA" sz="2400" dirty="0" smtClean="0"/>
              <a:t> !!!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987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1232816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K</a:t>
            </a:r>
            <a:r>
              <a:rPr lang="sr-Latn-RS" sz="3000" b="1" dirty="0" smtClean="0"/>
              <a:t>onzola sa trouglasto raspodeljenim opterećenjem na celoj dužini 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339752" y="4470211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konzole sa trouglasto raspodeljenim opterećenjem na celoj dužini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04864"/>
            <a:ext cx="4655128" cy="221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196442"/>
              </p:ext>
            </p:extLst>
          </p:nvPr>
        </p:nvGraphicFramePr>
        <p:xfrm>
          <a:off x="7063852" y="187047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20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3852" y="187047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413695"/>
              </p:ext>
            </p:extLst>
          </p:nvPr>
        </p:nvGraphicFramePr>
        <p:xfrm>
          <a:off x="6627564" y="2353568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21" name="Equation" r:id="rId5" imgW="545760" imgH="393480" progId="Equation.DSMT4">
                  <p:embed/>
                </p:oleObj>
              </mc:Choice>
              <mc:Fallback>
                <p:oleObj name="Equation" r:id="rId5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564" y="2353568"/>
                        <a:ext cx="10922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3929732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Moment ukleštenja:</a:t>
            </a:r>
            <a:endParaRPr lang="sr-Latn-BA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064269"/>
              </p:ext>
            </p:extLst>
          </p:nvPr>
        </p:nvGraphicFramePr>
        <p:xfrm>
          <a:off x="2971081" y="4367213"/>
          <a:ext cx="309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22" name="Equation" r:id="rId7" imgW="1549080" imgH="393480" progId="Equation.DSMT4">
                  <p:embed/>
                </p:oleObj>
              </mc:Choice>
              <mc:Fallback>
                <p:oleObj name="Equation" r:id="rId7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081" y="4367213"/>
                        <a:ext cx="3098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113145"/>
              </p:ext>
            </p:extLst>
          </p:nvPr>
        </p:nvGraphicFramePr>
        <p:xfrm>
          <a:off x="6135216" y="458174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23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216" y="458174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43999"/>
              </p:ext>
            </p:extLst>
          </p:nvPr>
        </p:nvGraphicFramePr>
        <p:xfrm>
          <a:off x="6584776" y="4319588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24" name="Equation" r:id="rId11" imgW="685800" imgH="419040" progId="Equation.DSMT4">
                  <p:embed/>
                </p:oleObj>
              </mc:Choice>
              <mc:Fallback>
                <p:oleObj name="Equation" r:id="rId11" imgW="685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776" y="4319588"/>
                        <a:ext cx="1371600" cy="838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8416"/>
            <a:ext cx="4846320" cy="290945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65947" y="509151"/>
            <a:ext cx="165618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Vertikalna reakcija:</a:t>
            </a:r>
            <a:endParaRPr lang="sr-Latn-BA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23469"/>
              </p:ext>
            </p:extLst>
          </p:nvPr>
        </p:nvGraphicFramePr>
        <p:xfrm>
          <a:off x="6386264" y="985416"/>
          <a:ext cx="236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25" name="Equation" r:id="rId14" imgW="1180800" imgH="393480" progId="Equation.DSMT4">
                  <p:embed/>
                </p:oleObj>
              </mc:Choice>
              <mc:Fallback>
                <p:oleObj name="Equation" r:id="rId14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264" y="985416"/>
                        <a:ext cx="2362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36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547664" y="2989451"/>
            <a:ext cx="165618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Presečne poprečne sile:</a:t>
            </a:r>
            <a:endParaRPr lang="sr-Latn-BA" sz="24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835763"/>
              </p:ext>
            </p:extLst>
          </p:nvPr>
        </p:nvGraphicFramePr>
        <p:xfrm>
          <a:off x="2375756" y="3814936"/>
          <a:ext cx="261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18" name="Equation" r:id="rId3" imgW="1307880" imgH="419040" progId="Equation.DSMT4">
                  <p:embed/>
                </p:oleObj>
              </mc:Choice>
              <mc:Fallback>
                <p:oleObj name="Equation" r:id="rId3" imgW="1307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756" y="3814936"/>
                        <a:ext cx="26162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577333"/>
              </p:ext>
            </p:extLst>
          </p:nvPr>
        </p:nvGraphicFramePr>
        <p:xfrm>
          <a:off x="5066295" y="4081353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19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6295" y="4081353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own Arrow 20"/>
          <p:cNvSpPr/>
          <p:nvPr/>
        </p:nvSpPr>
        <p:spPr>
          <a:xfrm flipV="1">
            <a:off x="3203848" y="4725144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327152"/>
              </p:ext>
            </p:extLst>
          </p:nvPr>
        </p:nvGraphicFramePr>
        <p:xfrm>
          <a:off x="2375756" y="5157688"/>
          <a:ext cx="213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20" name="Equation" r:id="rId7" imgW="1066680" imgH="431640" progId="Equation.DSMT4">
                  <p:embed/>
                </p:oleObj>
              </mc:Choice>
              <mc:Fallback>
                <p:oleObj name="Equation" r:id="rId7" imgW="106668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756" y="5157688"/>
                        <a:ext cx="2133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389911"/>
              </p:ext>
            </p:extLst>
          </p:nvPr>
        </p:nvGraphicFramePr>
        <p:xfrm>
          <a:off x="5539184" y="3717032"/>
          <a:ext cx="2489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21" name="Equation" r:id="rId9" imgW="1244520" imgH="469800" progId="Equation.DSMT4">
                  <p:embed/>
                </p:oleObj>
              </mc:Choice>
              <mc:Fallback>
                <p:oleObj name="Equation" r:id="rId9" imgW="124452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9184" y="3717032"/>
                        <a:ext cx="2489200" cy="939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8680"/>
            <a:ext cx="4846320" cy="290945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807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688538" y="3501008"/>
            <a:ext cx="275767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Presečni momenti savijanja:</a:t>
            </a:r>
            <a:endParaRPr lang="sr-Latn-BA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586966"/>
              </p:ext>
            </p:extLst>
          </p:nvPr>
        </p:nvGraphicFramePr>
        <p:xfrm>
          <a:off x="4298776" y="3979664"/>
          <a:ext cx="365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59" name="Equation" r:id="rId3" imgW="1828800" imgH="419040" progId="Equation.DSMT4">
                  <p:embed/>
                </p:oleObj>
              </mc:Choice>
              <mc:Fallback>
                <p:oleObj name="Equation" r:id="rId3" imgW="1828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776" y="3979664"/>
                        <a:ext cx="3657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415440"/>
              </p:ext>
            </p:extLst>
          </p:nvPr>
        </p:nvGraphicFramePr>
        <p:xfrm>
          <a:off x="4289896" y="5369520"/>
          <a:ext cx="2946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60" name="Equation" r:id="rId5" imgW="1473120" imgH="469800" progId="Equation.DSMT4">
                  <p:embed/>
                </p:oleObj>
              </mc:Choice>
              <mc:Fallback>
                <p:oleObj name="Equation" r:id="rId5" imgW="14731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896" y="5369520"/>
                        <a:ext cx="2946400" cy="939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993913"/>
              </p:ext>
            </p:extLst>
          </p:nvPr>
        </p:nvGraphicFramePr>
        <p:xfrm>
          <a:off x="6542856" y="2492896"/>
          <a:ext cx="213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61" name="Equation" r:id="rId7" imgW="1066680" imgH="431640" progId="Equation.DSMT4">
                  <p:embed/>
                </p:oleObj>
              </mc:Choice>
              <mc:Fallback>
                <p:oleObj name="Equation" r:id="rId7" imgW="106668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856" y="2492896"/>
                        <a:ext cx="2133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own Arrow 17"/>
          <p:cNvSpPr/>
          <p:nvPr/>
        </p:nvSpPr>
        <p:spPr>
          <a:xfrm>
            <a:off x="7236296" y="3501048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988611"/>
              </p:ext>
            </p:extLst>
          </p:nvPr>
        </p:nvGraphicFramePr>
        <p:xfrm>
          <a:off x="5179423" y="494116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62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9423" y="494116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80" y="404664"/>
            <a:ext cx="4846320" cy="290945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0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958221"/>
              </p:ext>
            </p:extLst>
          </p:nvPr>
        </p:nvGraphicFramePr>
        <p:xfrm>
          <a:off x="5802064" y="3713336"/>
          <a:ext cx="2946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2" name="Equation" r:id="rId3" imgW="1473120" imgH="469800" progId="Equation.DSMT4">
                  <p:embed/>
                </p:oleObj>
              </mc:Choice>
              <mc:Fallback>
                <p:oleObj name="Equation" r:id="rId3" imgW="1473120" imgH="469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064" y="3713336"/>
                        <a:ext cx="2946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766759"/>
              </p:ext>
            </p:extLst>
          </p:nvPr>
        </p:nvGraphicFramePr>
        <p:xfrm>
          <a:off x="6234112" y="2492896"/>
          <a:ext cx="2489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3" name="Equation" r:id="rId5" imgW="1244520" imgH="469800" progId="Equation.DSMT4">
                  <p:embed/>
                </p:oleObj>
              </mc:Choice>
              <mc:Fallback>
                <p:oleObj name="Equation" r:id="rId5" imgW="12445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2" y="2492896"/>
                        <a:ext cx="24892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09" y="830097"/>
            <a:ext cx="4295603" cy="497516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580112" y="5343599"/>
            <a:ext cx="30425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Statički dijagrami</a:t>
            </a:r>
            <a:endParaRPr lang="sr-Latn-BA" sz="2400" i="1" dirty="0"/>
          </a:p>
        </p:txBody>
      </p:sp>
    </p:spTree>
    <p:extLst>
      <p:ext uri="{BB962C8B-B14F-4D97-AF65-F5344CB8AC3E}">
        <p14:creationId xmlns:p14="http://schemas.microsoft.com/office/powerpoint/2010/main" val="4132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35608" y="540000"/>
            <a:ext cx="7498080" cy="123281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000" b="1" dirty="0" smtClean="0"/>
              <a:t>K</a:t>
            </a:r>
            <a:r>
              <a:rPr lang="sr-Latn-RS" sz="3000" b="1" dirty="0" smtClean="0"/>
              <a:t>onzola sa trouglasto raspodeljenim opterećenjem na delu ukupne dužine</a:t>
            </a:r>
            <a:endParaRPr lang="sr-Latn-BA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4686235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konzole sa trouglasto raspodeljenim opterećenjem na delu ukupne dužine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16832"/>
            <a:ext cx="46634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171215"/>
              </p:ext>
            </p:extLst>
          </p:nvPr>
        </p:nvGraphicFramePr>
        <p:xfrm>
          <a:off x="6757118" y="251854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8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118" y="251854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572929"/>
              </p:ext>
            </p:extLst>
          </p:nvPr>
        </p:nvGraphicFramePr>
        <p:xfrm>
          <a:off x="6444208" y="2924944"/>
          <a:ext cx="114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9" name="Equation" r:id="rId5" imgW="571320" imgH="393480" progId="Equation.DSMT4">
                  <p:embed/>
                </p:oleObj>
              </mc:Choice>
              <mc:Fallback>
                <p:oleObj name="Equation" r:id="rId5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2924944"/>
                        <a:ext cx="11430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4758406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Moment ukleštenja:</a:t>
            </a:r>
            <a:endParaRPr lang="sr-Latn-BA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709484"/>
              </p:ext>
            </p:extLst>
          </p:nvPr>
        </p:nvGraphicFramePr>
        <p:xfrm>
          <a:off x="6487864" y="4076700"/>
          <a:ext cx="226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0" name="Equation" r:id="rId7" imgW="1130040" imgH="431640" progId="Equation.DSMT4">
                  <p:embed/>
                </p:oleObj>
              </mc:Choice>
              <mc:Fallback>
                <p:oleObj name="Equation" r:id="rId7" imgW="1130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864" y="4076700"/>
                        <a:ext cx="2260600" cy="8636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84168" y="657175"/>
            <a:ext cx="165618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Vertikalna reakcija:</a:t>
            </a:r>
            <a:endParaRPr lang="sr-Latn-BA" sz="24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65008"/>
              </p:ext>
            </p:extLst>
          </p:nvPr>
        </p:nvGraphicFramePr>
        <p:xfrm>
          <a:off x="6119440" y="1633488"/>
          <a:ext cx="241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1" name="Equation" r:id="rId9" imgW="1206360" imgH="393480" progId="Equation.DSMT4">
                  <p:embed/>
                </p:oleObj>
              </mc:Choice>
              <mc:Fallback>
                <p:oleObj name="Equation" r:id="rId9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440" y="1633488"/>
                        <a:ext cx="2413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0067"/>
              </p:ext>
            </p:extLst>
          </p:nvPr>
        </p:nvGraphicFramePr>
        <p:xfrm>
          <a:off x="6741467" y="5445323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2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1467" y="5445323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28623"/>
              </p:ext>
            </p:extLst>
          </p:nvPr>
        </p:nvGraphicFramePr>
        <p:xfrm>
          <a:off x="7316936" y="505288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3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936" y="505288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0" idx="3"/>
            <a:endCxn id="11" idx="2"/>
          </p:cNvCxnSpPr>
          <p:nvPr/>
        </p:nvCxnSpPr>
        <p:spPr>
          <a:xfrm flipV="1">
            <a:off x="7122467" y="5459288"/>
            <a:ext cx="334169" cy="13843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353450"/>
              </p:ext>
            </p:extLst>
          </p:nvPr>
        </p:nvGraphicFramePr>
        <p:xfrm>
          <a:off x="2875632" y="5157788"/>
          <a:ext cx="3784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4" name="Equation" r:id="rId15" imgW="1892160" imgH="431640" progId="Equation.DSMT4">
                  <p:embed/>
                </p:oleObj>
              </mc:Choice>
              <mc:Fallback>
                <p:oleObj name="Equation" r:id="rId15" imgW="189216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632" y="5157788"/>
                        <a:ext cx="3784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46830"/>
            <a:ext cx="4663440" cy="314221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679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1304824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K</a:t>
            </a:r>
            <a:r>
              <a:rPr lang="sr-Latn-RS" sz="3000" b="1" dirty="0" smtClean="0"/>
              <a:t>onzola sa ravnomerno raspodeljenim opterećenjem na delu raspona (1. slučaj)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979712" y="4686235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konzole sa ravnomerno raspodeljenim opterećenjem na delu raspona (1. slučaj)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07540"/>
            <a:ext cx="4655128" cy="26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6309320" y="548680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I: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893291"/>
              </p:ext>
            </p:extLst>
          </p:nvPr>
        </p:nvGraphicFramePr>
        <p:xfrm>
          <a:off x="7533456" y="779512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6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456" y="779512"/>
                        <a:ext cx="1143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9320" y="1430468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II: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483591"/>
              </p:ext>
            </p:extLst>
          </p:nvPr>
        </p:nvGraphicFramePr>
        <p:xfrm>
          <a:off x="7558881" y="1661920"/>
          <a:ext cx="1092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7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881" y="1661920"/>
                        <a:ext cx="10922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20" y="569102"/>
            <a:ext cx="4663440" cy="350797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860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623596"/>
            <a:ext cx="266429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Presečne poprečne sile:</a:t>
            </a:r>
            <a:endParaRPr lang="sr-Latn-BA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533144"/>
              </p:ext>
            </p:extLst>
          </p:nvPr>
        </p:nvGraphicFramePr>
        <p:xfrm>
          <a:off x="2408238" y="1172096"/>
          <a:ext cx="2463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54" name="Equation" r:id="rId3" imgW="1231560" imgH="660240" progId="Equation.DSMT4">
                  <p:embed/>
                </p:oleObj>
              </mc:Choice>
              <mc:Fallback>
                <p:oleObj name="Equation" r:id="rId3" imgW="12315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8" y="1172096"/>
                        <a:ext cx="2463800" cy="1320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876016"/>
              </p:ext>
            </p:extLst>
          </p:nvPr>
        </p:nvGraphicFramePr>
        <p:xfrm>
          <a:off x="5513536" y="1011312"/>
          <a:ext cx="2082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55" name="Equation" r:id="rId5" imgW="1041120" imgH="812520" progId="Equation.DSMT4">
                  <p:embed/>
                </p:oleObj>
              </mc:Choice>
              <mc:Fallback>
                <p:oleObj name="Equation" r:id="rId5" imgW="10411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536" y="1011312"/>
                        <a:ext cx="2082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736635"/>
              </p:ext>
            </p:extLst>
          </p:nvPr>
        </p:nvGraphicFramePr>
        <p:xfrm>
          <a:off x="2411760" y="3069952"/>
          <a:ext cx="25654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56" name="Equation" r:id="rId7" imgW="1282680" imgH="863280" progId="Equation.DSMT4">
                  <p:embed/>
                </p:oleObj>
              </mc:Choice>
              <mc:Fallback>
                <p:oleObj name="Equation" r:id="rId7" imgW="12826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069952"/>
                        <a:ext cx="2565400" cy="17272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 rot="16200000" flipH="1" flipV="1">
            <a:off x="5094048" y="1646832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051528"/>
              </p:ext>
            </p:extLst>
          </p:nvPr>
        </p:nvGraphicFramePr>
        <p:xfrm>
          <a:off x="3347864" y="259055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5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59055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2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826435"/>
              </p:ext>
            </p:extLst>
          </p:nvPr>
        </p:nvGraphicFramePr>
        <p:xfrm>
          <a:off x="6665664" y="931863"/>
          <a:ext cx="2082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7" name="Equation" r:id="rId3" imgW="1041120" imgH="812520" progId="Equation.DSMT4">
                  <p:embed/>
                </p:oleObj>
              </mc:Choice>
              <mc:Fallback>
                <p:oleObj name="Equation" r:id="rId3" imgW="10411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664" y="931863"/>
                        <a:ext cx="2082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16200000" flipH="1" flipV="1">
            <a:off x="6251648" y="1574824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229869"/>
              </p:ext>
            </p:extLst>
          </p:nvPr>
        </p:nvGraphicFramePr>
        <p:xfrm>
          <a:off x="3878709" y="256490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8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709" y="256490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768654"/>
              </p:ext>
            </p:extLst>
          </p:nvPr>
        </p:nvGraphicFramePr>
        <p:xfrm>
          <a:off x="2892400" y="3040063"/>
          <a:ext cx="3479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9" name="Equation" r:id="rId7" imgW="1739880" imgH="914400" progId="Equation.DSMT4">
                  <p:embed/>
                </p:oleObj>
              </mc:Choice>
              <mc:Fallback>
                <p:oleObj name="Equation" r:id="rId7" imgW="1739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00" y="3040063"/>
                        <a:ext cx="3479800" cy="1828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60731" y="476672"/>
            <a:ext cx="275767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Presečni momenti savijanja:</a:t>
            </a:r>
            <a:endParaRPr lang="sr-Latn-BA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553161"/>
              </p:ext>
            </p:extLst>
          </p:nvPr>
        </p:nvGraphicFramePr>
        <p:xfrm>
          <a:off x="2895377" y="1052513"/>
          <a:ext cx="3149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0" name="Equation" r:id="rId9" imgW="1574640" imgH="711000" progId="Equation.DSMT4">
                  <p:embed/>
                </p:oleObj>
              </mc:Choice>
              <mc:Fallback>
                <p:oleObj name="Equation" r:id="rId9" imgW="1574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377" y="1052513"/>
                        <a:ext cx="3149600" cy="142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6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572487"/>
            <a:ext cx="720080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… ZA DOMAĆU ZADAĆU skicirati statičke dijagrame ako su:     </a:t>
            </a:r>
            <a:r>
              <a:rPr lang="en-US" sz="2400" dirty="0" smtClean="0"/>
              <a:t>q</a:t>
            </a:r>
            <a:r>
              <a:rPr lang="en-US" sz="2400" baseline="-25000" dirty="0" smtClean="0"/>
              <a:t>0</a:t>
            </a:r>
            <a:r>
              <a:rPr lang="sr-Latn-BA" sz="2400" dirty="0" smtClean="0"/>
              <a:t> = </a:t>
            </a:r>
            <a:r>
              <a:rPr lang="en-US" sz="2400" dirty="0" smtClean="0"/>
              <a:t>20</a:t>
            </a:r>
            <a:r>
              <a:rPr lang="sr-Latn-BA" sz="2400" dirty="0" smtClean="0"/>
              <a:t> kN</a:t>
            </a:r>
            <a:r>
              <a:rPr lang="en-US" sz="2400" dirty="0" smtClean="0"/>
              <a:t>/m</a:t>
            </a:r>
            <a:r>
              <a:rPr lang="sr-Latn-BA" sz="2400" dirty="0" smtClean="0"/>
              <a:t> i </a:t>
            </a:r>
            <a:r>
              <a:rPr lang="en-US" sz="2400" dirty="0" smtClean="0"/>
              <a:t>l = 4 m, a</a:t>
            </a:r>
            <a:r>
              <a:rPr lang="sr-Latn-BA" sz="2400" dirty="0" smtClean="0"/>
              <a:t> = </a:t>
            </a:r>
            <a:r>
              <a:rPr lang="en-US" sz="2400" dirty="0" smtClean="0"/>
              <a:t>3</a:t>
            </a:r>
            <a:r>
              <a:rPr lang="sr-Latn-BA" sz="2400" dirty="0" smtClean="0"/>
              <a:t> m</a:t>
            </a:r>
            <a:r>
              <a:rPr lang="en-US" sz="2400" dirty="0" smtClean="0"/>
              <a:t>, b = 1 m</a:t>
            </a:r>
            <a:r>
              <a:rPr lang="sr-Latn-BA" sz="2400" dirty="0" smtClean="0"/>
              <a:t> !!!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4755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/>
              <a:t>K</a:t>
            </a:r>
            <a:r>
              <a:rPr lang="sr-Latn-RS" sz="3000" b="1" dirty="0" smtClean="0"/>
              <a:t>onzola opterećena koncentrisanom silom na slobodnom kraju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339752" y="4326195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konzole opterećene koncentrisanom silom na slobodnom kraju</a:t>
            </a: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20" y="2564904"/>
            <a:ext cx="3497580" cy="1695797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2648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33299"/>
            <a:ext cx="3497580" cy="2182091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98504" y="1505307"/>
            <a:ext cx="165618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Vertikalna reakcija: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783578"/>
              </p:ext>
            </p:extLst>
          </p:nvPr>
        </p:nvGraphicFramePr>
        <p:xfrm>
          <a:off x="6335713" y="2081594"/>
          <a:ext cx="2184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61" name="Equation" r:id="rId4" imgW="1091880" imgH="253800" progId="Equation.DSMT4">
                  <p:embed/>
                </p:oleObj>
              </mc:Choice>
              <mc:Fallback>
                <p:oleObj name="Equation" r:id="rId4" imgW="1091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2081594"/>
                        <a:ext cx="2184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734048"/>
              </p:ext>
            </p:extLst>
          </p:nvPr>
        </p:nvGraphicFramePr>
        <p:xfrm>
          <a:off x="6924401" y="263691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62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401" y="263691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260377"/>
              </p:ext>
            </p:extLst>
          </p:nvPr>
        </p:nvGraphicFramePr>
        <p:xfrm>
          <a:off x="6577013" y="306896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63" name="Equation" r:id="rId8" imgW="457200" imgH="228600" progId="Equation.DSMT4">
                  <p:embed/>
                </p:oleObj>
              </mc:Choice>
              <mc:Fallback>
                <p:oleObj name="Equation" r:id="rId8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3068960"/>
                        <a:ext cx="9144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8992" y="3881571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Moment ukleštenja:</a:t>
            </a:r>
            <a:endParaRPr lang="sr-Latn-BA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450820"/>
              </p:ext>
            </p:extLst>
          </p:nvPr>
        </p:nvGraphicFramePr>
        <p:xfrm>
          <a:off x="6156176" y="4462463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64" name="Equation" r:id="rId10" imgW="571320" imgH="228600" progId="Equation.DSMT4">
                  <p:embed/>
                </p:oleObj>
              </mc:Choice>
              <mc:Fallback>
                <p:oleObj name="Equation" r:id="rId10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4462463"/>
                        <a:ext cx="11430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233583"/>
              </p:ext>
            </p:extLst>
          </p:nvPr>
        </p:nvGraphicFramePr>
        <p:xfrm>
          <a:off x="5724128" y="450912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65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50912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493626"/>
              </p:ext>
            </p:extLst>
          </p:nvPr>
        </p:nvGraphicFramePr>
        <p:xfrm>
          <a:off x="2984500" y="4437063"/>
          <a:ext cx="266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66" name="Equation" r:id="rId14" imgW="1333440" imgH="253800" progId="Equation.DSMT4">
                  <p:embed/>
                </p:oleObj>
              </mc:Choice>
              <mc:Fallback>
                <p:oleObj name="Equation" r:id="rId14" imgW="133344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4437063"/>
                        <a:ext cx="2667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5076056" y="1230784"/>
            <a:ext cx="165618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Presečne poprečne sile:</a:t>
            </a:r>
            <a:endParaRPr lang="sr-Latn-BA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351170"/>
              </p:ext>
            </p:extLst>
          </p:nvPr>
        </p:nvGraphicFramePr>
        <p:xfrm>
          <a:off x="6313488" y="2204963"/>
          <a:ext cx="1905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72" name="Equation" r:id="rId3" imgW="952200" imgH="253800" progId="Equation.DSMT4">
                  <p:embed/>
                </p:oleObj>
              </mc:Choice>
              <mc:Fallback>
                <p:oleObj name="Equation" r:id="rId3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3488" y="2204963"/>
                        <a:ext cx="1905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8714" y="3861048"/>
            <a:ext cx="275767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Presečni momenti savijanja: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005752"/>
              </p:ext>
            </p:extLst>
          </p:nvPr>
        </p:nvGraphicFramePr>
        <p:xfrm>
          <a:off x="3455144" y="4438045"/>
          <a:ext cx="241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73" name="Equation" r:id="rId5" imgW="1206360" imgH="253800" progId="Equation.DSMT4">
                  <p:embed/>
                </p:oleObj>
              </mc:Choice>
              <mc:Fallback>
                <p:oleObj name="Equation" r:id="rId5" imgW="1206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144" y="4438045"/>
                        <a:ext cx="2413000" cy="508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259071"/>
              </p:ext>
            </p:extLst>
          </p:nvPr>
        </p:nvGraphicFramePr>
        <p:xfrm>
          <a:off x="6965950" y="1158801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74" name="Equation" r:id="rId7" imgW="457200" imgH="228600" progId="Equation.DSMT4">
                  <p:embed/>
                </p:oleObj>
              </mc:Choice>
              <mc:Fallback>
                <p:oleObj name="Equation" r:id="rId7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1158801"/>
                        <a:ext cx="9144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7349388" y="1734880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120758"/>
              </p:ext>
            </p:extLst>
          </p:nvPr>
        </p:nvGraphicFramePr>
        <p:xfrm>
          <a:off x="7069988" y="281496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75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988" y="281496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852211"/>
              </p:ext>
            </p:extLst>
          </p:nvPr>
        </p:nvGraphicFramePr>
        <p:xfrm>
          <a:off x="6707584" y="3315072"/>
          <a:ext cx="132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76" name="Equation" r:id="rId11" imgW="660240" imgH="253800" progId="Equation.DSMT4">
                  <p:embed/>
                </p:oleObj>
              </mc:Choice>
              <mc:Fallback>
                <p:oleObj name="Equation" r:id="rId11" imgW="660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584" y="3315072"/>
                        <a:ext cx="1320800" cy="508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30784"/>
            <a:ext cx="3497580" cy="2182091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31295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03648" y="2967980"/>
            <a:ext cx="720080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… ZA DOMAĆU ZADAĆU skicirati </a:t>
            </a:r>
            <a:r>
              <a:rPr lang="sr-Latn-BA" sz="2400" dirty="0"/>
              <a:t>statičke dijagrame ako </a:t>
            </a:r>
            <a:r>
              <a:rPr lang="sr-Latn-BA" sz="2400" dirty="0" smtClean="0"/>
              <a:t>su:     F = 4 kN i l = 4 m !!!</a:t>
            </a:r>
            <a:endParaRPr lang="sr-Latn-B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3497580" cy="1695797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352621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/>
              <a:t>K</a:t>
            </a:r>
            <a:r>
              <a:rPr lang="sr-Latn-RS" sz="3000" b="1" dirty="0" smtClean="0"/>
              <a:t>onzola opterećena momentom sprega na slobodnom kraju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339752" y="4686235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konzole opterećene koncentrisanom silom na slobodnom kraju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4663440" cy="290945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07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6169124" y="2566675"/>
            <a:ext cx="165618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Vertikalna reakcija: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582790"/>
              </p:ext>
            </p:extLst>
          </p:nvPr>
        </p:nvGraphicFramePr>
        <p:xfrm>
          <a:off x="7406208" y="3132006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48"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6208" y="3132006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74268" y="3842296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Moment ukleštenja:</a:t>
            </a:r>
            <a:endParaRPr lang="sr-Latn-BA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272443"/>
              </p:ext>
            </p:extLst>
          </p:nvPr>
        </p:nvGraphicFramePr>
        <p:xfrm>
          <a:off x="3939084" y="4397837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49" name="Equation" r:id="rId5" imgW="571320" imgH="228600" progId="Equation.DSMT4">
                  <p:embed/>
                </p:oleObj>
              </mc:Choice>
              <mc:Fallback>
                <p:oleObj name="Equation" r:id="rId5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9084" y="4397837"/>
                        <a:ext cx="11430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74268" y="5138440"/>
            <a:ext cx="369485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Prese</a:t>
            </a:r>
            <a:r>
              <a:rPr lang="sr-Latn-RS" sz="2400" dirty="0" smtClean="0"/>
              <a:t>č</a:t>
            </a:r>
            <a:r>
              <a:rPr lang="sr-Latn-BA" sz="2400" dirty="0" smtClean="0"/>
              <a:t>ni</a:t>
            </a:r>
            <a:r>
              <a:rPr lang="en-US" sz="2400" dirty="0" smtClean="0"/>
              <a:t> </a:t>
            </a:r>
            <a:r>
              <a:rPr lang="sr-Latn-BA" sz="2400" dirty="0" smtClean="0"/>
              <a:t>momenti</a:t>
            </a:r>
            <a:r>
              <a:rPr lang="en-US" sz="2400" dirty="0" smtClean="0"/>
              <a:t> </a:t>
            </a:r>
            <a:r>
              <a:rPr lang="sr-Latn-BA" sz="2400" dirty="0" smtClean="0"/>
              <a:t>savijanja:</a:t>
            </a:r>
            <a:endParaRPr lang="sr-Latn-BA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345757"/>
              </p:ext>
            </p:extLst>
          </p:nvPr>
        </p:nvGraphicFramePr>
        <p:xfrm>
          <a:off x="6046936" y="5369272"/>
          <a:ext cx="154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50" name="Equation" r:id="rId7" imgW="774360" imgH="253800" progId="Equation.DSMT4">
                  <p:embed/>
                </p:oleObj>
              </mc:Choice>
              <mc:Fallback>
                <p:oleObj name="Equation" r:id="rId7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936" y="5369272"/>
                        <a:ext cx="1549400" cy="508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4663440" cy="273488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169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817949"/>
              </p:ext>
            </p:extLst>
          </p:nvPr>
        </p:nvGraphicFramePr>
        <p:xfrm>
          <a:off x="6757118" y="228654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46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118" y="228654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440542"/>
              </p:ext>
            </p:extLst>
          </p:nvPr>
        </p:nvGraphicFramePr>
        <p:xfrm>
          <a:off x="6372200" y="2719388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47" name="Equation" r:id="rId5" imgW="495000" imgH="228600" progId="Equation.DSMT4">
                  <p:embed/>
                </p:oleObj>
              </mc:Choice>
              <mc:Fallback>
                <p:oleObj name="Equation" r:id="rId5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719388"/>
                        <a:ext cx="9906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03648" y="4145756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Moment ukleštenja:</a:t>
            </a:r>
            <a:endParaRPr lang="sr-Latn-BA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551685"/>
              </p:ext>
            </p:extLst>
          </p:nvPr>
        </p:nvGraphicFramePr>
        <p:xfrm>
          <a:off x="3035002" y="4583113"/>
          <a:ext cx="292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48" name="Equation" r:id="rId7" imgW="1460160" imgH="393480" progId="Equation.DSMT4">
                  <p:embed/>
                </p:oleObj>
              </mc:Choice>
              <mc:Fallback>
                <p:oleObj name="Equation" r:id="rId7" imgW="1460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002" y="4583113"/>
                        <a:ext cx="2921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681263"/>
              </p:ext>
            </p:extLst>
          </p:nvPr>
        </p:nvGraphicFramePr>
        <p:xfrm>
          <a:off x="6012308" y="479777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49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308" y="4797772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322947"/>
              </p:ext>
            </p:extLst>
          </p:nvPr>
        </p:nvGraphicFramePr>
        <p:xfrm>
          <a:off x="6419552" y="4535488"/>
          <a:ext cx="132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50" name="Equation" r:id="rId11" imgW="660240" imgH="419040" progId="Equation.DSMT4">
                  <p:embed/>
                </p:oleObj>
              </mc:Choice>
              <mc:Fallback>
                <p:oleObj name="Equation" r:id="rId11" imgW="660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552" y="4535488"/>
                        <a:ext cx="1320800" cy="838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4168" y="620688"/>
            <a:ext cx="165618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Vertikalna reakcija:</a:t>
            </a:r>
            <a:endParaRPr lang="sr-Latn-BA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4655128" cy="328352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031925"/>
              </p:ext>
            </p:extLst>
          </p:nvPr>
        </p:nvGraphicFramePr>
        <p:xfrm>
          <a:off x="6127824" y="1628800"/>
          <a:ext cx="2260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51" name="Equation" r:id="rId14" imgW="1130040" imgH="253800" progId="Equation.DSMT4">
                  <p:embed/>
                </p:oleObj>
              </mc:Choice>
              <mc:Fallback>
                <p:oleObj name="Equation" r:id="rId14" imgW="113004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824" y="1628800"/>
                        <a:ext cx="2260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093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691680" y="620688"/>
            <a:ext cx="655272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… ZA DOMAĆU ZADAĆU skicirati statički dijagram</a:t>
            </a:r>
            <a:r>
              <a:rPr lang="sr-Latn-RS" sz="2400" dirty="0" smtClean="0"/>
              <a:t> ako je</a:t>
            </a:r>
            <a:r>
              <a:rPr lang="sr-Latn-BA" sz="2400" dirty="0" smtClean="0"/>
              <a:t>: M = 10 kNm !!!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0297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r>
              <a:rPr lang="sr-Latn-RS" sz="3000" b="1" dirty="0" smtClean="0"/>
              <a:t>Kombinovano opterećena greda sa </a:t>
            </a:r>
            <a:r>
              <a:rPr lang="sr-Latn-RS" sz="3000" b="1" dirty="0" smtClean="0"/>
              <a:t>prepustom</a:t>
            </a:r>
            <a:endParaRPr lang="sr-Latn-RS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979712" y="4941168"/>
            <a:ext cx="4364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kombinovano opterećene grede sa </a:t>
            </a:r>
            <a:r>
              <a:rPr lang="sr-Latn-RS" sz="2400" i="1" dirty="0" smtClean="0"/>
              <a:t>prepustom</a:t>
            </a:r>
            <a:endParaRPr lang="sr-Latn-RS" sz="2400" i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90461"/>
              </p:ext>
            </p:extLst>
          </p:nvPr>
        </p:nvGraphicFramePr>
        <p:xfrm>
          <a:off x="6550018" y="1749412"/>
          <a:ext cx="2400192" cy="4342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7" name="Equation" r:id="rId4" imgW="1333440" imgH="2412720" progId="Equation.DSMT4">
                  <p:embed/>
                </p:oleObj>
              </mc:Choice>
              <mc:Fallback>
                <p:oleObj name="Equation" r:id="rId4" imgW="1333440" imgH="241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018" y="1749412"/>
                        <a:ext cx="2400192" cy="4342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09" y="1861302"/>
            <a:ext cx="4364183" cy="307986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88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403648" y="332656"/>
            <a:ext cx="31683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1) R</a:t>
            </a:r>
            <a:r>
              <a:rPr lang="sr-Latn-BA" sz="2400" b="1" dirty="0" smtClean="0"/>
              <a:t>eakcije</a:t>
            </a:r>
            <a:endParaRPr lang="sr-Latn-BA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318520"/>
              </p:ext>
            </p:extLst>
          </p:nvPr>
        </p:nvGraphicFramePr>
        <p:xfrm>
          <a:off x="6012160" y="1973601"/>
          <a:ext cx="1346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76" name="Equation" r:id="rId3" imgW="672840" imgH="507960" progId="Equation.DSMT4">
                  <p:embed/>
                </p:oleObj>
              </mc:Choice>
              <mc:Fallback>
                <p:oleObj name="Equation" r:id="rId3" imgW="672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973601"/>
                        <a:ext cx="1346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5327" y="2210469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(1)</a:t>
            </a:r>
            <a:endParaRPr lang="sr-Latn-BA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651152"/>
              </p:ext>
            </p:extLst>
          </p:nvPr>
        </p:nvGraphicFramePr>
        <p:xfrm>
          <a:off x="1403648" y="4348361"/>
          <a:ext cx="457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77" name="Equation" r:id="rId5" imgW="2286000" imgH="253800" progId="Equation.DSMT4">
                  <p:embed/>
                </p:oleObj>
              </mc:Choice>
              <mc:Fallback>
                <p:oleObj name="Equation" r:id="rId5" imgW="2286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348361"/>
                        <a:ext cx="4572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75754" y="4221088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(2)</a:t>
            </a:r>
            <a:endParaRPr lang="sr-Latn-BA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0127"/>
              </p:ext>
            </p:extLst>
          </p:nvPr>
        </p:nvGraphicFramePr>
        <p:xfrm>
          <a:off x="1274763" y="5013325"/>
          <a:ext cx="568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78" name="Equation" r:id="rId7" imgW="2844720" imgH="457200" progId="Equation.DSMT4">
                  <p:embed/>
                </p:oleObj>
              </mc:Choice>
              <mc:Fallback>
                <p:oleObj name="Equation" r:id="rId7" imgW="2844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5013325"/>
                        <a:ext cx="5689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75754" y="5216351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(3)</a:t>
            </a:r>
            <a:endParaRPr lang="sr-Latn-B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4364183" cy="307986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740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856309"/>
              </p:ext>
            </p:extLst>
          </p:nvPr>
        </p:nvGraphicFramePr>
        <p:xfrm>
          <a:off x="1542256" y="1024136"/>
          <a:ext cx="5334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6" name="Equation" r:id="rId3" imgW="2666880" imgH="914400" progId="Equation.DSMT4">
                  <p:embed/>
                </p:oleObj>
              </mc:Choice>
              <mc:Fallback>
                <p:oleObj name="Equation" r:id="rId3" imgW="2666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2256" y="1024136"/>
                        <a:ext cx="5334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75754" y="3212976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(5)</a:t>
            </a:r>
            <a:endParaRPr lang="sr-Latn-B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04664"/>
            <a:ext cx="14401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Iz (3) </a:t>
            </a:r>
            <a:r>
              <a:rPr lang="sr-Latn-BA" sz="2400" dirty="0" smtClean="0">
                <a:sym typeface="Symbol"/>
              </a:rPr>
              <a:t>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002746"/>
              </p:ext>
            </p:extLst>
          </p:nvPr>
        </p:nvGraphicFramePr>
        <p:xfrm>
          <a:off x="1547664" y="3284984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7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284984"/>
                        <a:ext cx="14224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75754" y="1671191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(4)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72897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7675754" y="1239143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(6)</a:t>
            </a:r>
            <a:endParaRPr lang="sr-Latn-B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332656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Sa (5), iz (2) </a:t>
            </a:r>
            <a:r>
              <a:rPr lang="sr-Latn-BA" sz="2400" dirty="0" smtClean="0">
                <a:sym typeface="Symbol"/>
              </a:rPr>
              <a:t>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571129"/>
              </p:ext>
            </p:extLst>
          </p:nvPr>
        </p:nvGraphicFramePr>
        <p:xfrm>
          <a:off x="1428750" y="1052736"/>
          <a:ext cx="452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60" name="Equation" r:id="rId3" imgW="2260440" imgH="507960" progId="Equation.DSMT4">
                  <p:embed/>
                </p:oleObj>
              </mc:Choice>
              <mc:Fallback>
                <p:oleObj name="Equation" r:id="rId3" imgW="22604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052736"/>
                        <a:ext cx="4521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75754" y="2276872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(7)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072769"/>
              </p:ext>
            </p:extLst>
          </p:nvPr>
        </p:nvGraphicFramePr>
        <p:xfrm>
          <a:off x="1475656" y="2369865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61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369865"/>
                        <a:ext cx="14224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5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260648"/>
            <a:ext cx="72008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2) </a:t>
            </a:r>
            <a:r>
              <a:rPr lang="sr-Latn-RS" sz="2800" b="1" dirty="0" smtClean="0"/>
              <a:t>Izrazi za presečne</a:t>
            </a:r>
            <a:r>
              <a:rPr lang="sr-Latn-BA" sz="2800" b="1" dirty="0" smtClean="0"/>
              <a:t> </a:t>
            </a:r>
            <a:r>
              <a:rPr lang="sr-Latn-RS" sz="2800" b="1" dirty="0" smtClean="0"/>
              <a:t>veličine </a:t>
            </a:r>
            <a:r>
              <a:rPr lang="en-US" sz="2800" b="1" dirty="0" smtClean="0"/>
              <a:t>u </a:t>
            </a:r>
            <a:r>
              <a:rPr lang="sr-Latn-RS" sz="2800" b="1" dirty="0" smtClean="0"/>
              <a:t>poljima zadate</a:t>
            </a:r>
          </a:p>
          <a:p>
            <a:r>
              <a:rPr lang="sr-Latn-RS" sz="2800" b="1" dirty="0"/>
              <a:t> </a:t>
            </a:r>
            <a:r>
              <a:rPr lang="sr-Latn-RS" sz="2800" b="1" dirty="0" smtClean="0"/>
              <a:t>   grede</a:t>
            </a:r>
            <a:endParaRPr lang="sr-Latn-BA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09" y="1324803"/>
            <a:ext cx="5237019" cy="484050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98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851920" y="332656"/>
            <a:ext cx="27363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Polje I: 0 </a:t>
            </a:r>
            <a:r>
              <a:rPr lang="sr-Latn-BA" sz="2800" b="1" dirty="0" smtClean="0">
                <a:sym typeface="Symbol"/>
              </a:rPr>
              <a:t> z  1</a:t>
            </a:r>
            <a:endParaRPr lang="sr-Latn-BA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499948"/>
              </p:ext>
            </p:extLst>
          </p:nvPr>
        </p:nvGraphicFramePr>
        <p:xfrm>
          <a:off x="1316608" y="1019175"/>
          <a:ext cx="3327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50" name="Equation" r:id="rId3" imgW="1663560" imgH="838080" progId="Equation.DSMT4">
                  <p:embed/>
                </p:oleObj>
              </mc:Choice>
              <mc:Fallback>
                <p:oleObj name="Equation" r:id="rId3" imgW="16635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608" y="1019175"/>
                        <a:ext cx="33274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9770" y="1628800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(7)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195897"/>
              </p:ext>
            </p:extLst>
          </p:nvPr>
        </p:nvGraphicFramePr>
        <p:xfrm>
          <a:off x="1331640" y="2981325"/>
          <a:ext cx="195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51" name="Equation" r:id="rId5" imgW="977760" imgH="507960" progId="Equation.DSMT4">
                  <p:embed/>
                </p:oleObj>
              </mc:Choice>
              <mc:Fallback>
                <p:oleObj name="Equation" r:id="rId5" imgW="9777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981325"/>
                        <a:ext cx="1955800" cy="1016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9770" y="3260648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8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1106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563888" y="332656"/>
            <a:ext cx="34563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Polje </a:t>
            </a:r>
            <a:r>
              <a:rPr lang="en-US" sz="2800" b="1" dirty="0" smtClean="0"/>
              <a:t>I</a:t>
            </a:r>
            <a:r>
              <a:rPr lang="sr-Latn-BA" sz="2800" b="1" dirty="0" smtClean="0"/>
              <a:t>I: </a:t>
            </a:r>
            <a:r>
              <a:rPr lang="en-US" sz="2800" b="1" dirty="0" smtClean="0"/>
              <a:t>1</a:t>
            </a:r>
            <a:r>
              <a:rPr lang="sr-Latn-BA" sz="2800" b="1" dirty="0" smtClean="0"/>
              <a:t> </a:t>
            </a:r>
            <a:r>
              <a:rPr lang="sr-Latn-BA" sz="2800" b="1" dirty="0" smtClean="0">
                <a:sym typeface="Symbol"/>
              </a:rPr>
              <a:t> z  </a:t>
            </a:r>
            <a:r>
              <a:rPr lang="en-US" sz="2800" b="1" dirty="0" smtClean="0">
                <a:sym typeface="Symbol"/>
              </a:rPr>
              <a:t>2,25</a:t>
            </a:r>
            <a:endParaRPr lang="sr-Latn-BA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99124"/>
              </p:ext>
            </p:extLst>
          </p:nvPr>
        </p:nvGraphicFramePr>
        <p:xfrm>
          <a:off x="1402679" y="1037208"/>
          <a:ext cx="5689601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36" name="Equation" r:id="rId3" imgW="2844720" imgH="1231560" progId="Equation.DSMT4">
                  <p:embed/>
                </p:oleObj>
              </mc:Choice>
              <mc:Fallback>
                <p:oleObj name="Equation" r:id="rId3" imgW="284472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679" y="1037208"/>
                        <a:ext cx="5689601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9770" y="1815207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9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700528"/>
              </p:ext>
            </p:extLst>
          </p:nvPr>
        </p:nvGraphicFramePr>
        <p:xfrm>
          <a:off x="1414016" y="3925168"/>
          <a:ext cx="3302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37" name="Equation" r:id="rId5" imgW="1650960" imgH="507960" progId="Equation.DSMT4">
                  <p:embed/>
                </p:oleObj>
              </mc:Choice>
              <mc:Fallback>
                <p:oleObj name="Equation" r:id="rId5" imgW="1650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016" y="3925168"/>
                        <a:ext cx="3302000" cy="1016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68344" y="4191768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10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8814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275856" y="332656"/>
            <a:ext cx="37444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Polje </a:t>
            </a:r>
            <a:r>
              <a:rPr lang="en-US" sz="2800" b="1" dirty="0" smtClean="0"/>
              <a:t>II</a:t>
            </a:r>
            <a:r>
              <a:rPr lang="sr-Latn-BA" sz="2800" b="1" dirty="0" smtClean="0"/>
              <a:t>I: </a:t>
            </a:r>
            <a:r>
              <a:rPr lang="en-US" sz="2800" b="1" dirty="0" smtClean="0"/>
              <a:t>2,25</a:t>
            </a:r>
            <a:r>
              <a:rPr lang="sr-Latn-BA" sz="2800" b="1" dirty="0" smtClean="0"/>
              <a:t> </a:t>
            </a:r>
            <a:r>
              <a:rPr lang="sr-Latn-BA" sz="2800" b="1" dirty="0" smtClean="0">
                <a:sym typeface="Symbol"/>
              </a:rPr>
              <a:t> z </a:t>
            </a:r>
            <a:r>
              <a:rPr lang="en-US" sz="2800" b="1" dirty="0" smtClean="0">
                <a:sym typeface="Symbol"/>
              </a:rPr>
              <a:t> 3,5</a:t>
            </a:r>
            <a:endParaRPr lang="sr-Latn-BA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473607"/>
              </p:ext>
            </p:extLst>
          </p:nvPr>
        </p:nvGraphicFramePr>
        <p:xfrm>
          <a:off x="1292944" y="1036638"/>
          <a:ext cx="63754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77" name="Equation" r:id="rId3" imgW="3187440" imgH="1231560" progId="Equation.DSMT4">
                  <p:embed/>
                </p:oleObj>
              </mc:Choice>
              <mc:Fallback>
                <p:oleObj name="Equation" r:id="rId3" imgW="318744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944" y="1036638"/>
                        <a:ext cx="63754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1815207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11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347753"/>
              </p:ext>
            </p:extLst>
          </p:nvPr>
        </p:nvGraphicFramePr>
        <p:xfrm>
          <a:off x="1331640" y="3925888"/>
          <a:ext cx="332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78" name="Equation" r:id="rId5" imgW="1663560" imgH="507960" progId="Equation.DSMT4">
                  <p:embed/>
                </p:oleObj>
              </mc:Choice>
              <mc:Fallback>
                <p:oleObj name="Equation" r:id="rId5" imgW="16635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925888"/>
                        <a:ext cx="3327400" cy="1016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68344" y="4191768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12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8139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275856" y="332656"/>
            <a:ext cx="37444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Polje </a:t>
            </a:r>
            <a:r>
              <a:rPr lang="en-US" sz="2800" b="1" dirty="0" smtClean="0"/>
              <a:t>IV</a:t>
            </a:r>
            <a:r>
              <a:rPr lang="sr-Latn-BA" sz="2800" b="1" dirty="0" smtClean="0"/>
              <a:t>: </a:t>
            </a:r>
            <a:r>
              <a:rPr lang="en-US" sz="2800" b="1" dirty="0" smtClean="0"/>
              <a:t>3,5</a:t>
            </a:r>
            <a:r>
              <a:rPr lang="sr-Latn-BA" sz="2800" b="1" dirty="0" smtClean="0"/>
              <a:t> </a:t>
            </a:r>
            <a:r>
              <a:rPr lang="sr-Latn-BA" sz="2800" b="1" dirty="0" smtClean="0">
                <a:sym typeface="Symbol"/>
              </a:rPr>
              <a:t> z </a:t>
            </a:r>
            <a:r>
              <a:rPr lang="en-US" sz="2800" b="1" dirty="0" smtClean="0">
                <a:sym typeface="Symbol"/>
              </a:rPr>
              <a:t> 5</a:t>
            </a:r>
            <a:endParaRPr lang="sr-Latn-BA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398526"/>
              </p:ext>
            </p:extLst>
          </p:nvPr>
        </p:nvGraphicFramePr>
        <p:xfrm>
          <a:off x="1259632" y="1196752"/>
          <a:ext cx="62484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3" name="Equation" r:id="rId3" imgW="3124080" imgH="1498320" progId="Equation.DSMT4">
                  <p:embed/>
                </p:oleObj>
              </mc:Choice>
              <mc:Fallback>
                <p:oleObj name="Equation" r:id="rId3" imgW="312408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196752"/>
                        <a:ext cx="62484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2242021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13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392831"/>
              </p:ext>
            </p:extLst>
          </p:nvPr>
        </p:nvGraphicFramePr>
        <p:xfrm>
          <a:off x="1306513" y="4645025"/>
          <a:ext cx="3378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4" name="Equation" r:id="rId5" imgW="1688760" imgH="507960" progId="Equation.DSMT4">
                  <p:embed/>
                </p:oleObj>
              </mc:Choice>
              <mc:Fallback>
                <p:oleObj name="Equation" r:id="rId5" imgW="16887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4645025"/>
                        <a:ext cx="3378200" cy="1016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68344" y="4911128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14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1217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75656" y="3647932"/>
            <a:ext cx="266429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Presečne poprečne sile:</a:t>
            </a:r>
            <a:endParaRPr lang="sr-Latn-BA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246987"/>
              </p:ext>
            </p:extLst>
          </p:nvPr>
        </p:nvGraphicFramePr>
        <p:xfrm>
          <a:off x="3203848" y="4141192"/>
          <a:ext cx="205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6" name="Equation" r:id="rId3" imgW="1028520" imgH="507960" progId="Equation.DSMT4">
                  <p:embed/>
                </p:oleObj>
              </mc:Choice>
              <mc:Fallback>
                <p:oleObj name="Equation" r:id="rId3" imgW="1028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141192"/>
                        <a:ext cx="20574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860348"/>
              </p:ext>
            </p:extLst>
          </p:nvPr>
        </p:nvGraphicFramePr>
        <p:xfrm>
          <a:off x="3725416" y="5780112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7" name="Equation" r:id="rId5" imgW="495000" imgH="228600" progId="Equation.DSMT4">
                  <p:embed/>
                </p:oleObj>
              </mc:Choice>
              <mc:Fallback>
                <p:oleObj name="Equation" r:id="rId5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416" y="5780112"/>
                        <a:ext cx="990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>
          <a:xfrm flipV="1">
            <a:off x="4175976" y="5276056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09320" y="332656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I: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415496"/>
              </p:ext>
            </p:extLst>
          </p:nvPr>
        </p:nvGraphicFramePr>
        <p:xfrm>
          <a:off x="7533456" y="563488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8" name="Equation" r:id="rId7" imgW="571320" imgH="177480" progId="Equation.DSMT4">
                  <p:embed/>
                </p:oleObj>
              </mc:Choice>
              <mc:Fallback>
                <p:oleObj name="Equation" r:id="rId7" imgW="57132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456" y="563488"/>
                        <a:ext cx="1143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09320" y="1214444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II:</a:t>
            </a:r>
            <a:endParaRPr lang="sr-Latn-BA" sz="2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583446"/>
              </p:ext>
            </p:extLst>
          </p:nvPr>
        </p:nvGraphicFramePr>
        <p:xfrm>
          <a:off x="7558881" y="1445896"/>
          <a:ext cx="1092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9" name="Equation" r:id="rId9" imgW="545760" imgH="177480" progId="Equation.DSMT4">
                  <p:embed/>
                </p:oleObj>
              </mc:Choice>
              <mc:Fallback>
                <p:oleObj name="Equation" r:id="rId9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881" y="1445896"/>
                        <a:ext cx="10922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855445"/>
              </p:ext>
            </p:extLst>
          </p:nvPr>
        </p:nvGraphicFramePr>
        <p:xfrm>
          <a:off x="5364088" y="448396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0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48396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262933"/>
              </p:ext>
            </p:extLst>
          </p:nvPr>
        </p:nvGraphicFramePr>
        <p:xfrm>
          <a:off x="5822702" y="4129088"/>
          <a:ext cx="223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1" name="Equation" r:id="rId13" imgW="1117440" imgH="507960" progId="Equation.DSMT4">
                  <p:embed/>
                </p:oleObj>
              </mc:Choice>
              <mc:Fallback>
                <p:oleObj name="Equation" r:id="rId13" imgW="111744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702" y="4129088"/>
                        <a:ext cx="2235200" cy="1016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32" y="332656"/>
            <a:ext cx="4655128" cy="328352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11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0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275856" y="332656"/>
            <a:ext cx="37444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Polje </a:t>
            </a:r>
            <a:r>
              <a:rPr lang="en-US" sz="2800" b="1" dirty="0" smtClean="0"/>
              <a:t>V</a:t>
            </a:r>
            <a:r>
              <a:rPr lang="sr-Latn-BA" sz="2800" b="1" dirty="0" smtClean="0"/>
              <a:t>: </a:t>
            </a:r>
            <a:r>
              <a:rPr lang="en-US" sz="2800" b="1" dirty="0" smtClean="0"/>
              <a:t>5</a:t>
            </a:r>
            <a:r>
              <a:rPr lang="sr-Latn-BA" sz="2800" b="1" dirty="0" smtClean="0"/>
              <a:t> </a:t>
            </a:r>
            <a:r>
              <a:rPr lang="sr-Latn-BA" sz="2800" b="1" dirty="0" smtClean="0">
                <a:sym typeface="Symbol"/>
              </a:rPr>
              <a:t> z </a:t>
            </a:r>
            <a:r>
              <a:rPr lang="en-US" sz="2800" b="1" dirty="0" smtClean="0">
                <a:sym typeface="Symbol"/>
              </a:rPr>
              <a:t> 6</a:t>
            </a:r>
            <a:endParaRPr lang="sr-Latn-BA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74314"/>
              </p:ext>
            </p:extLst>
          </p:nvPr>
        </p:nvGraphicFramePr>
        <p:xfrm>
          <a:off x="1331640" y="1196752"/>
          <a:ext cx="6284912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9" name="Equation" r:id="rId3" imgW="4190760" imgH="1498320" progId="Equation.DSMT4">
                  <p:embed/>
                </p:oleObj>
              </mc:Choice>
              <mc:Fallback>
                <p:oleObj name="Equation" r:id="rId3" imgW="419076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196752"/>
                        <a:ext cx="6284912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2025898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15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97125"/>
              </p:ext>
            </p:extLst>
          </p:nvPr>
        </p:nvGraphicFramePr>
        <p:xfrm>
          <a:off x="1357313" y="4077072"/>
          <a:ext cx="3276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0" name="Equation" r:id="rId5" imgW="1638000" imgH="507960" progId="Equation.DSMT4">
                  <p:embed/>
                </p:oleObj>
              </mc:Choice>
              <mc:Fallback>
                <p:oleObj name="Equation" r:id="rId5" imgW="16380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077072"/>
                        <a:ext cx="3276600" cy="1016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68344" y="4343175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16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98154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547664" y="908720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BA" sz="2400" i="1" dirty="0" smtClean="0"/>
              <a:t>Presečne veličine na granicama polja</a:t>
            </a:r>
            <a:endParaRPr lang="sr-Latn-BA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332656"/>
            <a:ext cx="73911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3) </a:t>
            </a:r>
            <a:r>
              <a:rPr lang="sr-Latn-RS" sz="2400" b="1" dirty="0" smtClean="0"/>
              <a:t>Presečne veličine u karakterističnim presecima</a:t>
            </a:r>
            <a:endParaRPr lang="sr-Latn-BA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807295"/>
              </p:ext>
            </p:extLst>
          </p:nvPr>
        </p:nvGraphicFramePr>
        <p:xfrm>
          <a:off x="1524000" y="1397000"/>
          <a:ext cx="700844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Polje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sr-Latn-R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[m]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Mx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kNm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I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0,0000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</a:t>
                      </a:r>
                      <a:r>
                        <a:rPr lang="sr-Latn-RS" sz="2000" dirty="0" smtClean="0"/>
                        <a:t>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10,0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5,0000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II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</a:t>
                      </a:r>
                      <a:r>
                        <a:rPr lang="sr-Latn-RS" sz="2000" dirty="0" smtClean="0"/>
                        <a:t>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23,0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5,0000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sr-Latn-RS" sz="2000" dirty="0" smtClean="0"/>
                        <a:t>,25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sr-Latn-BA" sz="2000" dirty="0" smtClean="0"/>
                        <a:t>0,5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15,9375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III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sr-Latn-RS" sz="2000" dirty="0" smtClean="0"/>
                        <a:t>,25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35,9375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r>
                        <a:rPr lang="sr-Latn-RS" sz="2000" dirty="0" smtClean="0"/>
                        <a:t>,50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2,0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41,2500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IV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r>
                        <a:rPr lang="sr-Latn-RS" sz="2000" dirty="0" smtClean="0"/>
                        <a:t>,50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12,0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41,2500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27,0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12,0000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V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r>
                        <a:rPr lang="sr-Latn-BA" sz="2000" dirty="0" smtClean="0"/>
                        <a:t>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7,0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12,</a:t>
                      </a:r>
                      <a:r>
                        <a:rPr lang="en-US" sz="2000" dirty="0" smtClean="0"/>
                        <a:t>0</a:t>
                      </a:r>
                      <a:r>
                        <a:rPr lang="sr-Latn-RS" sz="2000" dirty="0" smtClean="0"/>
                        <a:t>000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r>
                        <a:rPr lang="sr-Latn-BA" sz="2000" dirty="0" smtClean="0"/>
                        <a:t>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17,0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0,0000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508104" y="2204864"/>
            <a:ext cx="792088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ounded Rectangle 7"/>
          <p:cNvSpPr/>
          <p:nvPr/>
        </p:nvSpPr>
        <p:spPr>
          <a:xfrm>
            <a:off x="5508104" y="3356992"/>
            <a:ext cx="792088" cy="7920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937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813641"/>
              </p:ext>
            </p:extLst>
          </p:nvPr>
        </p:nvGraphicFramePr>
        <p:xfrm>
          <a:off x="1509713" y="730250"/>
          <a:ext cx="297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27" name="Equation" r:id="rId3" imgW="1485720" imgH="253800" progId="Equation.DSMT4">
                  <p:embed/>
                </p:oleObj>
              </mc:Choice>
              <mc:Fallback>
                <p:oleObj name="Equation" r:id="rId3" imgW="1485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730250"/>
                        <a:ext cx="2971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344" y="742552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</a:t>
            </a:r>
            <a:r>
              <a:rPr lang="sr-Latn-RS" sz="2400" dirty="0" smtClean="0"/>
              <a:t>7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4297"/>
              </p:ext>
            </p:extLst>
          </p:nvPr>
        </p:nvGraphicFramePr>
        <p:xfrm>
          <a:off x="2267744" y="1854449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28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854449"/>
                        <a:ext cx="1244600" cy="406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8344" y="1815207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</a:t>
            </a:r>
            <a:r>
              <a:rPr lang="sr-Latn-RS" sz="2400" dirty="0" smtClean="0"/>
              <a:t>8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  <p:sp>
        <p:nvSpPr>
          <p:cNvPr id="8" name="Down Arrow 7"/>
          <p:cNvSpPr/>
          <p:nvPr/>
        </p:nvSpPr>
        <p:spPr>
          <a:xfrm>
            <a:off x="2555776" y="2420928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201530"/>
              </p:ext>
            </p:extLst>
          </p:nvPr>
        </p:nvGraphicFramePr>
        <p:xfrm>
          <a:off x="2483768" y="136641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29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36641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948835"/>
              </p:ext>
            </p:extLst>
          </p:nvPr>
        </p:nvGraphicFramePr>
        <p:xfrm>
          <a:off x="1322536" y="4068936"/>
          <a:ext cx="6273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0" name="Equation" r:id="rId9" imgW="3136680" imgH="291960" progId="Equation.DSMT4">
                  <p:embed/>
                </p:oleObj>
              </mc:Choice>
              <mc:Fallback>
                <p:oleObj name="Equation" r:id="rId9" imgW="3136680" imgH="291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536" y="4068936"/>
                        <a:ext cx="6273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68344" y="2895327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</a:t>
            </a:r>
            <a:r>
              <a:rPr lang="en-US" sz="2400" dirty="0" smtClean="0"/>
              <a:t>1</a:t>
            </a:r>
            <a:r>
              <a:rPr lang="sr-Latn-RS" sz="2400" dirty="0" smtClean="0"/>
              <a:t>9</a:t>
            </a:r>
            <a:r>
              <a:rPr lang="sr-Latn-BA" sz="2400" dirty="0" smtClean="0"/>
              <a:t>)</a:t>
            </a:r>
            <a:endParaRPr lang="sr-Latn-BA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467581"/>
              </p:ext>
            </p:extLst>
          </p:nvPr>
        </p:nvGraphicFramePr>
        <p:xfrm>
          <a:off x="1403648" y="2996952"/>
          <a:ext cx="332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1" name="Equation" r:id="rId11" imgW="1663560" imgH="253800" progId="Equation.DSMT4">
                  <p:embed/>
                </p:oleObj>
              </mc:Choice>
              <mc:Fallback>
                <p:oleObj name="Equation" r:id="rId11" imgW="1663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996952"/>
                        <a:ext cx="3327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668344" y="3975447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(20)</a:t>
            </a:r>
            <a:endParaRPr lang="sr-Latn-BA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041628"/>
              </p:ext>
            </p:extLst>
          </p:nvPr>
        </p:nvGraphicFramePr>
        <p:xfrm>
          <a:off x="1331640" y="5005040"/>
          <a:ext cx="3378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2" name="Equation" r:id="rId13" imgW="1688760" imgH="291960" progId="Equation.DSMT4">
                  <p:embed/>
                </p:oleObj>
              </mc:Choice>
              <mc:Fallback>
                <p:oleObj name="Equation" r:id="rId13" imgW="16887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005040"/>
                        <a:ext cx="3378200" cy="5842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668344" y="5055567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(21)</a:t>
            </a:r>
            <a:endParaRPr lang="sr-Latn-BA" sz="24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329559"/>
              </p:ext>
            </p:extLst>
          </p:nvPr>
        </p:nvGraphicFramePr>
        <p:xfrm>
          <a:off x="2564408" y="352665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3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408" y="352665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2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4" grpId="0"/>
      <p:bldP spid="16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5940152" y="5919663"/>
            <a:ext cx="275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Statički dijagrami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43" y="229909"/>
            <a:ext cx="4447309" cy="615141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5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742314" y="3900016"/>
            <a:ext cx="275767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Presečni momenti savijanja:</a:t>
            </a:r>
            <a:endParaRPr lang="sr-Latn-BA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354963"/>
              </p:ext>
            </p:extLst>
          </p:nvPr>
        </p:nvGraphicFramePr>
        <p:xfrm>
          <a:off x="2066280" y="4908550"/>
          <a:ext cx="3225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87" name="Equation" r:id="rId3" imgW="1612800" imgH="660240" progId="Equation.DSMT4">
                  <p:embed/>
                </p:oleObj>
              </mc:Choice>
              <mc:Fallback>
                <p:oleObj name="Equation" r:id="rId3" imgW="16128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280" y="4908550"/>
                        <a:ext cx="3225800" cy="1320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258403"/>
              </p:ext>
            </p:extLst>
          </p:nvPr>
        </p:nvGraphicFramePr>
        <p:xfrm>
          <a:off x="5343128" y="544661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88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128" y="5446612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01358"/>
              </p:ext>
            </p:extLst>
          </p:nvPr>
        </p:nvGraphicFramePr>
        <p:xfrm>
          <a:off x="5789240" y="4860925"/>
          <a:ext cx="2743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89" name="Equation" r:id="rId7" imgW="1371600" imgH="711000" progId="Equation.DSMT4">
                  <p:embed/>
                </p:oleObj>
              </mc:Choice>
              <mc:Fallback>
                <p:oleObj name="Equation" r:id="rId7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240" y="4860925"/>
                        <a:ext cx="2743200" cy="14224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6" idx="1"/>
            <a:endCxn id="7" idx="1"/>
          </p:cNvCxnSpPr>
          <p:nvPr/>
        </p:nvCxnSpPr>
        <p:spPr>
          <a:xfrm rot="10800000" flipH="1" flipV="1">
            <a:off x="1742314" y="4315514"/>
            <a:ext cx="323966" cy="1253435"/>
          </a:xfrm>
          <a:prstGeom prst="bentConnector3">
            <a:avLst>
              <a:gd name="adj1" fmla="val -70563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09320" y="476672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I:</a:t>
            </a:r>
            <a:endParaRPr lang="sr-Latn-BA" sz="24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440094"/>
              </p:ext>
            </p:extLst>
          </p:nvPr>
        </p:nvGraphicFramePr>
        <p:xfrm>
          <a:off x="7533456" y="707504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90" name="Equation" r:id="rId9" imgW="571320" imgH="177480" progId="Equation.DSMT4">
                  <p:embed/>
                </p:oleObj>
              </mc:Choice>
              <mc:Fallback>
                <p:oleObj name="Equation" r:id="rId9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456" y="707504"/>
                        <a:ext cx="1143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09320" y="1358460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II:</a:t>
            </a:r>
            <a:endParaRPr lang="sr-Latn-BA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433020"/>
              </p:ext>
            </p:extLst>
          </p:nvPr>
        </p:nvGraphicFramePr>
        <p:xfrm>
          <a:off x="7558881" y="1589912"/>
          <a:ext cx="1092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91" name="Equation" r:id="rId11" imgW="545760" imgH="177480" progId="Equation.DSMT4">
                  <p:embed/>
                </p:oleObj>
              </mc:Choice>
              <mc:Fallback>
                <p:oleObj name="Equation" r:id="rId11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881" y="1589912"/>
                        <a:ext cx="10922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32" y="476672"/>
            <a:ext cx="4655128" cy="328352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854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919547"/>
              </p:ext>
            </p:extLst>
          </p:nvPr>
        </p:nvGraphicFramePr>
        <p:xfrm>
          <a:off x="6441256" y="2413000"/>
          <a:ext cx="223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86" name="Equation" r:id="rId3" imgW="1117440" imgH="507960" progId="Equation.DSMT4">
                  <p:embed/>
                </p:oleObj>
              </mc:Choice>
              <mc:Fallback>
                <p:oleObj name="Equation" r:id="rId3" imgW="1117440" imgH="507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1256" y="2413000"/>
                        <a:ext cx="2235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517327"/>
              </p:ext>
            </p:extLst>
          </p:nvPr>
        </p:nvGraphicFramePr>
        <p:xfrm>
          <a:off x="5933256" y="3861048"/>
          <a:ext cx="2743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87" name="Equation" r:id="rId5" imgW="1371600" imgH="711000" progId="Equation.DSMT4">
                  <p:embed/>
                </p:oleObj>
              </mc:Choice>
              <mc:Fallback>
                <p:oleObj name="Equation" r:id="rId5" imgW="1371600" imgH="711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3256" y="3861048"/>
                        <a:ext cx="274320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1563"/>
            <a:ext cx="4295603" cy="594775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633942" y="5847655"/>
            <a:ext cx="30425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Statički dijagrami</a:t>
            </a:r>
            <a:endParaRPr lang="sr-Latn-BA" sz="2400" i="1" dirty="0"/>
          </a:p>
        </p:txBody>
      </p:sp>
    </p:spTree>
    <p:extLst>
      <p:ext uri="{BB962C8B-B14F-4D97-AF65-F5344CB8AC3E}">
        <p14:creationId xmlns:p14="http://schemas.microsoft.com/office/powerpoint/2010/main" val="42568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35608" y="540000"/>
            <a:ext cx="7498080" cy="130482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000" b="1" dirty="0" smtClean="0"/>
              <a:t>K</a:t>
            </a:r>
            <a:r>
              <a:rPr lang="sr-Latn-RS" sz="3000" b="1" dirty="0" smtClean="0"/>
              <a:t>onzola sa ravnomerno raspodeljenim opterećenjem na delu raspona (2. slučaj)</a:t>
            </a:r>
            <a:endParaRPr lang="sr-Latn-BA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4686235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konzole sa ravnomerno raspodeljenim opterećenjem na delu raspona (2. slučaj)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84" y="1988840"/>
            <a:ext cx="4655128" cy="26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36" y="670382"/>
            <a:ext cx="4655128" cy="310896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587728"/>
              </p:ext>
            </p:extLst>
          </p:nvPr>
        </p:nvGraphicFramePr>
        <p:xfrm>
          <a:off x="6757118" y="232303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98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118" y="2323033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561311"/>
              </p:ext>
            </p:extLst>
          </p:nvPr>
        </p:nvGraphicFramePr>
        <p:xfrm>
          <a:off x="6372200" y="2755875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99" name="Equation" r:id="rId6" imgW="495000" imgH="228600" progId="Equation.DSMT4">
                  <p:embed/>
                </p:oleObj>
              </mc:Choice>
              <mc:Fallback>
                <p:oleObj name="Equation" r:id="rId6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755875"/>
                        <a:ext cx="9906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632" y="4182243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Moment ukleštenja:</a:t>
            </a:r>
            <a:endParaRPr lang="sr-Latn-BA" sz="24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40812"/>
              </p:ext>
            </p:extLst>
          </p:nvPr>
        </p:nvGraphicFramePr>
        <p:xfrm>
          <a:off x="2882578" y="4581624"/>
          <a:ext cx="365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0" name="Equation" r:id="rId8" imgW="1828800" imgH="431640" progId="Equation.DSMT4">
                  <p:embed/>
                </p:oleObj>
              </mc:Choice>
              <mc:Fallback>
                <p:oleObj name="Equation" r:id="rId8" imgW="1828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578" y="4581624"/>
                        <a:ext cx="3657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082077"/>
              </p:ext>
            </p:extLst>
          </p:nvPr>
        </p:nvGraphicFramePr>
        <p:xfrm>
          <a:off x="6211168" y="3501008"/>
          <a:ext cx="213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1" name="Equation" r:id="rId10" imgW="1066680" imgH="431640" progId="Equation.DSMT4">
                  <p:embed/>
                </p:oleObj>
              </mc:Choice>
              <mc:Fallback>
                <p:oleObj name="Equation" r:id="rId10" imgW="1066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168" y="3501008"/>
                        <a:ext cx="2133600" cy="8636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84168" y="657175"/>
            <a:ext cx="165618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Vertikalna reakcija:</a:t>
            </a:r>
            <a:endParaRPr lang="sr-Latn-BA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389268"/>
              </p:ext>
            </p:extLst>
          </p:nvPr>
        </p:nvGraphicFramePr>
        <p:xfrm>
          <a:off x="6084168" y="1665287"/>
          <a:ext cx="2260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2" name="Equation" r:id="rId12" imgW="1130040" imgH="253800" progId="Equation.DSMT4">
                  <p:embed/>
                </p:oleObj>
              </mc:Choice>
              <mc:Fallback>
                <p:oleObj name="Equation" r:id="rId12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665287"/>
                        <a:ext cx="2260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11570"/>
              </p:ext>
            </p:extLst>
          </p:nvPr>
        </p:nvGraphicFramePr>
        <p:xfrm>
          <a:off x="6588224" y="48691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3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486916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92552"/>
              </p:ext>
            </p:extLst>
          </p:nvPr>
        </p:nvGraphicFramePr>
        <p:xfrm>
          <a:off x="7163693" y="447672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4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693" y="447672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4" idx="3"/>
            <a:endCxn id="15" idx="2"/>
          </p:cNvCxnSpPr>
          <p:nvPr/>
        </p:nvCxnSpPr>
        <p:spPr>
          <a:xfrm flipV="1">
            <a:off x="6969224" y="4883125"/>
            <a:ext cx="334169" cy="13843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1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14" name="TextBox 13"/>
          <p:cNvSpPr txBox="1"/>
          <p:nvPr/>
        </p:nvSpPr>
        <p:spPr>
          <a:xfrm>
            <a:off x="6309320" y="548680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I:</a:t>
            </a:r>
            <a:endParaRPr lang="sr-Latn-BA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476724"/>
              </p:ext>
            </p:extLst>
          </p:nvPr>
        </p:nvGraphicFramePr>
        <p:xfrm>
          <a:off x="7533456" y="779512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69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456" y="779512"/>
                        <a:ext cx="1143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09320" y="1430468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II:</a:t>
            </a:r>
            <a:endParaRPr lang="sr-Latn-BA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111785"/>
              </p:ext>
            </p:extLst>
          </p:nvPr>
        </p:nvGraphicFramePr>
        <p:xfrm>
          <a:off x="7558881" y="1661920"/>
          <a:ext cx="1092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70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881" y="1661920"/>
                        <a:ext cx="10922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331640" y="3719940"/>
            <a:ext cx="266429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Presečne poprečne sile:</a:t>
            </a:r>
            <a:endParaRPr lang="sr-Latn-BA" sz="2400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001849"/>
              </p:ext>
            </p:extLst>
          </p:nvPr>
        </p:nvGraphicFramePr>
        <p:xfrm>
          <a:off x="2217738" y="4246563"/>
          <a:ext cx="2844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71" name="Equation" r:id="rId7" imgW="1422360" imgH="507960" progId="Equation.DSMT4">
                  <p:embed/>
                </p:oleObj>
              </mc:Choice>
              <mc:Fallback>
                <p:oleObj name="Equation" r:id="rId7" imgW="1422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4246563"/>
                        <a:ext cx="28448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062833"/>
              </p:ext>
            </p:extLst>
          </p:nvPr>
        </p:nvGraphicFramePr>
        <p:xfrm>
          <a:off x="3581400" y="5852120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72" name="Equation" r:id="rId9" imgW="495000" imgH="228600" progId="Equation.DSMT4">
                  <p:embed/>
                </p:oleObj>
              </mc:Choice>
              <mc:Fallback>
                <p:oleObj name="Equation" r:id="rId9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852120"/>
                        <a:ext cx="990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own Arrow 20"/>
          <p:cNvSpPr/>
          <p:nvPr/>
        </p:nvSpPr>
        <p:spPr>
          <a:xfrm flipV="1">
            <a:off x="4031960" y="5373256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332023"/>
              </p:ext>
            </p:extLst>
          </p:nvPr>
        </p:nvGraphicFramePr>
        <p:xfrm>
          <a:off x="5148064" y="456336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73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56336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395668"/>
              </p:ext>
            </p:extLst>
          </p:nvPr>
        </p:nvGraphicFramePr>
        <p:xfrm>
          <a:off x="5607248" y="4183063"/>
          <a:ext cx="2997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74" name="Equation" r:id="rId13" imgW="1498320" imgH="533160" progId="Equation.DSMT4">
                  <p:embed/>
                </p:oleObj>
              </mc:Choice>
              <mc:Fallback>
                <p:oleObj name="Equation" r:id="rId13" imgW="14983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248" y="4183063"/>
                        <a:ext cx="2997200" cy="1066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32" y="569314"/>
            <a:ext cx="4655128" cy="307571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95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8331</TotalTime>
  <Words>691</Words>
  <Application>Microsoft Office PowerPoint</Application>
  <PresentationFormat>On-screen Show (4:3)</PresentationFormat>
  <Paragraphs>220</Paragraphs>
  <Slides>43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</dc:title>
  <dc:creator>Korisnik</dc:creator>
  <cp:lastModifiedBy>Strain Posavljak</cp:lastModifiedBy>
  <cp:revision>912</cp:revision>
  <cp:lastPrinted>2015-12-01T11:54:49Z</cp:lastPrinted>
  <dcterms:created xsi:type="dcterms:W3CDTF">2013-09-29T06:25:24Z</dcterms:created>
  <dcterms:modified xsi:type="dcterms:W3CDTF">2019-11-19T18:26:43Z</dcterms:modified>
</cp:coreProperties>
</file>