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5"/>
  </p:notesMasterIdLst>
  <p:sldIdLst>
    <p:sldId id="256" r:id="rId2"/>
    <p:sldId id="257" r:id="rId3"/>
    <p:sldId id="258" r:id="rId4"/>
    <p:sldId id="279" r:id="rId5"/>
    <p:sldId id="280" r:id="rId6"/>
    <p:sldId id="281" r:id="rId7"/>
    <p:sldId id="298" r:id="rId8"/>
    <p:sldId id="282" r:id="rId9"/>
    <p:sldId id="283" r:id="rId10"/>
    <p:sldId id="259" r:id="rId11"/>
    <p:sldId id="284" r:id="rId12"/>
    <p:sldId id="260" r:id="rId13"/>
    <p:sldId id="261" r:id="rId14"/>
    <p:sldId id="287" r:id="rId15"/>
    <p:sldId id="292" r:id="rId16"/>
    <p:sldId id="288" r:id="rId17"/>
    <p:sldId id="262" r:id="rId18"/>
    <p:sldId id="263" r:id="rId19"/>
    <p:sldId id="264" r:id="rId20"/>
    <p:sldId id="266" r:id="rId21"/>
    <p:sldId id="289" r:id="rId22"/>
    <p:sldId id="290" r:id="rId23"/>
    <p:sldId id="291" r:id="rId24"/>
    <p:sldId id="267" r:id="rId25"/>
    <p:sldId id="299" r:id="rId26"/>
    <p:sldId id="302" r:id="rId27"/>
    <p:sldId id="293" r:id="rId28"/>
    <p:sldId id="294" r:id="rId29"/>
    <p:sldId id="297" r:id="rId30"/>
    <p:sldId id="269" r:id="rId31"/>
    <p:sldId id="300" r:id="rId32"/>
    <p:sldId id="270" r:id="rId33"/>
    <p:sldId id="303" r:id="rId34"/>
    <p:sldId id="271" r:id="rId35"/>
    <p:sldId id="295" r:id="rId36"/>
    <p:sldId id="301" r:id="rId37"/>
    <p:sldId id="304" r:id="rId38"/>
    <p:sldId id="305" r:id="rId39"/>
    <p:sldId id="296" r:id="rId40"/>
    <p:sldId id="272" r:id="rId41"/>
    <p:sldId id="273" r:id="rId42"/>
    <p:sldId id="274" r:id="rId43"/>
    <p:sldId id="286" r:id="rId44"/>
    <p:sldId id="306" r:id="rId45"/>
    <p:sldId id="307" r:id="rId46"/>
    <p:sldId id="308" r:id="rId47"/>
    <p:sldId id="275" r:id="rId48"/>
    <p:sldId id="309" r:id="rId49"/>
    <p:sldId id="276" r:id="rId50"/>
    <p:sldId id="310" r:id="rId51"/>
    <p:sldId id="277" r:id="rId52"/>
    <p:sldId id="311" r:id="rId53"/>
    <p:sldId id="278" r:id="rId5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33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25.2.2020.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25.2.2020.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58.jp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wmf"/><Relationship Id="rId5" Type="http://schemas.openxmlformats.org/officeDocument/2006/relationships/image" Target="../media/image51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7332"/>
            <a:ext cx="8035083" cy="194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3175337"/>
            <a:ext cx="803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i="1" dirty="0"/>
              <a:t>Sl. 1.1 Koncentrisana opterećenja (sila F i moment M), linijski raspodeljeno opterećenje (q),  površinski raspodeljeno opterećenje (pritisak p) i zapreminski raspodeljeno opterećenje (specifična težina </a:t>
            </a:r>
            <a:r>
              <a:rPr lang="sr-Latn-RS" sz="2000" i="1" dirty="0">
                <a:sym typeface="Symbol"/>
              </a:rPr>
              <a:t></a:t>
            </a:r>
            <a:r>
              <a:rPr lang="sr-Latn-RS" sz="2000" i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17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Geometrija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Pod </a:t>
            </a:r>
            <a:r>
              <a:rPr lang="sr-Latn-RS" b="1" dirty="0"/>
              <a:t>geometrijom</a:t>
            </a:r>
            <a:r>
              <a:rPr lang="sr-Latn-RS" dirty="0"/>
              <a:t> elementa izvesne </a:t>
            </a:r>
            <a:r>
              <a:rPr lang="sr-Latn-RS" dirty="0" smtClean="0"/>
              <a:t>konstrukcije</a:t>
            </a:r>
            <a:r>
              <a:rPr lang="sr-Latn-RS" dirty="0"/>
              <a:t>, podrazumevamo njegov dimenzionisani oblik.</a:t>
            </a:r>
          </a:p>
          <a:p>
            <a:pPr algn="just"/>
            <a:r>
              <a:rPr lang="sr-Latn-RS" dirty="0" smtClean="0"/>
              <a:t>U </a:t>
            </a:r>
            <a:r>
              <a:rPr lang="sr-Latn-RS" dirty="0"/>
              <a:t>pogledu geometrije, uz manja ili veća </a:t>
            </a:r>
            <a:r>
              <a:rPr lang="sr-Latn-RS" dirty="0" smtClean="0"/>
              <a:t>pojednosta</a:t>
            </a:r>
            <a:r>
              <a:rPr lang="en-US" dirty="0"/>
              <a:t>-</a:t>
            </a:r>
            <a:r>
              <a:rPr lang="sr-Latn-RS" dirty="0" smtClean="0"/>
              <a:t>vljenja</a:t>
            </a:r>
            <a:r>
              <a:rPr lang="sr-Latn-RS" dirty="0"/>
              <a:t>, </a:t>
            </a:r>
            <a:r>
              <a:rPr lang="sr-Latn-RS" dirty="0" smtClean="0"/>
              <a:t>elementi konstrukcija mogu se modelirati kao:</a:t>
            </a:r>
          </a:p>
          <a:p>
            <a:pPr lvl="1" algn="just"/>
            <a:r>
              <a:rPr lang="sr-Latn-RS" b="1" dirty="0" smtClean="0"/>
              <a:t>linijski </a:t>
            </a:r>
            <a:r>
              <a:rPr lang="sr-Latn-RS" b="1" dirty="0"/>
              <a:t>elementi</a:t>
            </a:r>
            <a:r>
              <a:rPr lang="sr-Latn-RS" dirty="0"/>
              <a:t> (pravolinijski ili krivolinijski, konstantnog ili promenljivog poprečnog preseka</a:t>
            </a:r>
            <a:r>
              <a:rPr lang="sr-Latn-RS" dirty="0" smtClean="0"/>
              <a:t>),</a:t>
            </a:r>
          </a:p>
          <a:p>
            <a:pPr lvl="1" algn="just"/>
            <a:r>
              <a:rPr lang="sr-Latn-RS" b="1" dirty="0" smtClean="0"/>
              <a:t>površinski </a:t>
            </a:r>
            <a:r>
              <a:rPr lang="sr-Latn-RS" b="1" dirty="0"/>
              <a:t>elementi</a:t>
            </a:r>
            <a:r>
              <a:rPr lang="sr-Latn-RS" dirty="0"/>
              <a:t> (ravni ili zakrivljeni) i </a:t>
            </a:r>
            <a:r>
              <a:rPr lang="sr-Latn-RS" dirty="0" smtClean="0"/>
              <a:t>kao</a:t>
            </a:r>
          </a:p>
          <a:p>
            <a:pPr lvl="1" algn="just"/>
            <a:r>
              <a:rPr lang="sr-Latn-RS" b="1" dirty="0" smtClean="0"/>
              <a:t>masivi </a:t>
            </a:r>
            <a:r>
              <a:rPr lang="sr-Latn-RS" dirty="0"/>
              <a:t>(prostorni elementi).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8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30" y="381000"/>
            <a:ext cx="6224570" cy="4296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77256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1.2 Modeli elemenata konstrukcija: pravolinijski element konstantnog poprečnog preseka (1), pravolinijski element promenljivog poprečnog preseka (2), krivolinijski element konstantnog poprečnog preseka (3), tanka ploča (4), ljuska (5) i masiv (6)  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381000"/>
            <a:ext cx="6592824" cy="4988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119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1.3 Primeri konstrukcija sa delimično istaknutim elementima: linijski elementi (1), ploče (2), ljuske (3) i masivi (4)</a:t>
            </a:r>
            <a:endParaRPr lang="sr-Latn-R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1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Materijali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Materijali koji se koriste za izradu elemenata konstrukcija (konstrukcioni materijali), uglavnom su </a:t>
            </a:r>
            <a:r>
              <a:rPr lang="sr-Latn-RS" b="1" dirty="0"/>
              <a:t>legure metala </a:t>
            </a:r>
            <a:r>
              <a:rPr lang="sr-Latn-RS" dirty="0"/>
              <a:t>(željeza, nikla, titana, aluminijuma, bakra i dr.), kao i </a:t>
            </a:r>
            <a:r>
              <a:rPr lang="sr-Latn-RS" b="1" dirty="0"/>
              <a:t>neorganski</a:t>
            </a:r>
            <a:r>
              <a:rPr lang="sr-Latn-RS" dirty="0"/>
              <a:t> i </a:t>
            </a:r>
            <a:r>
              <a:rPr lang="sr-Latn-RS" b="1" dirty="0"/>
              <a:t>organski materijali </a:t>
            </a:r>
            <a:r>
              <a:rPr lang="sr-Latn-RS" dirty="0"/>
              <a:t>(polimeri, plastmase, keramika, vlakna, drvo</a:t>
            </a:r>
            <a:r>
              <a:rPr lang="sr-Latn-RS" dirty="0" smtClean="0"/>
              <a:t>).</a:t>
            </a:r>
          </a:p>
          <a:p>
            <a:pPr algn="just"/>
            <a:r>
              <a:rPr lang="sr-Latn-RS" dirty="0" smtClean="0"/>
              <a:t>Beleži </a:t>
            </a:r>
            <a:r>
              <a:rPr lang="sr-Latn-RS" dirty="0"/>
              <a:t>se i porast primene </a:t>
            </a:r>
            <a:r>
              <a:rPr lang="sr-Latn-RS" b="1" dirty="0"/>
              <a:t>kompozitnih materijala</a:t>
            </a:r>
            <a:r>
              <a:rPr lang="sr-Latn-RS" dirty="0"/>
              <a:t> proizvedenih od visoko čvrstih staklenih, ugljeničnih ili drugih vlakana i veziva (polimera i metala</a:t>
            </a:r>
            <a:r>
              <a:rPr lang="sr-Latn-RS" dirty="0" smtClean="0"/>
              <a:t>).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9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Elastični materijali?</a:t>
            </a:r>
          </a:p>
          <a:p>
            <a:pPr lvl="1" algn="just"/>
            <a:r>
              <a:rPr lang="sr-Latn-RS" dirty="0" smtClean="0"/>
              <a:t>Plastični materijali?</a:t>
            </a:r>
          </a:p>
          <a:p>
            <a:pPr lvl="1" algn="just"/>
            <a:r>
              <a:rPr lang="sr-Latn-RS" dirty="0" smtClean="0"/>
              <a:t>Visokoelastični materijali?</a:t>
            </a:r>
          </a:p>
          <a:p>
            <a:pPr lvl="1" algn="just"/>
            <a:r>
              <a:rPr lang="sr-Latn-RS" dirty="0" smtClean="0"/>
              <a:t>Homogeni/nehomogeni materijali?</a:t>
            </a:r>
          </a:p>
          <a:p>
            <a:pPr lvl="1" algn="just"/>
            <a:r>
              <a:rPr lang="sr-Latn-RS" dirty="0" smtClean="0"/>
              <a:t>Izotropni/anizotropni materijali?</a:t>
            </a:r>
          </a:p>
          <a:p>
            <a:pPr lvl="1" algn="just"/>
            <a:r>
              <a:rPr lang="sr-Latn-RS" dirty="0" smtClean="0"/>
              <a:t>Ortotropni materijali?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23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1.3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Unutrašnje sile, naponi i naponsko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stanje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Unutar opterećenog čvrstog tela, između njegovih delića (kristala, molekula, atoma), pojavljuju se </a:t>
            </a:r>
            <a:r>
              <a:rPr lang="sr-Latn-RS" sz="3200" b="1" dirty="0"/>
              <a:t>unutrašnje sile</a:t>
            </a:r>
            <a:r>
              <a:rPr lang="sr-Latn-RS" sz="3200" dirty="0"/>
              <a:t>, koje se protive delovanju opterećenja (spoljašnjih sila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 </a:t>
            </a:r>
            <a:r>
              <a:rPr lang="sr-Latn-RS" sz="3200" dirty="0"/>
              <a:t>Količinska mera ovih sila zove se </a:t>
            </a:r>
            <a:r>
              <a:rPr lang="sr-Latn-RS" sz="3200" b="1" dirty="0"/>
              <a:t>napon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U svrhu opisivanja unutrašnjih sila i usvajanja pojma napona, poslužićemo se </a:t>
            </a:r>
            <a:r>
              <a:rPr lang="sr-Latn-RS" sz="3200" b="1" dirty="0"/>
              <a:t>metodom zamišljenog preseka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1"/>
            <a:ext cx="6057069" cy="4652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1.4 Proizvoljno čvrsto telo opterećeno prostornim sistemom sila (a), zamišljenom ravni </a:t>
            </a:r>
            <a:r>
              <a:rPr lang="sr-Latn-RS" sz="2000" i="1" dirty="0">
                <a:sym typeface="Symbol"/>
              </a:rPr>
              <a:t></a:t>
            </a:r>
            <a:r>
              <a:rPr lang="sr-Latn-RS" sz="2000" i="1" dirty="0"/>
              <a:t> presečeno na dva dela (b), koja su u mislima razdvojena (c)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8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9"/>
            <a:ext cx="3067397" cy="2830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477161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1.5 Glavni vektor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F i glavni moment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M unutrašnjih presečnih sila koje deluju na površinu </a:t>
            </a:r>
            <a:r>
              <a:rPr lang="sr-Latn-RS" sz="2000" dirty="0">
                <a:sym typeface="Symbol"/>
              </a:rPr>
              <a:t></a:t>
            </a:r>
            <a:r>
              <a:rPr lang="sr-Latn-RS" sz="2000" i="1" dirty="0"/>
              <a:t>A </a:t>
            </a:r>
            <a:endParaRPr lang="sr-Latn-RS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22320"/>
              </p:ext>
            </p:extLst>
          </p:nvPr>
        </p:nvGraphicFramePr>
        <p:xfrm>
          <a:off x="4572000" y="614065"/>
          <a:ext cx="13456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14065"/>
                        <a:ext cx="13456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17233"/>
              </p:ext>
            </p:extLst>
          </p:nvPr>
        </p:nvGraphicFramePr>
        <p:xfrm>
          <a:off x="4572000" y="3327400"/>
          <a:ext cx="238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6" imgW="1193800" imgH="393700" progId="Equation.DSMT4">
                  <p:embed/>
                </p:oleObj>
              </mc:Choice>
              <mc:Fallback>
                <p:oleObj name="Equation" r:id="rId6" imgW="1193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27400"/>
                        <a:ext cx="2387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495800" y="1554540"/>
            <a:ext cx="34290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srednji napon </a:t>
            </a:r>
            <a:r>
              <a:rPr lang="sr-Latn-RS" sz="2400" dirty="0">
                <a:sym typeface="Symbol"/>
              </a:rPr>
              <a:t>u proizvoljnoj tački </a:t>
            </a:r>
            <a:r>
              <a:rPr lang="sr-Latn-RS" sz="2400" i="1" dirty="0">
                <a:sym typeface="Symbol"/>
              </a:rPr>
              <a:t>P</a:t>
            </a:r>
            <a:r>
              <a:rPr lang="sr-Latn-RS" sz="2400" dirty="0">
                <a:sym typeface="Symbol"/>
              </a:rPr>
              <a:t> opterećenog </a:t>
            </a:r>
            <a:r>
              <a:rPr lang="sr-Latn-RS" sz="2400" dirty="0" smtClean="0">
                <a:sym typeface="Symbol"/>
              </a:rPr>
              <a:t>čvrstog tela</a:t>
            </a:r>
            <a:endParaRPr lang="sr-Latn-RS" sz="2400" dirty="0"/>
          </a:p>
        </p:txBody>
      </p:sp>
      <p:cxnSp>
        <p:nvCxnSpPr>
          <p:cNvPr id="13" name="Elbow Connector 12"/>
          <p:cNvCxnSpPr>
            <a:stCxn id="8" idx="3"/>
            <a:endCxn id="11" idx="0"/>
          </p:cNvCxnSpPr>
          <p:nvPr/>
        </p:nvCxnSpPr>
        <p:spPr>
          <a:xfrm>
            <a:off x="5917680" y="1007545"/>
            <a:ext cx="292620" cy="54699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0" y="4297740"/>
            <a:ext cx="32004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/>
              <a:t>p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ukupni napon u proizvoljnoj tački </a:t>
            </a:r>
            <a:r>
              <a:rPr lang="sr-Latn-RS" sz="2400" i="1" dirty="0" smtClean="0">
                <a:sym typeface="Symbol"/>
              </a:rPr>
              <a:t>P</a:t>
            </a:r>
            <a:r>
              <a:rPr lang="sr-Latn-RS" sz="2400" dirty="0" smtClean="0">
                <a:sym typeface="Symbol"/>
              </a:rPr>
              <a:t> opterećenog čvrstog tela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0" idx="3"/>
            <a:endCxn id="17" idx="3"/>
          </p:cNvCxnSpPr>
          <p:nvPr/>
        </p:nvCxnSpPr>
        <p:spPr>
          <a:xfrm>
            <a:off x="6959600" y="3721100"/>
            <a:ext cx="812800" cy="1176805"/>
          </a:xfrm>
          <a:prstGeom prst="bentConnector3">
            <a:avLst>
              <a:gd name="adj1" fmla="val 12812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46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067397" cy="26870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3327737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1.6 Ukupni napon p</a:t>
            </a:r>
            <a:r>
              <a:rPr lang="sr-Latn-RS" sz="2000" i="1" baseline="-25000" dirty="0" smtClean="0"/>
              <a:t>n</a:t>
            </a:r>
            <a:r>
              <a:rPr lang="sr-Latn-RS" sz="2000" i="1" dirty="0" smtClean="0"/>
              <a:t> u posmatranoj tački P opterećenog čvrstog tela </a:t>
            </a:r>
            <a:endParaRPr lang="sr-Latn-RS" sz="2000" dirty="0"/>
          </a:p>
        </p:txBody>
      </p:sp>
      <p:sp>
        <p:nvSpPr>
          <p:cNvPr id="14" name="Rectangle 13"/>
          <p:cNvSpPr/>
          <p:nvPr/>
        </p:nvSpPr>
        <p:spPr>
          <a:xfrm>
            <a:off x="5029200" y="3327737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1.7 Ukupni napon u posmatranoj tački P, razložen na tri komponente</a:t>
            </a:r>
            <a:endParaRPr lang="sr-Latn-RS" sz="2000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14400" y="4655403"/>
            <a:ext cx="75438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sr-Latn-RS" sz="2400" i="1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Normalni napon</a:t>
            </a:r>
          </a:p>
          <a:p>
            <a:pPr algn="just"/>
            <a:r>
              <a:rPr lang="en-US" sz="2400" i="1" dirty="0" smtClean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</a:t>
            </a:r>
            <a:r>
              <a:rPr lang="en-US" sz="2400" i="1" baseline="-25000" dirty="0" smtClean="0"/>
              <a:t>r </a:t>
            </a:r>
            <a:r>
              <a:rPr lang="en-US" sz="2400" dirty="0" smtClean="0"/>
              <a:t>, </a:t>
            </a:r>
            <a:r>
              <a:rPr lang="en-US" sz="2400" i="1" dirty="0">
                <a:latin typeface="Symbol" panose="05050102010706020507" pitchFamily="18" charset="2"/>
              </a:rPr>
              <a:t>t</a:t>
            </a:r>
            <a:r>
              <a:rPr lang="sr-Latn-RS" sz="2400" i="1" baseline="-25000" dirty="0" smtClean="0"/>
              <a:t>ns</a:t>
            </a:r>
            <a:r>
              <a:rPr lang="en-US" sz="2400" i="1" baseline="-25000" dirty="0" smtClean="0"/>
              <a:t> </a:t>
            </a:r>
            <a:r>
              <a:rPr lang="sr-Latn-RS" sz="2400" dirty="0" smtClean="0">
                <a:sym typeface="Symbol"/>
              </a:rPr>
              <a:t> Naponi smicanja (smičući ili tangencijalni naponi)</a:t>
            </a:r>
            <a:r>
              <a:rPr lang="sr-Latn-RS" sz="2400" dirty="0" smtClean="0"/>
              <a:t> </a:t>
            </a:r>
            <a:endParaRPr lang="sr-Latn-R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3" y="533400"/>
            <a:ext cx="3067397" cy="26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UVOD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Otpornost materijala </a:t>
            </a:r>
            <a:r>
              <a:rPr lang="sr-Latn-RS" sz="3200" dirty="0" smtClean="0"/>
              <a:t>je </a:t>
            </a:r>
            <a:r>
              <a:rPr lang="sr-Latn-RS" sz="3200" dirty="0"/>
              <a:t>nauka o proračunima </a:t>
            </a:r>
            <a:r>
              <a:rPr lang="sr-Latn-RS" sz="3200" b="1" dirty="0"/>
              <a:t>čvrstoće</a:t>
            </a:r>
            <a:r>
              <a:rPr lang="sr-Latn-RS" sz="3200" dirty="0"/>
              <a:t>, </a:t>
            </a:r>
            <a:r>
              <a:rPr lang="sr-Latn-RS" sz="3200" b="1" dirty="0"/>
              <a:t>krutosti</a:t>
            </a:r>
            <a:r>
              <a:rPr lang="sr-Latn-RS" sz="3200" dirty="0"/>
              <a:t> i </a:t>
            </a:r>
            <a:r>
              <a:rPr lang="sr-Latn-RS" sz="3200" b="1" dirty="0"/>
              <a:t>stabilnosti</a:t>
            </a:r>
            <a:r>
              <a:rPr lang="sr-Latn-RS" sz="3200" dirty="0"/>
              <a:t> konstrukcija i njihovih elemenata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2800" b="1" dirty="0" smtClean="0"/>
              <a:t>Konstrukcije?</a:t>
            </a:r>
          </a:p>
          <a:p>
            <a:pPr lvl="1" algn="just"/>
            <a:r>
              <a:rPr lang="sr-Latn-RS" sz="2800" b="1" dirty="0" smtClean="0"/>
              <a:t>Čvrstoća?</a:t>
            </a:r>
            <a:endParaRPr lang="sr-Latn-RS" sz="2800" dirty="0"/>
          </a:p>
          <a:p>
            <a:pPr lvl="1" algn="just"/>
            <a:r>
              <a:rPr lang="sr-Latn-RS" sz="2800" b="1" dirty="0" smtClean="0"/>
              <a:t>Krutost?</a:t>
            </a:r>
          </a:p>
          <a:p>
            <a:pPr lvl="1" algn="just"/>
            <a:r>
              <a:rPr lang="sr-Latn-RS" sz="2800" b="1" dirty="0" smtClean="0"/>
              <a:t>Stabilnost?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1.1. Otpornost materijala. Predmet,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zadaci i veza sa drugim naukama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4806"/>
            <a:ext cx="3678383" cy="3572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318337"/>
            <a:ext cx="383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1.8 Infinitezimalni </a:t>
            </a:r>
            <a:r>
              <a:rPr lang="sr-Latn-RS" sz="2000" i="1" dirty="0" smtClean="0"/>
              <a:t>parale-lopiped </a:t>
            </a:r>
            <a:r>
              <a:rPr lang="sr-Latn-RS" sz="2000" i="1" dirty="0"/>
              <a:t>sa centralnom tačkom P i ucrtanim ukupnim naponima</a:t>
            </a:r>
            <a:endParaRPr lang="sr-Latn-R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8" y="694806"/>
            <a:ext cx="3815543" cy="3572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400" y="4318337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1.9 Infinitezimalni paralelopiped (naponski element) sa ucrtanim komponentama ukupnih napona</a:t>
            </a:r>
            <a:endParaRPr lang="sr-Latn-RS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04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Međunarodnom sistemu jedinica (SI), za jedinicu napona uzima se paskal [Pa</a:t>
            </a:r>
            <a:r>
              <a:rPr lang="sr-Latn-RS" sz="3200" dirty="0" smtClean="0"/>
              <a:t>].</a:t>
            </a:r>
            <a:endParaRPr lang="en-US" sz="3200" dirty="0" smtClean="0"/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jedinica je veoma mala, pa se umesto nje češće koristi </a:t>
            </a:r>
            <a:r>
              <a:rPr lang="sr-Latn-RS" sz="3200" dirty="0" smtClean="0"/>
              <a:t>megapaskal</a:t>
            </a:r>
            <a:r>
              <a:rPr lang="sr-Latn-RS" sz="3200" dirty="0"/>
              <a:t>, 1 MPa = 10</a:t>
            </a:r>
            <a:r>
              <a:rPr lang="sr-Latn-RS" sz="3200" baseline="30000" dirty="0"/>
              <a:t>6</a:t>
            </a:r>
            <a:r>
              <a:rPr lang="sr-Latn-RS" sz="3200" dirty="0"/>
              <a:t> Pa. U upotrebi je i kN/cm</a:t>
            </a:r>
            <a:r>
              <a:rPr lang="sr-Latn-RS" sz="3200" baseline="30000" dirty="0"/>
              <a:t>2</a:t>
            </a:r>
            <a:r>
              <a:rPr lang="sr-Latn-RS" sz="3200" dirty="0"/>
              <a:t>, 1 MPa = 0,1 kN/cm</a:t>
            </a:r>
            <a:r>
              <a:rPr lang="sr-Latn-RS" sz="3200" baseline="30000" dirty="0"/>
              <a:t>2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Kroz uočenu tačku </a:t>
            </a:r>
            <a:r>
              <a:rPr lang="sr-Latn-RS" sz="3200" i="1" dirty="0"/>
              <a:t>P</a:t>
            </a:r>
            <a:r>
              <a:rPr lang="sr-Latn-RS" sz="3200" dirty="0"/>
              <a:t> moguće je povući beskonačno mnogo ravni i svakoj od njih može se pridružiti normala </a:t>
            </a:r>
            <a:r>
              <a:rPr lang="sr-Latn-RS" sz="3200" i="1" dirty="0"/>
              <a:t>n</a:t>
            </a:r>
            <a:r>
              <a:rPr lang="sr-Latn-RS" sz="3200" dirty="0"/>
              <a:t> i ukupni </a:t>
            </a:r>
            <a:r>
              <a:rPr lang="sr-Latn-RS" sz="3200" dirty="0" smtClean="0"/>
              <a:t>napon.</a:t>
            </a:r>
          </a:p>
          <a:p>
            <a:pPr algn="just"/>
            <a:r>
              <a:rPr lang="sr-Latn-RS" sz="3200" dirty="0" smtClean="0"/>
              <a:t>Skup </a:t>
            </a:r>
            <a:r>
              <a:rPr lang="sr-Latn-RS" sz="3200" dirty="0"/>
              <a:t>svih ukupnih napona, za sve moguće ravni povučene kroz tačku </a:t>
            </a:r>
            <a:r>
              <a:rPr lang="sr-Latn-RS" sz="3200" i="1" dirty="0"/>
              <a:t>P</a:t>
            </a:r>
            <a:r>
              <a:rPr lang="sr-Latn-RS" sz="3200" dirty="0"/>
              <a:t>, predstavlja </a:t>
            </a:r>
            <a:r>
              <a:rPr lang="sr-Latn-RS" sz="3200" b="1" dirty="0"/>
              <a:t>naponsko stanje</a:t>
            </a:r>
            <a:r>
              <a:rPr lang="sr-Latn-RS" sz="3200" dirty="0"/>
              <a:t> u toj tački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1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 opisivanje </a:t>
            </a:r>
            <a:r>
              <a:rPr lang="sr-Latn-RS" sz="3200" b="1" dirty="0"/>
              <a:t>naponskog stanja </a:t>
            </a:r>
            <a:r>
              <a:rPr lang="sr-Latn-RS" sz="3200" dirty="0"/>
              <a:t>u posmatranoj tački </a:t>
            </a:r>
            <a:r>
              <a:rPr lang="sr-Latn-RS" sz="3200" i="1" dirty="0"/>
              <a:t>P</a:t>
            </a:r>
            <a:r>
              <a:rPr lang="sr-Latn-RS" sz="3200" dirty="0"/>
              <a:t>, nije neophodno razmatranje  </a:t>
            </a:r>
            <a:r>
              <a:rPr lang="sr-Latn-RS" sz="3200" dirty="0" smtClean="0"/>
              <a:t>beskonačnog </a:t>
            </a:r>
            <a:r>
              <a:rPr lang="sr-Latn-RS" sz="3200" dirty="0"/>
              <a:t>skupa ravni, koje prolaze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Dovoljno </a:t>
            </a:r>
            <a:r>
              <a:rPr lang="sr-Latn-RS" sz="3200" dirty="0"/>
              <a:t>je razmatrati, samo tri međusobno normalne ravni, koje su paralelne ravnima pravouglog </a:t>
            </a:r>
            <a:r>
              <a:rPr lang="sr-Latn-RS" sz="3200" i="1" dirty="0"/>
              <a:t>xyz</a:t>
            </a:r>
            <a:r>
              <a:rPr lang="sr-Latn-RS" sz="3200" dirty="0"/>
              <a:t> koordinatnog sistema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Analiza naponskog stanja u posmatranoj tački </a:t>
            </a:r>
            <a:r>
              <a:rPr lang="sr-Latn-RS" sz="3200" i="1" dirty="0"/>
              <a:t>P</a:t>
            </a:r>
            <a:r>
              <a:rPr lang="sr-Latn-RS" sz="3200" dirty="0"/>
              <a:t> opterećenog tela podrazumeva dobijanje odgovarajućih izraza pomoću kojih je moguće odrediti napone za bilo koju ravan koja prolazi kroz tu tačku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zadatak je moguće rešiti izdvajanjem infinitezimalnog paralelopipeda </a:t>
            </a:r>
            <a:r>
              <a:rPr lang="sr-Latn-RS" sz="3200" dirty="0" smtClean="0"/>
              <a:t>zapremine    </a:t>
            </a:r>
            <a:r>
              <a:rPr lang="sr-Latn-RS" sz="3200" i="1" dirty="0" smtClean="0"/>
              <a:t>dV</a:t>
            </a:r>
            <a:r>
              <a:rPr lang="sr-Latn-RS" sz="3200" dirty="0" smtClean="0"/>
              <a:t> = </a:t>
            </a:r>
            <a:r>
              <a:rPr lang="sr-Latn-RS" sz="3200" i="1" dirty="0" smtClean="0"/>
              <a:t>dxdydz</a:t>
            </a:r>
            <a:r>
              <a:rPr lang="sr-Latn-RS" sz="3200" dirty="0" smtClean="0"/>
              <a:t>,  </a:t>
            </a:r>
            <a:r>
              <a:rPr lang="sr-Latn-RS" sz="3200" dirty="0"/>
              <a:t>smeštenog u </a:t>
            </a:r>
            <a:r>
              <a:rPr lang="sr-Latn-RS" sz="3200" i="1" dirty="0"/>
              <a:t>xyz</a:t>
            </a:r>
            <a:r>
              <a:rPr lang="sr-Latn-RS" sz="3200" dirty="0"/>
              <a:t> koordinatni sistem kojem je posmatrana tačka </a:t>
            </a:r>
            <a:r>
              <a:rPr lang="sr-Latn-RS" sz="3200" i="1" dirty="0"/>
              <a:t>P</a:t>
            </a:r>
            <a:r>
              <a:rPr lang="sr-Latn-RS" sz="3200" dirty="0"/>
              <a:t> ishodište.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93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15543" cy="357239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4457700" y="533400"/>
            <a:ext cx="4305300" cy="30469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Devet komponenti napona na trima međusobno normalnim stranama infinitezimalnog </a:t>
            </a:r>
            <a:r>
              <a:rPr lang="sr-Latn-RS" sz="2400" dirty="0" smtClean="0"/>
              <a:t>paralelopipeda</a:t>
            </a:r>
            <a:r>
              <a:rPr lang="sr-Latn-RS" sz="2400" dirty="0"/>
              <a:t>, predstavljaju veličinu koja se zove </a:t>
            </a:r>
            <a:r>
              <a:rPr lang="sr-Latn-RS" sz="2400" b="1" dirty="0"/>
              <a:t>tenzor </a:t>
            </a:r>
            <a:r>
              <a:rPr lang="sr-Latn-RS" sz="2400" b="1" dirty="0" smtClean="0"/>
              <a:t>napona</a:t>
            </a:r>
            <a:r>
              <a:rPr lang="sr-Latn-RS" sz="2400" dirty="0"/>
              <a:t> </a:t>
            </a:r>
            <a:r>
              <a:rPr lang="sr-Latn-RS" sz="2400" dirty="0" smtClean="0"/>
              <a:t>(tenzorom napona se definiše </a:t>
            </a:r>
            <a:r>
              <a:rPr lang="sr-Latn-RS" sz="2400" b="1" dirty="0" smtClean="0"/>
              <a:t>naponsko stanje </a:t>
            </a:r>
            <a:r>
              <a:rPr lang="sr-Latn-RS" sz="2400" dirty="0" smtClean="0"/>
              <a:t>u tački opterećenog tela).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590800" y="3962400"/>
            <a:ext cx="34290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Matrični zapis </a:t>
            </a:r>
            <a:r>
              <a:rPr lang="sr-Latn-RS" sz="2400" b="1" dirty="0" smtClean="0"/>
              <a:t>tenzora napona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55488"/>
              </p:ext>
            </p:extLst>
          </p:nvPr>
        </p:nvGraphicFramePr>
        <p:xfrm>
          <a:off x="3886200" y="4546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4" imgW="1333500" imgH="736600" progId="Equation.DSMT4">
                  <p:embed/>
                </p:oleObj>
              </mc:Choice>
              <mc:Fallback>
                <p:oleObj name="Equation" r:id="rId4" imgW="1333500" imgH="736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46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0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92229"/>
              </p:ext>
            </p:extLst>
          </p:nvPr>
        </p:nvGraphicFramePr>
        <p:xfrm>
          <a:off x="990600" y="4927600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27600"/>
                        <a:ext cx="5232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13516"/>
              </p:ext>
            </p:extLst>
          </p:nvPr>
        </p:nvGraphicFramePr>
        <p:xfrm>
          <a:off x="6960052" y="5080000"/>
          <a:ext cx="104094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5"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52" y="5080000"/>
                        <a:ext cx="104094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86349"/>
              </p:ext>
            </p:extLst>
          </p:nvPr>
        </p:nvGraphicFramePr>
        <p:xfrm>
          <a:off x="6381750" y="5156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6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156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11214"/>
              </p:ext>
            </p:extLst>
          </p:nvPr>
        </p:nvGraphicFramePr>
        <p:xfrm>
          <a:off x="5333999" y="1363729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" name="Equation" r:id="rId9" imgW="1333500" imgH="736600" progId="Equation.DSMT4">
                  <p:embed/>
                </p:oleObj>
              </mc:Choice>
              <mc:Fallback>
                <p:oleObj name="Equation" r:id="rId9" imgW="13335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9" y="1363729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0" y="685800"/>
            <a:ext cx="2667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Tenzora napona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334001" y="3048000"/>
            <a:ext cx="2666999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je simetričan.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>
            <a:off x="8000999" y="916633"/>
            <a:ext cx="1" cy="1183696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11" idx="1"/>
          </p:cNvCxnSpPr>
          <p:nvPr/>
        </p:nvCxnSpPr>
        <p:spPr>
          <a:xfrm rot="10800000" flipH="1" flipV="1">
            <a:off x="5333999" y="2100329"/>
            <a:ext cx="2" cy="1178504"/>
          </a:xfrm>
          <a:prstGeom prst="bentConnector3">
            <a:avLst>
              <a:gd name="adj1" fmla="val -1143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4262735"/>
            <a:ext cx="51816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Dokaz o simetričnosti tenzora napona: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49400" y="3352800"/>
            <a:ext cx="21336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Na sličan način bismo iz 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1003"/>
              </p:ext>
            </p:extLst>
          </p:nvPr>
        </p:nvGraphicFramePr>
        <p:xfrm>
          <a:off x="2921000" y="3844222"/>
          <a:ext cx="1270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3" imgW="634680" imgH="507960" progId="Equation.DSMT4">
                  <p:embed/>
                </p:oleObj>
              </mc:Choice>
              <mc:Fallback>
                <p:oleObj name="Equation" r:id="rId3" imgW="6346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44222"/>
                        <a:ext cx="1270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92600" y="4442768"/>
            <a:ext cx="228600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dobili da su: 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22418"/>
              </p:ext>
            </p:extLst>
          </p:nvPr>
        </p:nvGraphicFramePr>
        <p:xfrm>
          <a:off x="6121400" y="4673600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5" imgW="520560" imgH="482400" progId="Equation.DSMT4">
                  <p:embed/>
                </p:oleObj>
              </mc:Choice>
              <mc:Fallback>
                <p:oleObj name="Equation" r:id="rId5" imgW="5205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673600"/>
                        <a:ext cx="104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7" y="381000"/>
            <a:ext cx="3815543" cy="3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1.4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Pomeranja i deformacije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dirty="0"/>
              <a:t>Opterećenje koje deluje na neko čvrsto telo menja njegove dimenzije i oblik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Tačke </a:t>
            </a:r>
            <a:r>
              <a:rPr lang="sr-Latn-RS" sz="3200" dirty="0"/>
              <a:t>mu iz položaja pre deformisanja prelaze u nove položaje (imamo </a:t>
            </a:r>
            <a:r>
              <a:rPr lang="sr-Latn-RS" sz="3200" b="1" dirty="0"/>
              <a:t>pomeranja </a:t>
            </a:r>
            <a:r>
              <a:rPr lang="sr-Latn-RS" sz="3200" dirty="0"/>
              <a:t>tačaka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 smtClean="0"/>
              <a:t>Uočena konačno mala duž </a:t>
            </a:r>
            <a:r>
              <a:rPr lang="sr-Latn-RS" sz="3200" dirty="0"/>
              <a:t>dobija izvestan priraštaj u određenom pravcu (u telu se pojavljuju </a:t>
            </a:r>
            <a:r>
              <a:rPr lang="sr-Latn-RS" sz="3200" b="1" dirty="0"/>
              <a:t>dužinske deformacije</a:t>
            </a:r>
            <a:r>
              <a:rPr lang="sr-Latn-RS" sz="3200" b="1" dirty="0" smtClean="0"/>
              <a:t>)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Pravi </a:t>
            </a:r>
            <a:r>
              <a:rPr lang="sr-Latn-RS" sz="3200" dirty="0"/>
              <a:t>ugao između dveju uočenih </a:t>
            </a:r>
            <a:r>
              <a:rPr lang="sr-Latn-RS" sz="3200" dirty="0" smtClean="0"/>
              <a:t>konačno malih duži </a:t>
            </a:r>
            <a:r>
              <a:rPr lang="sr-Latn-RS" sz="3200" dirty="0"/>
              <a:t>se menja (pojavljuju se </a:t>
            </a:r>
            <a:r>
              <a:rPr lang="sr-Latn-RS" sz="3200" b="1" dirty="0"/>
              <a:t>ugaone deformacije</a:t>
            </a:r>
            <a:r>
              <a:rPr lang="sr-Latn-RS" sz="32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7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16002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Zapremina uočenog infinitezimalnog </a:t>
            </a:r>
            <a:r>
              <a:rPr lang="sr-Latn-RS" sz="3200" dirty="0" smtClean="0"/>
              <a:t>parale-lopipeda</a:t>
            </a:r>
            <a:r>
              <a:rPr lang="sr-Latn-RS" sz="3200" dirty="0"/>
              <a:t>, takođe se menja (pojavljuje se </a:t>
            </a:r>
            <a:r>
              <a:rPr lang="sr-Latn-RS" sz="3200" b="1" dirty="0"/>
              <a:t>zapreminska deformacija</a:t>
            </a:r>
            <a:r>
              <a:rPr lang="sr-Latn-RS" sz="3200" dirty="0"/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0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" y="1066800"/>
            <a:ext cx="4675910" cy="3167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2672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1.10 Pomeranje proizvoljne tačke P opterećenog čvrstog tela</a:t>
            </a:r>
            <a:endParaRPr lang="sr-Latn-R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76067"/>
              </p:ext>
            </p:extLst>
          </p:nvPr>
        </p:nvGraphicFramePr>
        <p:xfrm>
          <a:off x="6273800" y="2133600"/>
          <a:ext cx="2413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4" imgW="1206500" imgH="292100" progId="Equation.DSMT4">
                  <p:embed/>
                </p:oleObj>
              </mc:Choice>
              <mc:Fallback>
                <p:oleObj name="Equation" r:id="rId4" imgW="1206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33600"/>
                        <a:ext cx="2413000" cy="584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329625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Pomeranja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385454" y="5105400"/>
            <a:ext cx="73775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400" dirty="0"/>
              <a:t>Ovde  ćemo pomeranja u pravcima osa </a:t>
            </a:r>
            <a:r>
              <a:rPr lang="sr-Latn-RS" sz="2400" i="1" dirty="0"/>
              <a:t>x</a:t>
            </a:r>
            <a:r>
              <a:rPr lang="sr-Latn-RS" sz="2400" dirty="0"/>
              <a:t>, </a:t>
            </a:r>
            <a:r>
              <a:rPr lang="sr-Latn-RS" sz="2400" i="1" dirty="0"/>
              <a:t>y</a:t>
            </a:r>
            <a:r>
              <a:rPr lang="sr-Latn-RS" sz="2400" dirty="0"/>
              <a:t> i </a:t>
            </a:r>
            <a:r>
              <a:rPr lang="sr-Latn-RS" sz="2400" i="1" dirty="0"/>
              <a:t>z</a:t>
            </a:r>
            <a:r>
              <a:rPr lang="sr-Latn-RS" sz="2400" dirty="0"/>
              <a:t>, pratiti pod oznakama </a:t>
            </a:r>
            <a:r>
              <a:rPr lang="sr-Latn-RS" sz="2400" i="1" dirty="0"/>
              <a:t>u</a:t>
            </a:r>
            <a:r>
              <a:rPr lang="sr-Latn-RS" sz="2400" dirty="0"/>
              <a:t>, </a:t>
            </a:r>
            <a:r>
              <a:rPr lang="sr-Latn-RS" sz="2400" i="1" dirty="0"/>
              <a:t>v</a:t>
            </a:r>
            <a:r>
              <a:rPr lang="sr-Latn-RS" sz="2400" dirty="0"/>
              <a:t> i </a:t>
            </a:r>
            <a:r>
              <a:rPr lang="sr-Latn-RS" sz="2400" i="1" dirty="0"/>
              <a:t>w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2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Otpornosti materijala izučavaju se </a:t>
            </a:r>
            <a:r>
              <a:rPr lang="sr-Latn-RS" sz="3200" b="1" dirty="0"/>
              <a:t>čvrsta</a:t>
            </a:r>
            <a:r>
              <a:rPr lang="sr-Latn-RS" sz="3200" dirty="0"/>
              <a:t> (deformabilna) </a:t>
            </a:r>
            <a:r>
              <a:rPr lang="sr-Latn-RS" sz="3200" b="1" dirty="0"/>
              <a:t>tela</a:t>
            </a:r>
            <a:r>
              <a:rPr lang="sr-Latn-RS" sz="3200" dirty="0"/>
              <a:t>. Ovim telima se pri opterećenju menjaju dimenzije i oblik.</a:t>
            </a:r>
          </a:p>
          <a:p>
            <a:pPr algn="just"/>
            <a:r>
              <a:rPr lang="sr-Latn-RS" sz="3200" dirty="0"/>
              <a:t>Čvrstom telu, odnosno bilo kojem elementu konstrukcije kao čvrstom telu, možemo pridružiti</a:t>
            </a:r>
            <a:r>
              <a:rPr lang="sr-Latn-RS" sz="3200" dirty="0" smtClean="0"/>
              <a:t>: </a:t>
            </a:r>
            <a:r>
              <a:rPr lang="sr-Latn-RS" sz="3200" b="1" dirty="0" smtClean="0"/>
              <a:t>opterećenje</a:t>
            </a:r>
            <a:r>
              <a:rPr lang="sr-Latn-RS" sz="3200" dirty="0" smtClean="0"/>
              <a:t>, </a:t>
            </a:r>
            <a:r>
              <a:rPr lang="sr-Latn-RS" sz="3200" b="1" dirty="0" smtClean="0"/>
              <a:t>geometriju</a:t>
            </a:r>
            <a:r>
              <a:rPr lang="sr-Latn-RS" sz="3200" dirty="0" smtClean="0"/>
              <a:t> i  </a:t>
            </a:r>
            <a:r>
              <a:rPr lang="sr-Latn-RS" sz="3200" b="1" dirty="0"/>
              <a:t>materijal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„igre“ sa ova, nazovimo tri parametra, proističu zadaci Otpornosti materijala.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397514"/>
            <a:ext cx="467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1.11 Skica uz definisanje dužinske deformacije kod opterećenog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73382"/>
              </p:ext>
            </p:extLst>
          </p:nvPr>
        </p:nvGraphicFramePr>
        <p:xfrm>
          <a:off x="5334000" y="1436132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36132"/>
                        <a:ext cx="142200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2426732"/>
            <a:ext cx="3352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r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dužinska (linijska) deformacija ili dilatacija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4" idx="3"/>
            <a:endCxn id="7" idx="0"/>
          </p:cNvCxnSpPr>
          <p:nvPr/>
        </p:nvCxnSpPr>
        <p:spPr>
          <a:xfrm>
            <a:off x="6756000" y="1829612"/>
            <a:ext cx="254400" cy="5971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90680"/>
              </p:ext>
            </p:extLst>
          </p:nvPr>
        </p:nvGraphicFramePr>
        <p:xfrm>
          <a:off x="5816600" y="43434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Equation" r:id="rId6" imgW="1282700" imgH="419100" progId="Equation.DSMT4">
                  <p:embed/>
                </p:oleObj>
              </mc:Choice>
              <mc:Fallback>
                <p:oleObj name="Equation" r:id="rId6" imgW="1282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3434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33800" y="5341203"/>
            <a:ext cx="4648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r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dužinska  deformacija u tački </a:t>
            </a:r>
            <a:r>
              <a:rPr lang="sr-Latn-RS" sz="2400" i="1" dirty="0" smtClean="0">
                <a:sym typeface="Symbol"/>
              </a:rPr>
              <a:t>A</a:t>
            </a:r>
            <a:r>
              <a:rPr lang="sr-Latn-RS" sz="2400" dirty="0" smtClean="0">
                <a:sym typeface="Symbol"/>
              </a:rPr>
              <a:t> u pravcu ose </a:t>
            </a:r>
            <a:r>
              <a:rPr lang="sr-Latn-RS" sz="2400" i="1" dirty="0" smtClean="0">
                <a:sym typeface="Symbol"/>
              </a:rPr>
              <a:t>r</a:t>
            </a:r>
            <a:endParaRPr lang="sr-Latn-RS" sz="2400" i="1" dirty="0"/>
          </a:p>
        </p:txBody>
      </p:sp>
      <p:cxnSp>
        <p:nvCxnSpPr>
          <p:cNvPr id="20" name="Elbow Connector 19"/>
          <p:cNvCxnSpPr>
            <a:stCxn id="18" idx="3"/>
            <a:endCxn id="19" idx="3"/>
          </p:cNvCxnSpPr>
          <p:nvPr/>
        </p:nvCxnSpPr>
        <p:spPr>
          <a:xfrm>
            <a:off x="8382000" y="4762500"/>
            <a:ext cx="12700" cy="99420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2000" y="329625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Dužinske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9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685800"/>
            <a:ext cx="57912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Za dužinske  deformacije u pravcima osa </a:t>
            </a:r>
            <a:r>
              <a:rPr lang="sr-Latn-RS" sz="2400" i="1" dirty="0" err="1" smtClean="0">
                <a:sym typeface="Symbol"/>
              </a:rPr>
              <a:t>xyz</a:t>
            </a:r>
            <a:r>
              <a:rPr lang="sr-Latn-RS" sz="2400" dirty="0" smtClean="0">
                <a:sym typeface="Symbol"/>
              </a:rPr>
              <a:t> koordinatnog sistema vrede izrazi: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91856"/>
              </p:ext>
            </p:extLst>
          </p:nvPr>
        </p:nvGraphicFramePr>
        <p:xfrm>
          <a:off x="5664850" y="1295400"/>
          <a:ext cx="1497950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3" imgW="748975" imgH="1320227" progId="Equation.DSMT4">
                  <p:embed/>
                </p:oleObj>
              </mc:Choice>
              <mc:Fallback>
                <p:oleObj name="Equation" r:id="rId3" imgW="748975" imgH="132022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850" y="1295400"/>
                        <a:ext cx="1497950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675910" cy="31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424511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1.12 Skica uz definisanje ugaone deformacije kod opterećenog čvrstog tela</a:t>
            </a:r>
            <a:endParaRPr lang="sr-Latn-RS" sz="2000" dirty="0"/>
          </a:p>
        </p:txBody>
      </p:sp>
      <p:sp>
        <p:nvSpPr>
          <p:cNvPr id="5" name="Rectangle 4"/>
          <p:cNvSpPr/>
          <p:nvPr/>
        </p:nvSpPr>
        <p:spPr>
          <a:xfrm>
            <a:off x="5410200" y="2140803"/>
            <a:ext cx="320039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smtClean="0"/>
              <a:t>rs</a:t>
            </a:r>
            <a:r>
              <a:rPr lang="sr-Latn-RS" sz="2400" baseline="-25000" dirty="0" smtClean="0"/>
              <a:t>,</a:t>
            </a:r>
            <a:r>
              <a:rPr lang="sr-Latn-RS" sz="2400" i="1" baseline="-25000" dirty="0" smtClean="0"/>
              <a:t>sred.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srednja ugaona deformacija (smičuća deformacija ili defor</a:t>
            </a:r>
            <a:r>
              <a:rPr lang="en-US" sz="2400" dirty="0" smtClean="0">
                <a:sym typeface="Symbol"/>
              </a:rPr>
              <a:t>-</a:t>
            </a:r>
            <a:r>
              <a:rPr lang="sr-Latn-RS" sz="2400" dirty="0" smtClean="0">
                <a:sym typeface="Symbol"/>
              </a:rPr>
              <a:t>macija klizanja)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11" idx="3"/>
            <a:endCxn id="5" idx="3"/>
          </p:cNvCxnSpPr>
          <p:nvPr/>
        </p:nvCxnSpPr>
        <p:spPr>
          <a:xfrm flipH="1">
            <a:off x="8610599" y="1620103"/>
            <a:ext cx="1" cy="1305530"/>
          </a:xfrm>
          <a:prstGeom prst="bentConnector3">
            <a:avLst>
              <a:gd name="adj1" fmla="val -22860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1600" y="5112603"/>
            <a:ext cx="72390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g</a:t>
            </a:r>
            <a:r>
              <a:rPr lang="sr-Latn-RS" sz="2400" i="1" baseline="-25000" dirty="0" smtClean="0"/>
              <a:t>rs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istinska ili stvarna ugaona deformacija  deformacija u tački </a:t>
            </a:r>
            <a:r>
              <a:rPr lang="sr-Latn-RS" sz="2400" i="1" dirty="0" smtClean="0">
                <a:sym typeface="Symbol"/>
              </a:rPr>
              <a:t>A</a:t>
            </a:r>
            <a:endParaRPr lang="sr-Latn-RS" sz="2400" i="1" dirty="0"/>
          </a:p>
        </p:txBody>
      </p:sp>
      <p:cxnSp>
        <p:nvCxnSpPr>
          <p:cNvPr id="10" name="Elbow Connector 9"/>
          <p:cNvCxnSpPr>
            <a:stCxn id="15" idx="3"/>
            <a:endCxn id="9" idx="3"/>
          </p:cNvCxnSpPr>
          <p:nvPr/>
        </p:nvCxnSpPr>
        <p:spPr>
          <a:xfrm>
            <a:off x="8593508" y="4452203"/>
            <a:ext cx="17092" cy="1075899"/>
          </a:xfrm>
          <a:prstGeom prst="bentConnector3">
            <a:avLst>
              <a:gd name="adj1" fmla="val 14374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90159"/>
              </p:ext>
            </p:extLst>
          </p:nvPr>
        </p:nvGraphicFramePr>
        <p:xfrm>
          <a:off x="5867400" y="1378803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4" imgW="1371600" imgH="241300" progId="Equation.DSMT4">
                  <p:embed/>
                </p:oleObj>
              </mc:Choice>
              <mc:Fallback>
                <p:oleObj name="Equation" r:id="rId4" imgW="13716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8803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10507"/>
              </p:ext>
            </p:extLst>
          </p:nvPr>
        </p:nvGraphicFramePr>
        <p:xfrm>
          <a:off x="4935908" y="4045803"/>
          <a:ext cx="3657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6" imgW="1828800" imgH="406400" progId="Equation.DSMT4">
                  <p:embed/>
                </p:oleObj>
              </mc:Choice>
              <mc:Fallback>
                <p:oleObj name="Equation" r:id="rId6" imgW="18288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908" y="4045803"/>
                        <a:ext cx="36576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762000" y="329625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Ugaona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11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79248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>
                <a:sym typeface="Symbol"/>
              </a:rPr>
              <a:t>U vezi sa pravouglim xyz koordinatnim sistemom imali bismo tri ugaone deformacija: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xy </a:t>
            </a:r>
            <a:r>
              <a:rPr lang="sr-Latn-RS" sz="2800" dirty="0" smtClean="0">
                <a:sym typeface="Symbol"/>
              </a:rPr>
              <a:t>,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yz  </a:t>
            </a:r>
            <a:r>
              <a:rPr lang="sr-Latn-RS" sz="2800" dirty="0" smtClean="0">
                <a:sym typeface="Symbol"/>
              </a:rPr>
              <a:t>i </a:t>
            </a:r>
            <a:r>
              <a:rPr lang="sr-Latn-RS" sz="2800" i="1" dirty="0" smtClean="0">
                <a:latin typeface="Symbol" panose="05050102010706020507" pitchFamily="18" charset="2"/>
              </a:rPr>
              <a:t>g</a:t>
            </a:r>
            <a:r>
              <a:rPr lang="sr-Latn-RS" sz="2800" i="1" baseline="-25000" dirty="0" smtClean="0"/>
              <a:t>zx </a:t>
            </a:r>
            <a:r>
              <a:rPr lang="sr-Latn-RS" sz="2800" i="1" dirty="0" smtClean="0"/>
              <a:t>.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398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0" y="1032470"/>
            <a:ext cx="3512128" cy="2795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877270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1.13 Zapreminski deformisan infinitezimalni paralelopiped čvrstog tela</a:t>
            </a:r>
            <a:endParaRPr lang="sr-Latn-R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33496"/>
              </p:ext>
            </p:extLst>
          </p:nvPr>
        </p:nvGraphicFramePr>
        <p:xfrm>
          <a:off x="4876800" y="1607403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Equation" r:id="rId4" imgW="800100" imgH="419100" progId="Equation.DSMT4">
                  <p:embed/>
                </p:oleObj>
              </mc:Choice>
              <mc:Fallback>
                <p:oleObj name="Equation" r:id="rId4" imgW="8001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7403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4876800" y="2674203"/>
            <a:ext cx="25146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i="1" dirty="0" smtClean="0">
                <a:latin typeface="Symbol" panose="05050102010706020507" pitchFamily="18" charset="2"/>
              </a:rPr>
              <a:t>e</a:t>
            </a:r>
            <a:r>
              <a:rPr lang="sr-Latn-RS" sz="2400" i="1" baseline="-25000" dirty="0" smtClean="0"/>
              <a:t>V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Zapreminska deformacija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4" idx="3"/>
            <a:endCxn id="10" idx="3"/>
          </p:cNvCxnSpPr>
          <p:nvPr/>
        </p:nvCxnSpPr>
        <p:spPr>
          <a:xfrm>
            <a:off x="6477000" y="2026503"/>
            <a:ext cx="914400" cy="1063199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63614"/>
              </p:ext>
            </p:extLst>
          </p:nvPr>
        </p:nvGraphicFramePr>
        <p:xfrm>
          <a:off x="914400" y="50038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Equation" r:id="rId6" imgW="3390900" imgH="279400" progId="Equation.DSMT4">
                  <p:embed/>
                </p:oleObj>
              </mc:Choice>
              <mc:Fallback>
                <p:oleObj name="Equation" r:id="rId6" imgW="3390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038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62000" y="329625"/>
            <a:ext cx="5240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Zapreminska deformacija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3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21617"/>
              </p:ext>
            </p:extLst>
          </p:nvPr>
        </p:nvGraphicFramePr>
        <p:xfrm>
          <a:off x="609600" y="381000"/>
          <a:ext cx="678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" name="Equation" r:id="rId3" imgW="3390900" imgH="279400" progId="Equation.DSMT4">
                  <p:embed/>
                </p:oleObj>
              </mc:Choice>
              <mc:Fallback>
                <p:oleObj name="Equation" r:id="rId3" imgW="33909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6781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36727"/>
              </p:ext>
            </p:extLst>
          </p:nvPr>
        </p:nvGraphicFramePr>
        <p:xfrm>
          <a:off x="609600" y="1524000"/>
          <a:ext cx="734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" name="Equation" r:id="rId5" imgW="3670300" imgH="482600" progId="Equation.DSMT4">
                  <p:embed/>
                </p:oleObj>
              </mc:Choice>
              <mc:Fallback>
                <p:oleObj name="Equation" r:id="rId5" imgW="3670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340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63359"/>
              </p:ext>
            </p:extLst>
          </p:nvPr>
        </p:nvGraphicFramePr>
        <p:xfrm>
          <a:off x="3765550" y="990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990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7739"/>
              </p:ext>
            </p:extLst>
          </p:nvPr>
        </p:nvGraphicFramePr>
        <p:xfrm>
          <a:off x="6651720" y="2895600"/>
          <a:ext cx="14986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" name="Equation" r:id="rId9" imgW="748975" imgH="1320227" progId="Equation.DSMT4">
                  <p:embed/>
                </p:oleObj>
              </mc:Choice>
              <mc:Fallback>
                <p:oleObj name="Equation" r:id="rId9" imgW="748975" imgH="132022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720" y="2895600"/>
                        <a:ext cx="1498600" cy="264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7987320" y="1913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05472"/>
              </p:ext>
            </p:extLst>
          </p:nvPr>
        </p:nvGraphicFramePr>
        <p:xfrm>
          <a:off x="2133600" y="2514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14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8465"/>
              </p:ext>
            </p:extLst>
          </p:nvPr>
        </p:nvGraphicFramePr>
        <p:xfrm>
          <a:off x="609600" y="3048000"/>
          <a:ext cx="502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" name="Equation" r:id="rId13" imgW="2514600" imgH="279400" progId="Equation.DSMT4">
                  <p:embed/>
                </p:oleObj>
              </mc:Choice>
              <mc:Fallback>
                <p:oleObj name="Equation" r:id="rId13" imgW="25146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502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05960"/>
              </p:ext>
            </p:extLst>
          </p:nvPr>
        </p:nvGraphicFramePr>
        <p:xfrm>
          <a:off x="21336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4" name="Right Arrow 23"/>
          <p:cNvSpPr/>
          <p:nvPr/>
        </p:nvSpPr>
        <p:spPr>
          <a:xfrm>
            <a:off x="8206200" y="41757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Elbow Connector 24"/>
          <p:cNvCxnSpPr>
            <a:stCxn id="7" idx="1"/>
            <a:endCxn id="24" idx="3"/>
          </p:cNvCxnSpPr>
          <p:nvPr/>
        </p:nvCxnSpPr>
        <p:spPr>
          <a:xfrm>
            <a:off x="8275320" y="1985400"/>
            <a:ext cx="218880" cy="2262360"/>
          </a:xfrm>
          <a:prstGeom prst="bentConnector3">
            <a:avLst>
              <a:gd name="adj1" fmla="val 2044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61715"/>
              </p:ext>
            </p:extLst>
          </p:nvPr>
        </p:nvGraphicFramePr>
        <p:xfrm>
          <a:off x="609600" y="4267200"/>
          <a:ext cx="434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" name="Equation" r:id="rId16" imgW="2171520" imgH="419040" progId="Equation.DSMT4">
                  <p:embed/>
                </p:oleObj>
              </mc:Choice>
              <mc:Fallback>
                <p:oleObj name="Equation" r:id="rId16" imgW="2171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4343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5638800" y="2895600"/>
            <a:ext cx="3048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30911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i="1" dirty="0" smtClean="0"/>
              <a:t>dV</a:t>
            </a:r>
            <a:endParaRPr lang="sr-Latn-RS" sz="2800" i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81094"/>
              </p:ext>
            </p:extLst>
          </p:nvPr>
        </p:nvGraphicFramePr>
        <p:xfrm>
          <a:off x="2133600" y="520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0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6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96798"/>
              </p:ext>
            </p:extLst>
          </p:nvPr>
        </p:nvGraphicFramePr>
        <p:xfrm>
          <a:off x="2971800" y="1981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8829"/>
              </p:ext>
            </p:extLst>
          </p:nvPr>
        </p:nvGraphicFramePr>
        <p:xfrm>
          <a:off x="1422400" y="2489200"/>
          <a:ext cx="619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" name="Equation" r:id="rId5" imgW="3098520" imgH="241200" progId="Equation.DSMT4">
                  <p:embed/>
                </p:oleObj>
              </mc:Choice>
              <mc:Fallback>
                <p:oleObj name="Equation" r:id="rId5" imgW="309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489200"/>
                        <a:ext cx="6197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343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81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10400" y="23622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8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6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8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5680" y="205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sr-Latn-RS" dirty="0" smtClean="0">
                <a:solidFill>
                  <a:srgbClr val="FF0000"/>
                </a:solidFill>
              </a:rPr>
              <a:t>0</a:t>
            </a:r>
            <a:endParaRPr lang="sr-Latn-R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76709"/>
              </p:ext>
            </p:extLst>
          </p:nvPr>
        </p:nvGraphicFramePr>
        <p:xfrm>
          <a:off x="1752600" y="307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7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49976"/>
              </p:ext>
            </p:extLst>
          </p:nvPr>
        </p:nvGraphicFramePr>
        <p:xfrm>
          <a:off x="1447800" y="363220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"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32200"/>
                        <a:ext cx="203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6340"/>
              </p:ext>
            </p:extLst>
          </p:nvPr>
        </p:nvGraphicFramePr>
        <p:xfrm>
          <a:off x="2971800" y="685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41002"/>
              </p:ext>
            </p:extLst>
          </p:nvPr>
        </p:nvGraphicFramePr>
        <p:xfrm>
          <a:off x="1447800" y="1295400"/>
          <a:ext cx="375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0" name="Equation" r:id="rId11" imgW="1879560" imgH="279360" progId="Equation.DSMT4">
                  <p:embed/>
                </p:oleObj>
              </mc:Choice>
              <mc:Fallback>
                <p:oleObj name="Equation" r:id="rId11" imgW="187956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3759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848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9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29625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Deformacijsko stanje u tački opterećenog tela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5257800" cy="1200329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/>
              <a:t>Deformacijsko stanje </a:t>
            </a:r>
            <a:r>
              <a:rPr lang="sr-Latn-RS" sz="2400" dirty="0" smtClean="0"/>
              <a:t>tenzorska </a:t>
            </a:r>
            <a:r>
              <a:rPr lang="sr-Latn-RS" sz="2400" dirty="0"/>
              <a:t>veličina koja je slična tenzoru napona </a:t>
            </a:r>
            <a:r>
              <a:rPr lang="sr-Latn-RS" sz="2400" dirty="0" smtClean="0"/>
              <a:t>i </a:t>
            </a:r>
            <a:r>
              <a:rPr lang="sr-Latn-RS" sz="2400" dirty="0"/>
              <a:t>njen matrični zapis glasi: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56340"/>
              </p:ext>
            </p:extLst>
          </p:nvPr>
        </p:nvGraphicFramePr>
        <p:xfrm>
          <a:off x="4495800" y="2641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41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6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40437"/>
              </p:ext>
            </p:extLst>
          </p:nvPr>
        </p:nvGraphicFramePr>
        <p:xfrm>
          <a:off x="4800600" y="6096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Equation" r:id="rId3" imgW="1333500" imgH="736600" progId="Equation.DSMT4">
                  <p:embed/>
                </p:oleObj>
              </mc:Choice>
              <mc:Fallback>
                <p:oleObj name="Equation" r:id="rId3" imgW="13335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"/>
                        <a:ext cx="26670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2286000"/>
            <a:ext cx="5105400" cy="1569660"/>
          </a:xfrm>
          <a:prstGeom prst="rect">
            <a:avLst/>
          </a:prstGeom>
          <a:ln>
            <a:solidFill>
              <a:srgbClr val="4E161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Vandijagonalni elementi matrice jednaki su polovinama ugaonih deformacija pa se tenzonr deformacija može napisati i u obliku</a:t>
            </a:r>
            <a:endParaRPr lang="en-US" sz="2400" dirty="0"/>
          </a:p>
        </p:txBody>
      </p:sp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V="1">
            <a:off x="1676400" y="1346200"/>
            <a:ext cx="3124200" cy="1724630"/>
          </a:xfrm>
          <a:prstGeom prst="bentConnector3">
            <a:avLst>
              <a:gd name="adj1" fmla="val 10731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53311"/>
              </p:ext>
            </p:extLst>
          </p:nvPr>
        </p:nvGraphicFramePr>
        <p:xfrm>
          <a:off x="4878024" y="3505200"/>
          <a:ext cx="2818176" cy="264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5" imgW="1409088" imgH="1320227" progId="Equation.DSMT4">
                  <p:embed/>
                </p:oleObj>
              </mc:Choice>
              <mc:Fallback>
                <p:oleObj name="Equation" r:id="rId5" imgW="1409088" imgH="132022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24" y="3505200"/>
                        <a:ext cx="2818176" cy="26404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E161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1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1.5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Opšti slučaj opterećenja linijskih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3200" dirty="0"/>
              <a:t>Posmatraćemo linijski element, opterećen </a:t>
            </a:r>
            <a:r>
              <a:rPr lang="sr-Latn-RS" sz="3200" dirty="0" smtClean="0"/>
              <a:t>proizvo</a:t>
            </a:r>
            <a:r>
              <a:rPr lang="en-US" sz="3200" dirty="0" smtClean="0"/>
              <a:t>-</a:t>
            </a:r>
            <a:r>
              <a:rPr lang="sr-Latn-RS" sz="3200" dirty="0" smtClean="0"/>
              <a:t>ljnim </a:t>
            </a:r>
            <a:r>
              <a:rPr lang="sr-Latn-RS" sz="3200" dirty="0"/>
              <a:t>prostornim sistemom </a:t>
            </a:r>
            <a:r>
              <a:rPr lang="sr-Latn-RS" sz="3200" dirty="0" smtClean="0"/>
              <a:t>sila.</a:t>
            </a:r>
          </a:p>
          <a:p>
            <a:pPr algn="just"/>
            <a:r>
              <a:rPr lang="sr-Latn-RS" sz="3200" dirty="0" smtClean="0"/>
              <a:t>Isti ćemo </a:t>
            </a:r>
            <a:r>
              <a:rPr lang="sr-Latn-RS" sz="3200" dirty="0"/>
              <a:t>zamišljenom ravni, koja je normalna na podužnu osu z, </a:t>
            </a:r>
            <a:r>
              <a:rPr lang="sr-Latn-RS" sz="3200" dirty="0" smtClean="0"/>
              <a:t>podeliti </a:t>
            </a:r>
            <a:r>
              <a:rPr lang="sr-Latn-RS" sz="3200" dirty="0"/>
              <a:t>na dva </a:t>
            </a:r>
            <a:r>
              <a:rPr lang="sr-Latn-RS" sz="3200" dirty="0" smtClean="0"/>
              <a:t>dela (deo I i deo II).</a:t>
            </a:r>
          </a:p>
          <a:p>
            <a:pPr algn="just"/>
            <a:r>
              <a:rPr lang="sr-Latn-RS" sz="3200" dirty="0" smtClean="0"/>
              <a:t>Deo </a:t>
            </a:r>
            <a:r>
              <a:rPr lang="sr-Latn-RS" sz="3200" dirty="0"/>
              <a:t>II </a:t>
            </a:r>
            <a:r>
              <a:rPr lang="sr-Latn-RS" sz="3200" dirty="0" smtClean="0"/>
              <a:t>ćemo </a:t>
            </a:r>
            <a:r>
              <a:rPr lang="sr-Latn-RS" sz="3200" dirty="0"/>
              <a:t>u mislima </a:t>
            </a:r>
            <a:r>
              <a:rPr lang="sr-Latn-RS" sz="3200" dirty="0" smtClean="0"/>
              <a:t>ukloniti </a:t>
            </a:r>
            <a:r>
              <a:rPr lang="sr-Latn-RS" sz="3200" dirty="0"/>
              <a:t>i njegov uticaj na deo I </a:t>
            </a:r>
            <a:r>
              <a:rPr lang="sr-Latn-RS" sz="3200" dirty="0" smtClean="0"/>
              <a:t>nadomestiti </a:t>
            </a:r>
            <a:r>
              <a:rPr lang="sr-Latn-RS" sz="3200" dirty="0"/>
              <a:t>glavnim </a:t>
            </a:r>
            <a:r>
              <a:rPr lang="sr-Latn-RS" sz="3200" dirty="0" smtClean="0"/>
              <a:t>vektorom </a:t>
            </a:r>
            <a:r>
              <a:rPr lang="sr-Latn-RS" sz="3200" i="1" dirty="0" smtClean="0"/>
              <a:t>F</a:t>
            </a:r>
            <a:r>
              <a:rPr lang="sr-Latn-RS" sz="3200" i="1" baseline="-25000" dirty="0" smtClean="0"/>
              <a:t>G</a:t>
            </a:r>
            <a:r>
              <a:rPr lang="sr-Latn-RS" sz="3200" dirty="0" smtClean="0"/>
              <a:t>  </a:t>
            </a:r>
            <a:r>
              <a:rPr lang="sr-Latn-RS" sz="3200" dirty="0"/>
              <a:t>i glavnim momentom </a:t>
            </a:r>
            <a:r>
              <a:rPr lang="sr-Latn-RS" sz="3200" i="1" dirty="0" smtClean="0"/>
              <a:t>M</a:t>
            </a:r>
            <a:r>
              <a:rPr lang="sr-Latn-RS" sz="3200" i="1" baseline="-25000" dirty="0" smtClean="0"/>
              <a:t>G </a:t>
            </a:r>
            <a:r>
              <a:rPr lang="sr-Latn-RS" sz="3200" dirty="0" smtClean="0"/>
              <a:t>koji </a:t>
            </a:r>
            <a:r>
              <a:rPr lang="sr-Latn-RS" sz="3200" dirty="0"/>
              <a:t>su rezultat svođenja unutrašnjih presečnih sila na težište poprečnog preseka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59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1"/>
            <a:r>
              <a:rPr lang="sr-Latn-RS" sz="2800" dirty="0" smtClean="0"/>
              <a:t>Prvi zadatak?</a:t>
            </a:r>
          </a:p>
          <a:p>
            <a:pPr lvl="1"/>
            <a:r>
              <a:rPr lang="sr-Latn-RS" sz="2800" dirty="0" smtClean="0"/>
              <a:t>Drugi zadatak?</a:t>
            </a:r>
          </a:p>
          <a:p>
            <a:pPr lvl="1"/>
            <a:r>
              <a:rPr lang="sr-Latn-RS" sz="2800" dirty="0" smtClean="0"/>
              <a:t>Treći zadatak?</a:t>
            </a:r>
          </a:p>
          <a:p>
            <a:pPr algn="just"/>
            <a:r>
              <a:rPr lang="sr-Latn-RS" sz="3200" dirty="0"/>
              <a:t>Fundamentalnim za Otpornost materijala, smatraju se</a:t>
            </a:r>
            <a:r>
              <a:rPr lang="sr-Latn-RS" sz="3200" dirty="0" smtClean="0"/>
              <a:t>:</a:t>
            </a:r>
          </a:p>
          <a:p>
            <a:pPr lvl="1"/>
            <a:r>
              <a:rPr lang="sr-Latn-RS" sz="2800" dirty="0" smtClean="0"/>
              <a:t>Viša </a:t>
            </a:r>
            <a:r>
              <a:rPr lang="sr-Latn-RS" sz="2800" dirty="0"/>
              <a:t>matematika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Fizika,</a:t>
            </a:r>
          </a:p>
          <a:p>
            <a:pPr lvl="1"/>
            <a:r>
              <a:rPr lang="sr-Latn-RS" sz="2800" dirty="0" smtClean="0"/>
              <a:t>Teorijska </a:t>
            </a:r>
            <a:r>
              <a:rPr lang="sr-Latn-RS" sz="2800" dirty="0"/>
              <a:t>mehanika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Nauka </a:t>
            </a:r>
            <a:r>
              <a:rPr lang="sr-Latn-RS" sz="2800" dirty="0"/>
              <a:t>o materijalima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Inženjerska </a:t>
            </a:r>
            <a:r>
              <a:rPr lang="sr-Latn-RS" sz="2800" dirty="0"/>
              <a:t>grafika.</a:t>
            </a:r>
          </a:p>
          <a:p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1994"/>
            <a:ext cx="6988926" cy="4089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020270"/>
            <a:ext cx="6988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1.14 Linijski element opterećen proizvoljnim prostornim sistemom sila (a) i zamišljenom ravni koja je normalna na podužnu osu, podeljen na dva dela (b)</a:t>
            </a:r>
            <a:endParaRPr lang="sr-Latn-R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4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33894"/>
            <a:ext cx="5692140" cy="2599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5000" y="3828871"/>
            <a:ext cx="5692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1.15 Deo I posmatranog linijskog elementa: glavni vektor F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i glavni moment M</a:t>
            </a:r>
            <a:r>
              <a:rPr lang="sr-Latn-RS" sz="2000" i="1" baseline="-25000" dirty="0" smtClean="0"/>
              <a:t>G</a:t>
            </a:r>
            <a:r>
              <a:rPr lang="sr-Latn-RS" sz="2000" i="1" dirty="0" smtClean="0"/>
              <a:t> unutrašnjih presečnih sila (a) razloženi na komponente u pravcima osa xyz koordinatnog sistema</a:t>
            </a:r>
            <a:endParaRPr lang="sr-Latn-R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5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2325486" cy="2475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321784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</a:t>
            </a:r>
            <a:r>
              <a:rPr lang="sr-Latn-RS" sz="2000" i="1" dirty="0" smtClean="0"/>
              <a:t>1.16 Deo I posmatranog linijskog elementa sa ucrtanim naponima </a:t>
            </a:r>
            <a:r>
              <a:rPr lang="sr-Latn-RS" sz="2000" i="1" dirty="0" smtClean="0">
                <a:latin typeface="Symbol" panose="05050102010706020507" pitchFamily="18" charset="2"/>
              </a:rPr>
              <a:t>s</a:t>
            </a:r>
            <a:r>
              <a:rPr lang="sr-Latn-RS" sz="2000" i="1" baseline="-25000" dirty="0" smtClean="0"/>
              <a:t>z </a:t>
            </a:r>
            <a:r>
              <a:rPr lang="sr-Latn-RS" sz="2000" i="1" dirty="0" smtClean="0"/>
              <a:t>, </a:t>
            </a:r>
            <a:r>
              <a:rPr lang="sr-Latn-RS" sz="2000" i="1" dirty="0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smtClean="0"/>
              <a:t>zx</a:t>
            </a:r>
            <a:r>
              <a:rPr lang="sr-Latn-RS" sz="2000" i="1" dirty="0" smtClean="0"/>
              <a:t> i </a:t>
            </a:r>
            <a:r>
              <a:rPr lang="sr-Latn-RS" sz="2000" i="1" dirty="0" smtClean="0">
                <a:latin typeface="Symbol" panose="05050102010706020507" pitchFamily="18" charset="2"/>
              </a:rPr>
              <a:t>t</a:t>
            </a:r>
            <a:r>
              <a:rPr lang="sr-Latn-RS" sz="2000" i="1" baseline="-25000" dirty="0" smtClean="0"/>
              <a:t>zy</a:t>
            </a:r>
            <a:r>
              <a:rPr lang="sr-Latn-RS" sz="2000" i="1" dirty="0" smtClean="0"/>
              <a:t> , koji deluju na infinitezimalnu površinu dA</a:t>
            </a:r>
            <a:endParaRPr lang="sr-Latn-R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56373"/>
              </p:ext>
            </p:extLst>
          </p:nvPr>
        </p:nvGraphicFramePr>
        <p:xfrm>
          <a:off x="4673600" y="838200"/>
          <a:ext cx="355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4" imgW="1777680" imgH="1523880" progId="Equation.DSMT4">
                  <p:embed/>
                </p:oleObj>
              </mc:Choice>
              <mc:Fallback>
                <p:oleObj name="Equation" r:id="rId4" imgW="1777680" imgH="1523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838200"/>
                        <a:ext cx="3556000" cy="30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48200" y="4267200"/>
            <a:ext cx="335280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Infinitezimalne uopštene presečne sile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3"/>
            <a:endCxn id="10" idx="3"/>
          </p:cNvCxnSpPr>
          <p:nvPr/>
        </p:nvCxnSpPr>
        <p:spPr>
          <a:xfrm flipH="1">
            <a:off x="8001000" y="2362200"/>
            <a:ext cx="228600" cy="23204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49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06382"/>
              </p:ext>
            </p:extLst>
          </p:nvPr>
        </p:nvGraphicFramePr>
        <p:xfrm>
          <a:off x="635000" y="685800"/>
          <a:ext cx="355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3" imgW="1777680" imgH="1523880" progId="Equation.DSMT4">
                  <p:embed/>
                </p:oleObj>
              </mc:Choice>
              <mc:Fallback>
                <p:oleObj name="Equation" r:id="rId3" imgW="1777680" imgH="1523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685800"/>
                        <a:ext cx="3556000" cy="30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56807"/>
              </p:ext>
            </p:extLst>
          </p:nvPr>
        </p:nvGraphicFramePr>
        <p:xfrm>
          <a:off x="4876800" y="685800"/>
          <a:ext cx="3886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5" imgW="1943100" imgH="2336800" progId="Equation.DSMT4">
                  <p:embed/>
                </p:oleObj>
              </mc:Choice>
              <mc:Fallback>
                <p:oleObj name="Equation" r:id="rId5" imgW="19431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85800"/>
                        <a:ext cx="3886200" cy="467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61501"/>
              </p:ext>
            </p:extLst>
          </p:nvPr>
        </p:nvGraphicFramePr>
        <p:xfrm>
          <a:off x="4324500" y="2057380"/>
          <a:ext cx="4761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500" y="2057380"/>
                        <a:ext cx="476100" cy="38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4045527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dirty="0" smtClean="0">
                <a:sym typeface="Symbol"/>
              </a:rPr>
              <a:t>Uslovi ravnoteže za poprečni presek </a:t>
            </a:r>
            <a:r>
              <a:rPr lang="sr-Latn-RS" sz="2400" dirty="0" smtClean="0">
                <a:sym typeface="Symbol"/>
              </a:rPr>
              <a:t>(uopštene presečne sile izražene pomoću napona)</a:t>
            </a:r>
            <a:endParaRPr lang="sr-Latn-RS" sz="2400" dirty="0"/>
          </a:p>
        </p:txBody>
      </p:sp>
      <p:cxnSp>
        <p:nvCxnSpPr>
          <p:cNvPr id="9" name="Elbow Connector 8"/>
          <p:cNvCxnSpPr>
            <a:stCxn id="8" idx="2"/>
            <a:endCxn id="4" idx="2"/>
          </p:cNvCxnSpPr>
          <p:nvPr/>
        </p:nvCxnSpPr>
        <p:spPr>
          <a:xfrm rot="5400000" flipH="1" flipV="1">
            <a:off x="4672067" y="3243497"/>
            <a:ext cx="31929" cy="4263736"/>
          </a:xfrm>
          <a:prstGeom prst="bentConnector3">
            <a:avLst>
              <a:gd name="adj1" fmla="val -71596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1.6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Osnovne pretpostavke i principi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otpornosti materijala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Činjenica da su elementi konstrukcija u otpornosti materijala deformabilna tela, a ne kruta, zahteva </a:t>
            </a:r>
            <a:r>
              <a:rPr lang="sr-Latn-RS" sz="3200" b="1" dirty="0"/>
              <a:t>uvođenje izvesnih pretpostavki </a:t>
            </a:r>
            <a:r>
              <a:rPr lang="sr-Latn-RS" sz="3200" dirty="0"/>
              <a:t>prihvatljivih za većinu proračuna njihove čvrstoće, krutosti i stabilnosti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Reč </a:t>
            </a:r>
            <a:r>
              <a:rPr lang="sr-Latn-RS" sz="3200" dirty="0"/>
              <a:t>je o pretpostavkama koje se odnose na </a:t>
            </a:r>
            <a:r>
              <a:rPr lang="sr-Latn-RS" sz="3200" b="1" dirty="0"/>
              <a:t>materijale</a:t>
            </a:r>
            <a:r>
              <a:rPr lang="sr-Latn-RS" sz="3200" dirty="0"/>
              <a:t>, </a:t>
            </a:r>
            <a:r>
              <a:rPr lang="sr-Latn-RS" sz="3200" b="1" dirty="0" smtClean="0">
                <a:solidFill>
                  <a:srgbClr val="C00000"/>
                </a:solidFill>
              </a:rPr>
              <a:t>opterećenja</a:t>
            </a:r>
            <a:r>
              <a:rPr lang="sr-Latn-RS" sz="3200" dirty="0" smtClean="0"/>
              <a:t>, </a:t>
            </a:r>
            <a:r>
              <a:rPr lang="sr-Latn-RS" sz="3200" b="1" dirty="0">
                <a:solidFill>
                  <a:srgbClr val="0070C0"/>
                </a:solidFill>
              </a:rPr>
              <a:t>unutrašnje sile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rgbClr val="006600"/>
                </a:solidFill>
              </a:rPr>
              <a:t>pomeranja</a:t>
            </a:r>
            <a:r>
              <a:rPr lang="sr-Latn-RS" sz="3200" dirty="0"/>
              <a:t>, </a:t>
            </a:r>
            <a:r>
              <a:rPr lang="sr-Latn-RS" sz="3200" b="1" dirty="0">
                <a:solidFill>
                  <a:schemeClr val="accent1">
                    <a:lumMod val="50000"/>
                  </a:schemeClr>
                </a:solidFill>
              </a:rPr>
              <a:t>deformacije</a:t>
            </a:r>
            <a:r>
              <a:rPr lang="sr-Latn-RS" sz="3200" dirty="0"/>
              <a:t> i </a:t>
            </a:r>
            <a:r>
              <a:rPr lang="sr-Latn-RS" sz="3200" b="1" dirty="0">
                <a:solidFill>
                  <a:srgbClr val="C00000"/>
                </a:solidFill>
              </a:rPr>
              <a:t>veze napona i deformacija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Pretpostavke o materijalu –</a:t>
            </a:r>
            <a:r>
              <a:rPr lang="sr-Latn-RS" sz="3200" dirty="0"/>
              <a:t> Materijal je neprekidan (u potpunosti popunjava zapreminu elementa konstrukcije), homogen,  izotropan i idealno elastičan.</a:t>
            </a:r>
            <a:endParaRPr lang="en-US" sz="3200" dirty="0"/>
          </a:p>
          <a:p>
            <a:pPr algn="just"/>
            <a:r>
              <a:rPr lang="sr-Latn-RS" sz="3200" b="1" dirty="0"/>
              <a:t>Pretpostavka o opterećenjima – </a:t>
            </a:r>
            <a:r>
              <a:rPr lang="sr-Latn-RS" sz="3200" dirty="0"/>
              <a:t>Opterećenja u otpornosti materijala su statička. Do krajnje, u vremenu stalne vrednosti, ona sporo i postepeno rastu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33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unutrašnjim silama u neopterećenom elementu konstrukcije</a:t>
            </a:r>
            <a:r>
              <a:rPr lang="sr-Latn-RS" sz="3200" dirty="0"/>
              <a:t> – U neopterećenom elementu konstrukcije nema unutrašnjih sila (naponi/deformacije su u svim tačkama jednaki/jednake nuli). U stvarnosti unutrašnje sile uvek postoje, i zahvaljujući </a:t>
            </a:r>
            <a:r>
              <a:rPr lang="sr-Latn-RS" sz="3200" dirty="0" smtClean="0"/>
              <a:t>njima </a:t>
            </a:r>
            <a:r>
              <a:rPr lang="sr-Latn-RS" sz="3200" dirty="0"/>
              <a:t>element konstrukcije je jedna celina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b="1" dirty="0"/>
              <a:t>Pretpostavka o pomeranjima –</a:t>
            </a:r>
            <a:r>
              <a:rPr lang="sr-Latn-RS" sz="3200" dirty="0"/>
              <a:t> Pomeranje tačaka opterećenog elementa konstrukcije su mala u poređenju sa njegovim dimenzijama i mogu se zanemariti pri postavljanju statičkih uslova ravnoteže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6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398"/>
            <a:ext cx="3177540" cy="1687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90600" y="274339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1.17 Pomeranja slobodnog kraja konzole opterećene koncentrisanom silom F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06123"/>
              </p:ext>
            </p:extLst>
          </p:nvPr>
        </p:nvGraphicFramePr>
        <p:xfrm>
          <a:off x="5105400" y="2464218"/>
          <a:ext cx="208189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64218"/>
                        <a:ext cx="208189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001303"/>
              </p:ext>
            </p:extLst>
          </p:nvPr>
        </p:nvGraphicFramePr>
        <p:xfrm>
          <a:off x="5105896" y="4038798"/>
          <a:ext cx="114250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896" y="4038798"/>
                        <a:ext cx="114250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05401" y="1066998"/>
            <a:ext cx="2590799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Pomeranje </a:t>
            </a:r>
            <a:r>
              <a:rPr lang="sr-Latn-RS" sz="2400" i="1" dirty="0" smtClean="0">
                <a:sym typeface="Symbol"/>
              </a:rPr>
              <a:t>w</a:t>
            </a:r>
            <a:r>
              <a:rPr lang="sr-Latn-RS" sz="2400" i="1" baseline="-25000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je malo pa se umesto izraza</a:t>
            </a:r>
            <a:endParaRPr lang="sr-Latn-R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3272333"/>
            <a:ext cx="2590799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može koristiti izraz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3"/>
            <a:endCxn id="6" idx="3"/>
          </p:cNvCxnSpPr>
          <p:nvPr/>
        </p:nvCxnSpPr>
        <p:spPr>
          <a:xfrm flipH="1">
            <a:off x="7187296" y="1667163"/>
            <a:ext cx="508904" cy="1050945"/>
          </a:xfrm>
          <a:prstGeom prst="bentConnector3">
            <a:avLst>
              <a:gd name="adj1" fmla="val -449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8" idx="3"/>
          </p:cNvCxnSpPr>
          <p:nvPr/>
        </p:nvCxnSpPr>
        <p:spPr>
          <a:xfrm flipH="1">
            <a:off x="6248400" y="3503166"/>
            <a:ext cx="1447799" cy="764133"/>
          </a:xfrm>
          <a:prstGeom prst="bentConnector3">
            <a:avLst>
              <a:gd name="adj1" fmla="val -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1"/>
            <a:endCxn id="15" idx="1"/>
          </p:cNvCxnSpPr>
          <p:nvPr/>
        </p:nvCxnSpPr>
        <p:spPr>
          <a:xfrm rot="10800000" flipV="1">
            <a:off x="5105400" y="2718108"/>
            <a:ext cx="12700" cy="78505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362200"/>
          </a:xfrm>
        </p:spPr>
        <p:txBody>
          <a:bodyPr>
            <a:normAutofit/>
          </a:bodyPr>
          <a:lstStyle/>
          <a:p>
            <a:r>
              <a:rPr lang="sr-Latn-RS" sz="3200" b="1" dirty="0"/>
              <a:t>Pretpostavka o deformacijama –</a:t>
            </a:r>
            <a:r>
              <a:rPr lang="sr-Latn-RS" sz="3200" dirty="0"/>
              <a:t> </a:t>
            </a:r>
            <a:r>
              <a:rPr lang="sr-Latn-RS" sz="3200" dirty="0" smtClean="0"/>
              <a:t>Deformacije </a:t>
            </a:r>
            <a:r>
              <a:rPr lang="sr-Latn-RS" sz="3200" dirty="0"/>
              <a:t>su male i iznose do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0,1%.</a:t>
            </a:r>
            <a:endParaRPr lang="en-US" sz="3200" dirty="0"/>
          </a:p>
          <a:p>
            <a:pPr algn="just"/>
            <a:r>
              <a:rPr lang="sr-Latn-RS" sz="3200" b="1" dirty="0"/>
              <a:t>Pretpostavka o vezi napona i deformacija –</a:t>
            </a:r>
            <a:r>
              <a:rPr lang="sr-Latn-RS" sz="3200" dirty="0"/>
              <a:t> Veza napona i deformacija je linearna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3514"/>
            <a:ext cx="3899916" cy="1367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397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1.18 Šematski prikaz opruge opterećene zateznom silom F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11602"/>
              </p:ext>
            </p:extLst>
          </p:nvPr>
        </p:nvGraphicFramePr>
        <p:xfrm>
          <a:off x="5715000" y="3025914"/>
          <a:ext cx="1065874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25914"/>
                        <a:ext cx="1065874" cy="3552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3635514"/>
            <a:ext cx="29718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ym typeface="Symbol"/>
              </a:rPr>
              <a:t>k</a:t>
            </a:r>
            <a:r>
              <a:rPr lang="sr-Latn-RS" sz="2400" dirty="0" smtClean="0">
                <a:sym typeface="Symbol"/>
              </a:rPr>
              <a:t> – koeficijent krutosti opruge </a:t>
            </a:r>
            <a:r>
              <a:rPr lang="en-US" sz="2400" dirty="0" smtClean="0">
                <a:sym typeface="Symbol"/>
              </a:rPr>
              <a:t>[N/m]</a:t>
            </a:r>
            <a:endParaRPr lang="sr-Latn-RS" sz="2400" dirty="0" smtClean="0">
              <a:sym typeface="Symbol"/>
            </a:endParaRPr>
          </a:p>
          <a:p>
            <a:pPr algn="just"/>
            <a:r>
              <a:rPr lang="sr-Latn-RS" sz="2400" dirty="0" smtClean="0">
                <a:latin typeface="Symbol" pitchFamily="18" charset="2"/>
                <a:sym typeface="Symbol"/>
              </a:rPr>
              <a:t>D</a:t>
            </a:r>
            <a:r>
              <a:rPr lang="sr-Latn-RS" sz="2400" i="1" dirty="0" smtClean="0">
                <a:sym typeface="Symbol"/>
              </a:rPr>
              <a:t>l</a:t>
            </a:r>
            <a:r>
              <a:rPr lang="sr-Latn-RS" sz="2400" dirty="0" smtClean="0">
                <a:sym typeface="Symbol"/>
              </a:rPr>
              <a:t> – izduženje opruge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76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" y="609600"/>
            <a:ext cx="3954780" cy="13670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57200" y="2109918"/>
            <a:ext cx="440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1.19 Štap opterećen zateznom silom F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915724"/>
              </p:ext>
            </p:extLst>
          </p:nvPr>
        </p:nvGraphicFramePr>
        <p:xfrm>
          <a:off x="5105400" y="2463800"/>
          <a:ext cx="1065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2" name="Equation" r:id="rId4" imgW="532937" imgH="177646" progId="Equation.DSMT4">
                  <p:embed/>
                </p:oleObj>
              </mc:Choice>
              <mc:Fallback>
                <p:oleObj name="Equation" r:id="rId4" imgW="532937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63800"/>
                        <a:ext cx="10652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410200" y="762000"/>
            <a:ext cx="327660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Štap se na mikro nivou ponaša kao opruga i za njega vredi izraz</a:t>
            </a:r>
            <a:endParaRPr lang="sr-Latn-RS" sz="2400" dirty="0"/>
          </a:p>
        </p:txBody>
      </p:sp>
      <p:cxnSp>
        <p:nvCxnSpPr>
          <p:cNvPr id="24" name="Elbow Connector 23"/>
          <p:cNvCxnSpPr>
            <a:stCxn id="23" idx="2"/>
            <a:endCxn id="21" idx="3"/>
          </p:cNvCxnSpPr>
          <p:nvPr/>
        </p:nvCxnSpPr>
        <p:spPr>
          <a:xfrm rot="5400000">
            <a:off x="6269922" y="1863021"/>
            <a:ext cx="679271" cy="87788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98990"/>
              </p:ext>
            </p:extLst>
          </p:nvPr>
        </p:nvGraphicFramePr>
        <p:xfrm>
          <a:off x="5105400" y="35306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3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306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30949"/>
              </p:ext>
            </p:extLst>
          </p:nvPr>
        </p:nvGraphicFramePr>
        <p:xfrm>
          <a:off x="5181600" y="4978400"/>
          <a:ext cx="989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4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78400"/>
                        <a:ext cx="989013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07912"/>
              </p:ext>
            </p:extLst>
          </p:nvPr>
        </p:nvGraphicFramePr>
        <p:xfrm>
          <a:off x="3683000" y="35814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5" name="Equation" r:id="rId10" imgW="444240" imgH="393480" progId="Equation.DSMT4">
                  <p:embed/>
                </p:oleObj>
              </mc:Choice>
              <mc:Fallback>
                <p:oleObj name="Equation" r:id="rId10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5814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71975"/>
              </p:ext>
            </p:extLst>
          </p:nvPr>
        </p:nvGraphicFramePr>
        <p:xfrm>
          <a:off x="7569200" y="31242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6"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1242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91682"/>
              </p:ext>
            </p:extLst>
          </p:nvPr>
        </p:nvGraphicFramePr>
        <p:xfrm>
          <a:off x="7569200" y="40386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7" name="Equation" r:id="rId14" imgW="444240" imgH="393480" progId="Equation.DSMT4">
                  <p:embed/>
                </p:oleObj>
              </mc:Choice>
              <mc:Fallback>
                <p:oleObj name="Equation" r:id="rId14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038600"/>
                        <a:ext cx="88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E161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44087"/>
              </p:ext>
            </p:extLst>
          </p:nvPr>
        </p:nvGraphicFramePr>
        <p:xfrm>
          <a:off x="5334000" y="2971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971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eft Brace 34"/>
          <p:cNvSpPr/>
          <p:nvPr/>
        </p:nvSpPr>
        <p:spPr>
          <a:xfrm>
            <a:off x="6934200" y="2971800"/>
            <a:ext cx="7620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6553200" y="3890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Right Arrow 36"/>
          <p:cNvSpPr/>
          <p:nvPr/>
        </p:nvSpPr>
        <p:spPr>
          <a:xfrm>
            <a:off x="4724400" y="3890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37585"/>
              </p:ext>
            </p:extLst>
          </p:nvPr>
        </p:nvGraphicFramePr>
        <p:xfrm>
          <a:off x="5334000" y="4445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45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41800" y="4590871"/>
            <a:ext cx="4487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b="1" i="1" dirty="0" smtClean="0">
                <a:solidFill>
                  <a:srgbClr val="C00000"/>
                </a:solidFill>
                <a:sym typeface="Symbol"/>
              </a:rPr>
              <a:t>E</a:t>
            </a:r>
            <a:r>
              <a:rPr lang="sr-Latn-RS" sz="2400" dirty="0" smtClean="0">
                <a:sym typeface="Symbol"/>
              </a:rPr>
              <a:t> – modul elastičnosti izražen u jedinicama napona (Jungov modul elastičnosti)</a:t>
            </a:r>
            <a:endParaRPr lang="sr-Latn-RS" sz="2400" dirty="0"/>
          </a:p>
        </p:txBody>
      </p:sp>
      <p:cxnSp>
        <p:nvCxnSpPr>
          <p:cNvPr id="33" name="Elbow Connector 32"/>
          <p:cNvCxnSpPr>
            <a:stCxn id="13" idx="2"/>
            <a:endCxn id="39" idx="2"/>
          </p:cNvCxnSpPr>
          <p:nvPr/>
        </p:nvCxnSpPr>
        <p:spPr>
          <a:xfrm rot="5400000">
            <a:off x="4128330" y="4067370"/>
            <a:ext cx="381000" cy="3066660"/>
          </a:xfrm>
          <a:prstGeom prst="bentConnector3">
            <a:avLst>
              <a:gd name="adj1" fmla="val 16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5373624"/>
            <a:ext cx="27432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1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6" grpId="0" animBg="1"/>
      <p:bldP spid="37" grpId="0" animBg="1"/>
      <p:bldP spid="3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Zadaci koji se rešavaju u Otpornosti materijala, sa manjom ili većom strogošću, rešavaju se i u srodnim </a:t>
            </a:r>
            <a:r>
              <a:rPr lang="sr-Latn-RS" sz="3200" dirty="0" smtClean="0"/>
              <a:t>naukama: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elastičnosti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plastičnosti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puzanja, </a:t>
            </a:r>
            <a:endParaRPr lang="sr-Latn-RS" sz="2800" dirty="0" smtClean="0"/>
          </a:p>
          <a:p>
            <a:pPr lvl="1"/>
            <a:r>
              <a:rPr lang="sr-Latn-RS" sz="2800" dirty="0" smtClean="0"/>
              <a:t>Teoriji </a:t>
            </a:r>
            <a:r>
              <a:rPr lang="sr-Latn-RS" sz="2800" dirty="0"/>
              <a:t>zamora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Mehanici </a:t>
            </a:r>
            <a:r>
              <a:rPr lang="sr-Latn-RS" sz="2800" dirty="0"/>
              <a:t>loma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17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200" b="1" dirty="0"/>
              <a:t>Pretpostavka o ponašanju podužnih vlakana – </a:t>
            </a:r>
            <a:r>
              <a:rPr lang="sr-Latn-RS" sz="3200" dirty="0"/>
              <a:t>Ako pravolinijski element konstrukcije (štap ili gredu) zamislimo kao skup podužnih vlakana, onda pretpostavljamo da u tom elementu, među vlaknima nema međusobnog poprečnog delovanja (vlakna se međusobno ne „guše“).   </a:t>
            </a:r>
            <a:endParaRPr lang="en-US" sz="3200" dirty="0"/>
          </a:p>
          <a:p>
            <a:pPr algn="just"/>
            <a:r>
              <a:rPr lang="sr-Latn-RS" sz="3200" b="1" dirty="0"/>
              <a:t>Princip superpozicije –</a:t>
            </a:r>
            <a:r>
              <a:rPr lang="sr-Latn-RS" sz="3200" dirty="0"/>
              <a:t> Suština ovog principa je u tome, da se izvesna veličina, npr. reakcija ili pomeranje, usled delovanja više opterećenja, može izraziti kao zbir veličina određenih za svako, odvojeno posmatrano opterećenje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53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5"/>
            <a:ext cx="5269230" cy="325755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7858" y="4171890"/>
            <a:ext cx="4052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1.20 Prikaz principa </a:t>
            </a:r>
            <a:r>
              <a:rPr lang="sr-Latn-RS" sz="2000" i="1" dirty="0" smtClean="0"/>
              <a:t>superpozicije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91656"/>
              </p:ext>
            </p:extLst>
          </p:nvPr>
        </p:nvGraphicFramePr>
        <p:xfrm>
          <a:off x="5029200" y="4800600"/>
          <a:ext cx="360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4" imgW="1803400" imgH="508000" progId="Equation.DSMT4">
                  <p:embed/>
                </p:oleObj>
              </mc:Choice>
              <mc:Fallback>
                <p:oleObj name="Equation" r:id="rId4" imgW="18034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00600"/>
                        <a:ext cx="3606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7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Princip Sen-Venana </a:t>
            </a:r>
            <a:r>
              <a:rPr lang="sr-Latn-RS" sz="3200" dirty="0"/>
              <a:t>(Barre Saint-Venant, 1977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1886, francuski naučnik) – Ovaj princip možemo definisati na sledeći način. Ekvivalentna opterećenja, u tačkama koje su dovoljno udaljene od mesta njihovog delovanja, izazivaju iste napone i deformacije i ista pomeranja.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1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3890"/>
            <a:ext cx="4009644" cy="2779776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4019490"/>
            <a:ext cx="3899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1.21 Prikaz principa </a:t>
            </a:r>
            <a:r>
              <a:rPr lang="sr-Latn-RS" sz="2000" i="1" dirty="0" smtClean="0"/>
              <a:t>Sen-Venana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51577"/>
              </p:ext>
            </p:extLst>
          </p:nvPr>
        </p:nvGraphicFramePr>
        <p:xfrm>
          <a:off x="5856288" y="2120900"/>
          <a:ext cx="18272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4" imgW="914400" imgH="393480" progId="Equation.DSMT4">
                  <p:embed/>
                </p:oleObj>
              </mc:Choice>
              <mc:Fallback>
                <p:oleObj name="Equation" r:id="rId4" imgW="914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2120900"/>
                        <a:ext cx="1827212" cy="7858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algn="just"/>
            <a:r>
              <a:rPr lang="sr-Latn-RS" sz="3200" dirty="0"/>
              <a:t>Za većinu nauka, koje profilišu inženjere tehnike, Otpornost materijala je fundamentalna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Navedimo naučne </a:t>
            </a:r>
            <a:r>
              <a:rPr lang="sr-Latn-RS" sz="3200" dirty="0"/>
              <a:t>discipline podržane </a:t>
            </a:r>
            <a:r>
              <a:rPr lang="sr-Latn-RS" sz="3200" dirty="0" smtClean="0"/>
              <a:t>spoznajama </a:t>
            </a:r>
            <a:r>
              <a:rPr lang="sr-Latn-RS" sz="3200" dirty="0"/>
              <a:t>stečenim u Otpornosti </a:t>
            </a:r>
            <a:r>
              <a:rPr lang="sr-Latn-RS" sz="3200" dirty="0" smtClean="0"/>
              <a:t>materijala</a:t>
            </a:r>
            <a:r>
              <a:rPr lang="sr-Latn-RS" sz="3200" dirty="0"/>
              <a:t>:</a:t>
            </a:r>
          </a:p>
          <a:p>
            <a:pPr lvl="1"/>
            <a:r>
              <a:rPr lang="sr-Latn-RS" sz="2800" dirty="0"/>
              <a:t>Mašinski elementi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konstrukcija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rezanja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plastične obrade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Toplotne </a:t>
            </a:r>
            <a:r>
              <a:rPr lang="sr-Latn-RS" sz="2800" dirty="0"/>
              <a:t>turbo mašine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Građevinska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Poljoprivredna </a:t>
            </a:r>
            <a:r>
              <a:rPr lang="sr-Latn-RS" sz="2800" dirty="0"/>
              <a:t>mehanizacija</a:t>
            </a:r>
            <a:r>
              <a:rPr lang="sr-Latn-RS" sz="2800" dirty="0" smtClean="0"/>
              <a:t>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04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lvl="1"/>
            <a:r>
              <a:rPr lang="sr-Latn-RS" sz="2800" dirty="0" smtClean="0"/>
              <a:t>Transportna </a:t>
            </a:r>
            <a:r>
              <a:rPr lang="sr-Latn-RS" sz="2800" dirty="0"/>
              <a:t>sredstva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metalurgiji</a:t>
            </a:r>
            <a:r>
              <a:rPr lang="sr-Latn-RS" sz="2800" dirty="0" smtClean="0"/>
              <a:t>,</a:t>
            </a:r>
          </a:p>
          <a:p>
            <a:pPr lvl="1"/>
            <a:r>
              <a:rPr lang="sr-Latn-RS" sz="2800" dirty="0" smtClean="0"/>
              <a:t>Postrojenja </a:t>
            </a:r>
            <a:r>
              <a:rPr lang="sr-Latn-RS" sz="2800" dirty="0"/>
              <a:t>u rudarstvu itd</a:t>
            </a:r>
            <a:r>
              <a:rPr lang="sr-Latn-RS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82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1.2. Opterećenje, geometrija i materijali</a:t>
            </a:r>
            <a:b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600" b="1" dirty="0" smtClean="0">
                <a:solidFill>
                  <a:schemeClr val="accent6">
                    <a:lumMod val="50000"/>
                  </a:schemeClr>
                </a:solidFill>
              </a:rPr>
              <a:t>      elemenata konstrukcija</a:t>
            </a:r>
            <a:endParaRPr lang="sr-Latn-R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pPr algn="just"/>
            <a:r>
              <a:rPr lang="sr-Latn-RS" sz="3200" b="1" dirty="0"/>
              <a:t>Opterećenje</a:t>
            </a:r>
            <a:r>
              <a:rPr lang="sr-Latn-RS" sz="3200" dirty="0"/>
              <a:t> konkretnog elementa </a:t>
            </a:r>
            <a:r>
              <a:rPr lang="sr-Latn-RS" sz="3200" dirty="0" smtClean="0"/>
              <a:t>konstru-kcije</a:t>
            </a:r>
            <a:r>
              <a:rPr lang="sr-Latn-RS" sz="3200" dirty="0"/>
              <a:t>, kao čvrstog tela, čine sve priložene mu </a:t>
            </a:r>
            <a:r>
              <a:rPr lang="sr-Latn-RS" sz="3200" b="1" dirty="0"/>
              <a:t>spoljašnje sile</a:t>
            </a:r>
            <a:r>
              <a:rPr lang="sr-Latn-RS" sz="3200" dirty="0"/>
              <a:t> (aktivne i reaktivne).</a:t>
            </a:r>
          </a:p>
          <a:p>
            <a:pPr algn="just"/>
            <a:r>
              <a:rPr lang="sr-Latn-RS" sz="3200" dirty="0"/>
              <a:t>Prema načinu delovanja, opterećenje delimo na </a:t>
            </a:r>
            <a:r>
              <a:rPr lang="sr-Latn-RS" sz="3200" b="1" dirty="0"/>
              <a:t>površinsko</a:t>
            </a:r>
            <a:r>
              <a:rPr lang="sr-Latn-RS" sz="3200" dirty="0"/>
              <a:t> i </a:t>
            </a:r>
            <a:r>
              <a:rPr lang="sr-Latn-RS" sz="3200" b="1" dirty="0"/>
              <a:t>zapreminsko</a:t>
            </a:r>
            <a:r>
              <a:rPr lang="sr-Latn-RS" sz="3200" dirty="0" smtClean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Površinsko opterećenje?</a:t>
            </a:r>
          </a:p>
          <a:p>
            <a:pPr lvl="1"/>
            <a:r>
              <a:rPr lang="sr-Latn-RS" sz="2800" dirty="0" smtClean="0"/>
              <a:t>Površinsko opterećenje, podela prema karakteru raspodele? </a:t>
            </a:r>
            <a:endParaRPr lang="sr-Latn-R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0208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1.2.1. Opterećenje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23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Zapreminsko opterećenje </a:t>
            </a:r>
            <a:r>
              <a:rPr lang="sr-Latn-RS" sz="3200" dirty="0"/>
              <a:t>čine zapreminske sile koje deluju na sve deliće čvrstog tela i srazmerne su njegovoj masi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 </a:t>
            </a:r>
            <a:r>
              <a:rPr lang="sr-Latn-RS" sz="3200" dirty="0"/>
              <a:t>opterećenja su </a:t>
            </a:r>
            <a:r>
              <a:rPr lang="sr-Latn-RS" sz="3200" b="1" dirty="0"/>
              <a:t>zapreminski raspodeljena</a:t>
            </a:r>
            <a:r>
              <a:rPr lang="sr-Latn-RS" sz="3200" dirty="0"/>
              <a:t> (ravnomerno ili neravnomerno</a:t>
            </a:r>
            <a:r>
              <a:rPr lang="sr-Latn-RS" sz="3200" dirty="0" smtClean="0"/>
              <a:t>).</a:t>
            </a:r>
          </a:p>
          <a:p>
            <a:pPr algn="just"/>
            <a:r>
              <a:rPr lang="sr-Latn-RS" sz="3200" dirty="0"/>
              <a:t>Prema načinu delovanja u vremenu, opterećenja mogu biti: </a:t>
            </a:r>
            <a:r>
              <a:rPr lang="sr-Latn-RS" sz="3200" b="1" dirty="0"/>
              <a:t>statička</a:t>
            </a:r>
            <a:r>
              <a:rPr lang="sr-Latn-RS" sz="3200" dirty="0"/>
              <a:t> i </a:t>
            </a:r>
            <a:r>
              <a:rPr lang="sr-Latn-RS" sz="3200" b="1" dirty="0"/>
              <a:t>dinamička</a:t>
            </a:r>
            <a:r>
              <a:rPr lang="sr-Latn-RS" sz="3200" dirty="0"/>
              <a:t>.</a:t>
            </a:r>
            <a:endParaRPr lang="en-US" sz="3200" dirty="0"/>
          </a:p>
          <a:p>
            <a:pPr lvl="1" algn="just"/>
            <a:r>
              <a:rPr lang="sr-Latn-RS" sz="2800" dirty="0" smtClean="0"/>
              <a:t>Statička opterećenja?</a:t>
            </a:r>
          </a:p>
          <a:p>
            <a:pPr lvl="1" algn="just"/>
            <a:r>
              <a:rPr lang="sr-Latn-RS" sz="2800" dirty="0" smtClean="0"/>
              <a:t>Dinamička opterećenja?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06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653</TotalTime>
  <Words>1972</Words>
  <Application>Microsoft Office PowerPoint</Application>
  <PresentationFormat>On-screen Show (4:3)</PresentationFormat>
  <Paragraphs>213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UVOD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 Opterećenje, geometrija i materijali        elemenata konstrukcija</vt:lpstr>
      <vt:lpstr>PowerPoint Presentation</vt:lpstr>
      <vt:lpstr>PowerPoint Presentation</vt:lpstr>
      <vt:lpstr>1.2.2. Geometrija</vt:lpstr>
      <vt:lpstr>PowerPoint Presentation</vt:lpstr>
      <vt:lpstr>PowerPoint Presentation</vt:lpstr>
      <vt:lpstr>1.2.3. Materijali</vt:lpstr>
      <vt:lpstr>PowerPoint Presentation</vt:lpstr>
      <vt:lpstr>1.3. Unutrašnje sile, naponi i naponsko        stanje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1.4. Pomeranja i deformacije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1.5. Opšti slučaj opterećenja linijskih        elemenata konstrukcija</vt:lpstr>
      <vt:lpstr>PowerPoint Presentation</vt:lpstr>
      <vt:lpstr>PowerPoint Presentation</vt:lpstr>
      <vt:lpstr>PowerPoint Presentation</vt:lpstr>
      <vt:lpstr>PowerPoint Presentation</vt:lpstr>
      <vt:lpstr>1.6. Osnovne pretpostavke i principi        otpornosti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95</cp:revision>
  <dcterms:created xsi:type="dcterms:W3CDTF">2015-02-23T09:28:50Z</dcterms:created>
  <dcterms:modified xsi:type="dcterms:W3CDTF">2020-02-25T08:21:56Z</dcterms:modified>
</cp:coreProperties>
</file>