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75"/>
  </p:notesMasterIdLst>
  <p:sldIdLst>
    <p:sldId id="256" r:id="rId2"/>
    <p:sldId id="258" r:id="rId3"/>
    <p:sldId id="336" r:id="rId4"/>
    <p:sldId id="338" r:id="rId5"/>
    <p:sldId id="358" r:id="rId6"/>
    <p:sldId id="359" r:id="rId7"/>
    <p:sldId id="343" r:id="rId8"/>
    <p:sldId id="360" r:id="rId9"/>
    <p:sldId id="361" r:id="rId10"/>
    <p:sldId id="362" r:id="rId11"/>
    <p:sldId id="261" r:id="rId12"/>
    <p:sldId id="363" r:id="rId13"/>
    <p:sldId id="264" r:id="rId14"/>
    <p:sldId id="265" r:id="rId15"/>
    <p:sldId id="269" r:id="rId16"/>
    <p:sldId id="339" r:id="rId17"/>
    <p:sldId id="340" r:id="rId18"/>
    <p:sldId id="341" r:id="rId19"/>
    <p:sldId id="273" r:id="rId20"/>
    <p:sldId id="354" r:id="rId21"/>
    <p:sldId id="274" r:id="rId22"/>
    <p:sldId id="276" r:id="rId23"/>
    <p:sldId id="277" r:id="rId24"/>
    <p:sldId id="347" r:id="rId25"/>
    <p:sldId id="348" r:id="rId26"/>
    <p:sldId id="349" r:id="rId27"/>
    <p:sldId id="378" r:id="rId28"/>
    <p:sldId id="379" r:id="rId29"/>
    <p:sldId id="353" r:id="rId30"/>
    <p:sldId id="355" r:id="rId31"/>
    <p:sldId id="374" r:id="rId32"/>
    <p:sldId id="351" r:id="rId33"/>
    <p:sldId id="352" r:id="rId34"/>
    <p:sldId id="364" r:id="rId35"/>
    <p:sldId id="380" r:id="rId36"/>
    <p:sldId id="381" r:id="rId37"/>
    <p:sldId id="371" r:id="rId38"/>
    <p:sldId id="372" r:id="rId39"/>
    <p:sldId id="375" r:id="rId40"/>
    <p:sldId id="365" r:id="rId41"/>
    <p:sldId id="366" r:id="rId42"/>
    <p:sldId id="367" r:id="rId43"/>
    <p:sldId id="369" r:id="rId44"/>
    <p:sldId id="368" r:id="rId45"/>
    <p:sldId id="284" r:id="rId46"/>
    <p:sldId id="373" r:id="rId47"/>
    <p:sldId id="376" r:id="rId48"/>
    <p:sldId id="290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77" r:id="rId59"/>
    <p:sldId id="302" r:id="rId60"/>
    <p:sldId id="304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16" r:id="rId70"/>
    <p:sldId id="317" r:id="rId71"/>
    <p:sldId id="318" r:id="rId72"/>
    <p:sldId id="334" r:id="rId73"/>
    <p:sldId id="335" r:id="rId7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55.wmf"/><Relationship Id="rId4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8.wmf"/><Relationship Id="rId7" Type="http://schemas.openxmlformats.org/officeDocument/2006/relationships/image" Target="../media/image21.wmf"/><Relationship Id="rId2" Type="http://schemas.openxmlformats.org/officeDocument/2006/relationships/image" Target="../media/image57.wmf"/><Relationship Id="rId1" Type="http://schemas.openxmlformats.org/officeDocument/2006/relationships/image" Target="../media/image14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20.wmf"/><Relationship Id="rId9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3.wmf"/><Relationship Id="rId1" Type="http://schemas.openxmlformats.org/officeDocument/2006/relationships/image" Target="../media/image2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7.wmf"/><Relationship Id="rId5" Type="http://schemas.openxmlformats.org/officeDocument/2006/relationships/image" Target="../media/image20.wmf"/><Relationship Id="rId4" Type="http://schemas.openxmlformats.org/officeDocument/2006/relationships/image" Target="../media/image68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70.wmf"/><Relationship Id="rId7" Type="http://schemas.openxmlformats.org/officeDocument/2006/relationships/image" Target="../media/image73.wmf"/><Relationship Id="rId2" Type="http://schemas.openxmlformats.org/officeDocument/2006/relationships/image" Target="../media/image20.wmf"/><Relationship Id="rId1" Type="http://schemas.openxmlformats.org/officeDocument/2006/relationships/image" Target="../media/image69.wmf"/><Relationship Id="rId6" Type="http://schemas.openxmlformats.org/officeDocument/2006/relationships/image" Target="../media/image72.wmf"/><Relationship Id="rId5" Type="http://schemas.openxmlformats.org/officeDocument/2006/relationships/image" Target="../media/image17.wmf"/><Relationship Id="rId10" Type="http://schemas.openxmlformats.org/officeDocument/2006/relationships/image" Target="../media/image68.wmf"/><Relationship Id="rId4" Type="http://schemas.openxmlformats.org/officeDocument/2006/relationships/image" Target="../media/image71.wmf"/><Relationship Id="rId9" Type="http://schemas.openxmlformats.org/officeDocument/2006/relationships/image" Target="../media/image75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77.wmf"/><Relationship Id="rId7" Type="http://schemas.openxmlformats.org/officeDocument/2006/relationships/image" Target="../media/image20.wmf"/><Relationship Id="rId2" Type="http://schemas.openxmlformats.org/officeDocument/2006/relationships/image" Target="../media/image17.wmf"/><Relationship Id="rId1" Type="http://schemas.openxmlformats.org/officeDocument/2006/relationships/image" Target="../media/image76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10" Type="http://schemas.openxmlformats.org/officeDocument/2006/relationships/image" Target="../media/image83.wmf"/><Relationship Id="rId4" Type="http://schemas.openxmlformats.org/officeDocument/2006/relationships/image" Target="../media/image78.wmf"/><Relationship Id="rId9" Type="http://schemas.openxmlformats.org/officeDocument/2006/relationships/image" Target="../media/image8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15.wmf"/><Relationship Id="rId1" Type="http://schemas.openxmlformats.org/officeDocument/2006/relationships/image" Target="../media/image87.wmf"/><Relationship Id="rId4" Type="http://schemas.openxmlformats.org/officeDocument/2006/relationships/image" Target="../media/image14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image" Target="../media/image90.wmf"/><Relationship Id="rId7" Type="http://schemas.openxmlformats.org/officeDocument/2006/relationships/image" Target="../media/image92.wmf"/><Relationship Id="rId2" Type="http://schemas.openxmlformats.org/officeDocument/2006/relationships/image" Target="../media/image89.wmf"/><Relationship Id="rId1" Type="http://schemas.openxmlformats.org/officeDocument/2006/relationships/image" Target="../media/image14.wmf"/><Relationship Id="rId6" Type="http://schemas.openxmlformats.org/officeDocument/2006/relationships/image" Target="../media/image21.wmf"/><Relationship Id="rId5" Type="http://schemas.openxmlformats.org/officeDocument/2006/relationships/image" Target="../media/image91.wmf"/><Relationship Id="rId4" Type="http://schemas.openxmlformats.org/officeDocument/2006/relationships/image" Target="../media/image2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66.wmf"/><Relationship Id="rId2" Type="http://schemas.openxmlformats.org/officeDocument/2006/relationships/image" Target="../media/image23.wmf"/><Relationship Id="rId1" Type="http://schemas.openxmlformats.org/officeDocument/2006/relationships/image" Target="../media/image94.wmf"/><Relationship Id="rId6" Type="http://schemas.openxmlformats.org/officeDocument/2006/relationships/image" Target="../media/image65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20.wmf"/><Relationship Id="rId1" Type="http://schemas.openxmlformats.org/officeDocument/2006/relationships/image" Target="../media/image97.wmf"/><Relationship Id="rId5" Type="http://schemas.openxmlformats.org/officeDocument/2006/relationships/image" Target="../media/image98.wmf"/><Relationship Id="rId4" Type="http://schemas.openxmlformats.org/officeDocument/2006/relationships/image" Target="../media/image65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20.wmf"/><Relationship Id="rId7" Type="http://schemas.openxmlformats.org/officeDocument/2006/relationships/image" Target="../media/image73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7.wmf"/><Relationship Id="rId5" Type="http://schemas.openxmlformats.org/officeDocument/2006/relationships/image" Target="../media/image71.wmf"/><Relationship Id="rId10" Type="http://schemas.openxmlformats.org/officeDocument/2006/relationships/image" Target="../media/image102.wmf"/><Relationship Id="rId4" Type="http://schemas.openxmlformats.org/officeDocument/2006/relationships/image" Target="../media/image100.wmf"/><Relationship Id="rId9" Type="http://schemas.openxmlformats.org/officeDocument/2006/relationships/image" Target="../media/image101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104.wmf"/><Relationship Id="rId7" Type="http://schemas.openxmlformats.org/officeDocument/2006/relationships/image" Target="../media/image20.wmf"/><Relationship Id="rId2" Type="http://schemas.openxmlformats.org/officeDocument/2006/relationships/image" Target="../media/image17.wmf"/><Relationship Id="rId1" Type="http://schemas.openxmlformats.org/officeDocument/2006/relationships/image" Target="../media/image103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10" Type="http://schemas.openxmlformats.org/officeDocument/2006/relationships/image" Target="../media/image109.wmf"/><Relationship Id="rId4" Type="http://schemas.openxmlformats.org/officeDocument/2006/relationships/image" Target="../media/image105.wmf"/><Relationship Id="rId9" Type="http://schemas.openxmlformats.org/officeDocument/2006/relationships/image" Target="../media/image10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5.wmf"/><Relationship Id="rId1" Type="http://schemas.openxmlformats.org/officeDocument/2006/relationships/image" Target="../media/image113.wmf"/><Relationship Id="rId4" Type="http://schemas.openxmlformats.org/officeDocument/2006/relationships/image" Target="../media/image114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image" Target="../media/image20.wmf"/><Relationship Id="rId7" Type="http://schemas.openxmlformats.org/officeDocument/2006/relationships/image" Target="../media/image117.wmf"/><Relationship Id="rId2" Type="http://schemas.openxmlformats.org/officeDocument/2006/relationships/image" Target="../media/image115.wmf"/><Relationship Id="rId1" Type="http://schemas.openxmlformats.org/officeDocument/2006/relationships/image" Target="../media/image14.wmf"/><Relationship Id="rId6" Type="http://schemas.openxmlformats.org/officeDocument/2006/relationships/image" Target="../media/image23.wmf"/><Relationship Id="rId5" Type="http://schemas.openxmlformats.org/officeDocument/2006/relationships/image" Target="../media/image116.wmf"/><Relationship Id="rId10" Type="http://schemas.openxmlformats.org/officeDocument/2006/relationships/image" Target="../media/image120.wmf"/><Relationship Id="rId4" Type="http://schemas.openxmlformats.org/officeDocument/2006/relationships/image" Target="../media/image21.wmf"/><Relationship Id="rId9" Type="http://schemas.openxmlformats.org/officeDocument/2006/relationships/image" Target="../media/image11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20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image" Target="../media/image126.wmf"/><Relationship Id="rId7" Type="http://schemas.openxmlformats.org/officeDocument/2006/relationships/image" Target="../media/image74.wmf"/><Relationship Id="rId2" Type="http://schemas.openxmlformats.org/officeDocument/2006/relationships/image" Target="../media/image20.wmf"/><Relationship Id="rId1" Type="http://schemas.openxmlformats.org/officeDocument/2006/relationships/image" Target="../media/image125.wmf"/><Relationship Id="rId6" Type="http://schemas.openxmlformats.org/officeDocument/2006/relationships/image" Target="../media/image17.wmf"/><Relationship Id="rId5" Type="http://schemas.openxmlformats.org/officeDocument/2006/relationships/image" Target="../media/image128.wmf"/><Relationship Id="rId10" Type="http://schemas.openxmlformats.org/officeDocument/2006/relationships/image" Target="../media/image131.wmf"/><Relationship Id="rId4" Type="http://schemas.openxmlformats.org/officeDocument/2006/relationships/image" Target="../media/image127.wmf"/><Relationship Id="rId9" Type="http://schemas.openxmlformats.org/officeDocument/2006/relationships/image" Target="../media/image130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image" Target="../media/image133.wmf"/><Relationship Id="rId7" Type="http://schemas.openxmlformats.org/officeDocument/2006/relationships/image" Target="../media/image136.wmf"/><Relationship Id="rId2" Type="http://schemas.openxmlformats.org/officeDocument/2006/relationships/image" Target="../media/image17.wmf"/><Relationship Id="rId1" Type="http://schemas.openxmlformats.org/officeDocument/2006/relationships/image" Target="../media/image132.wmf"/><Relationship Id="rId6" Type="http://schemas.openxmlformats.org/officeDocument/2006/relationships/image" Target="../media/image20.wmf"/><Relationship Id="rId5" Type="http://schemas.openxmlformats.org/officeDocument/2006/relationships/image" Target="../media/image135.wmf"/><Relationship Id="rId4" Type="http://schemas.openxmlformats.org/officeDocument/2006/relationships/image" Target="../media/image134.wmf"/><Relationship Id="rId9" Type="http://schemas.openxmlformats.org/officeDocument/2006/relationships/image" Target="../media/image138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3" Type="http://schemas.openxmlformats.org/officeDocument/2006/relationships/image" Target="../media/image141.wmf"/><Relationship Id="rId7" Type="http://schemas.openxmlformats.org/officeDocument/2006/relationships/image" Target="../media/image17.wmf"/><Relationship Id="rId2" Type="http://schemas.openxmlformats.org/officeDocument/2006/relationships/image" Target="../media/image140.wmf"/><Relationship Id="rId1" Type="http://schemas.openxmlformats.org/officeDocument/2006/relationships/image" Target="../media/image136.wmf"/><Relationship Id="rId6" Type="http://schemas.openxmlformats.org/officeDocument/2006/relationships/image" Target="../media/image144.wmf"/><Relationship Id="rId5" Type="http://schemas.openxmlformats.org/officeDocument/2006/relationships/image" Target="../media/image143.wmf"/><Relationship Id="rId4" Type="http://schemas.openxmlformats.org/officeDocument/2006/relationships/image" Target="../media/image142.wmf"/><Relationship Id="rId9" Type="http://schemas.openxmlformats.org/officeDocument/2006/relationships/image" Target="../media/image14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4.wmf"/><Relationship Id="rId7" Type="http://schemas.openxmlformats.org/officeDocument/2006/relationships/image" Target="../media/image158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Relationship Id="rId6" Type="http://schemas.openxmlformats.org/officeDocument/2006/relationships/image" Target="../media/image157.wmf"/><Relationship Id="rId11" Type="http://schemas.openxmlformats.org/officeDocument/2006/relationships/image" Target="../media/image161.wmf"/><Relationship Id="rId5" Type="http://schemas.openxmlformats.org/officeDocument/2006/relationships/image" Target="../media/image156.wmf"/><Relationship Id="rId10" Type="http://schemas.openxmlformats.org/officeDocument/2006/relationships/image" Target="../media/image160.wmf"/><Relationship Id="rId4" Type="http://schemas.openxmlformats.org/officeDocument/2006/relationships/image" Target="../media/image155.wmf"/><Relationship Id="rId9" Type="http://schemas.openxmlformats.org/officeDocument/2006/relationships/image" Target="../media/image159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wmf"/><Relationship Id="rId7" Type="http://schemas.openxmlformats.org/officeDocument/2006/relationships/image" Target="../media/image160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Relationship Id="rId6" Type="http://schemas.openxmlformats.org/officeDocument/2006/relationships/image" Target="../media/image166.wmf"/><Relationship Id="rId5" Type="http://schemas.openxmlformats.org/officeDocument/2006/relationships/image" Target="../media/image165.wmf"/><Relationship Id="rId4" Type="http://schemas.openxmlformats.org/officeDocument/2006/relationships/image" Target="../media/image154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wmf"/><Relationship Id="rId1" Type="http://schemas.openxmlformats.org/officeDocument/2006/relationships/image" Target="../media/image167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wmf"/><Relationship Id="rId2" Type="http://schemas.openxmlformats.org/officeDocument/2006/relationships/image" Target="../media/image169.wmf"/><Relationship Id="rId1" Type="http://schemas.openxmlformats.org/officeDocument/2006/relationships/image" Target="../media/image168.wmf"/><Relationship Id="rId5" Type="http://schemas.openxmlformats.org/officeDocument/2006/relationships/image" Target="../media/image171.wmf"/><Relationship Id="rId4" Type="http://schemas.openxmlformats.org/officeDocument/2006/relationships/image" Target="../media/image20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wmf"/><Relationship Id="rId2" Type="http://schemas.openxmlformats.org/officeDocument/2006/relationships/image" Target="../media/image173.wmf"/><Relationship Id="rId1" Type="http://schemas.openxmlformats.org/officeDocument/2006/relationships/image" Target="../media/image172.wmf"/><Relationship Id="rId5" Type="http://schemas.openxmlformats.org/officeDocument/2006/relationships/image" Target="../media/image175.wmf"/><Relationship Id="rId4" Type="http://schemas.openxmlformats.org/officeDocument/2006/relationships/image" Target="../media/image15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Relationship Id="rId5" Type="http://schemas.openxmlformats.org/officeDocument/2006/relationships/image" Target="../media/image180.wmf"/><Relationship Id="rId4" Type="http://schemas.openxmlformats.org/officeDocument/2006/relationships/image" Target="../media/image179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wmf"/><Relationship Id="rId1" Type="http://schemas.openxmlformats.org/officeDocument/2006/relationships/image" Target="../media/image18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13.wmf"/><Relationship Id="rId5" Type="http://schemas.openxmlformats.org/officeDocument/2006/relationships/image" Target="../media/image14.wmf"/><Relationship Id="rId10" Type="http://schemas.openxmlformats.org/officeDocument/2006/relationships/image" Target="../media/image23.wmf"/><Relationship Id="rId4" Type="http://schemas.openxmlformats.org/officeDocument/2006/relationships/image" Target="../media/image19.wmf"/><Relationship Id="rId9" Type="http://schemas.openxmlformats.org/officeDocument/2006/relationships/image" Target="../media/image22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wmf"/><Relationship Id="rId2" Type="http://schemas.openxmlformats.org/officeDocument/2006/relationships/image" Target="../media/image185.wmf"/><Relationship Id="rId1" Type="http://schemas.openxmlformats.org/officeDocument/2006/relationships/image" Target="../media/image184.wmf"/><Relationship Id="rId5" Type="http://schemas.openxmlformats.org/officeDocument/2006/relationships/image" Target="../media/image188.wmf"/><Relationship Id="rId4" Type="http://schemas.openxmlformats.org/officeDocument/2006/relationships/image" Target="../media/image187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wmf"/><Relationship Id="rId1" Type="http://schemas.openxmlformats.org/officeDocument/2006/relationships/image" Target="../media/image189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wmf"/><Relationship Id="rId2" Type="http://schemas.openxmlformats.org/officeDocument/2006/relationships/image" Target="../media/image193.wmf"/><Relationship Id="rId1" Type="http://schemas.openxmlformats.org/officeDocument/2006/relationships/image" Target="../media/image192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wmf"/><Relationship Id="rId1" Type="http://schemas.openxmlformats.org/officeDocument/2006/relationships/image" Target="../media/image195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wmf"/><Relationship Id="rId2" Type="http://schemas.openxmlformats.org/officeDocument/2006/relationships/image" Target="../media/image198.wmf"/><Relationship Id="rId1" Type="http://schemas.openxmlformats.org/officeDocument/2006/relationships/image" Target="../media/image197.wmf"/><Relationship Id="rId4" Type="http://schemas.openxmlformats.org/officeDocument/2006/relationships/image" Target="../media/image200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wmf"/><Relationship Id="rId2" Type="http://schemas.openxmlformats.org/officeDocument/2006/relationships/image" Target="../media/image202.wmf"/><Relationship Id="rId1" Type="http://schemas.openxmlformats.org/officeDocument/2006/relationships/image" Target="../media/image201.wmf"/><Relationship Id="rId4" Type="http://schemas.openxmlformats.org/officeDocument/2006/relationships/image" Target="../media/image204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wmf"/><Relationship Id="rId1" Type="http://schemas.openxmlformats.org/officeDocument/2006/relationships/image" Target="../media/image206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wmf"/><Relationship Id="rId1" Type="http://schemas.openxmlformats.org/officeDocument/2006/relationships/image" Target="../media/image208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wmf"/><Relationship Id="rId2" Type="http://schemas.openxmlformats.org/officeDocument/2006/relationships/image" Target="../media/image211.wmf"/><Relationship Id="rId1" Type="http://schemas.openxmlformats.org/officeDocument/2006/relationships/image" Target="../media/image210.wmf"/><Relationship Id="rId6" Type="http://schemas.openxmlformats.org/officeDocument/2006/relationships/image" Target="../media/image215.wmf"/><Relationship Id="rId5" Type="http://schemas.openxmlformats.org/officeDocument/2006/relationships/image" Target="../media/image214.wmf"/><Relationship Id="rId4" Type="http://schemas.openxmlformats.org/officeDocument/2006/relationships/image" Target="../media/image213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wmf"/><Relationship Id="rId1" Type="http://schemas.openxmlformats.org/officeDocument/2006/relationships/image" Target="../media/image2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wmf"/><Relationship Id="rId2" Type="http://schemas.openxmlformats.org/officeDocument/2006/relationships/image" Target="../media/image219.wmf"/><Relationship Id="rId1" Type="http://schemas.openxmlformats.org/officeDocument/2006/relationships/image" Target="../media/image218.wmf"/><Relationship Id="rId4" Type="http://schemas.openxmlformats.org/officeDocument/2006/relationships/image" Target="../media/image221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wmf"/><Relationship Id="rId2" Type="http://schemas.openxmlformats.org/officeDocument/2006/relationships/image" Target="../media/image223.wmf"/><Relationship Id="rId1" Type="http://schemas.openxmlformats.org/officeDocument/2006/relationships/image" Target="../media/image22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0.wmf"/><Relationship Id="rId7" Type="http://schemas.openxmlformats.org/officeDocument/2006/relationships/image" Target="../media/image31.wmf"/><Relationship Id="rId12" Type="http://schemas.openxmlformats.org/officeDocument/2006/relationships/image" Target="../media/image35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0.wmf"/><Relationship Id="rId11" Type="http://schemas.openxmlformats.org/officeDocument/2006/relationships/image" Target="../media/image34.wmf"/><Relationship Id="rId5" Type="http://schemas.openxmlformats.org/officeDocument/2006/relationships/image" Target="../media/image29.wmf"/><Relationship Id="rId10" Type="http://schemas.openxmlformats.org/officeDocument/2006/relationships/image" Target="../media/image33.wmf"/><Relationship Id="rId4" Type="http://schemas.openxmlformats.org/officeDocument/2006/relationships/image" Target="../media/image28.wmf"/><Relationship Id="rId9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39.wmf"/><Relationship Id="rId7" Type="http://schemas.openxmlformats.org/officeDocument/2006/relationships/image" Target="../media/image46.wmf"/><Relationship Id="rId2" Type="http://schemas.openxmlformats.org/officeDocument/2006/relationships/image" Target="../media/image42.wmf"/><Relationship Id="rId1" Type="http://schemas.openxmlformats.org/officeDocument/2006/relationships/image" Target="../media/image24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10" Type="http://schemas.openxmlformats.org/officeDocument/2006/relationships/image" Target="../media/image48.wmf"/><Relationship Id="rId4" Type="http://schemas.openxmlformats.org/officeDocument/2006/relationships/image" Target="../media/image43.wmf"/><Relationship Id="rId9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pPr/>
              <a:t>28.4.2020.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C4D0C-95D2-40C0-A6BE-7F19A2071020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F9C2-1459-473F-9108-DA294882D47C}" type="datetime1">
              <a:rPr lang="sr-Latn-RS" smtClean="0"/>
              <a:pPr/>
              <a:t>28.4.2020.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06EF-43B7-40B2-9896-BA27D4056C70}" type="datetime1">
              <a:rPr lang="sr-Latn-RS" smtClean="0"/>
              <a:pPr/>
              <a:t>28.4.2020.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0423-D015-4E8A-9B14-5ABE1EA7C00F}" type="datetime1">
              <a:rPr lang="sr-Latn-RS" smtClean="0"/>
              <a:pPr/>
              <a:t>28.4.2020.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6FFF-26EC-4D02-A54E-2EA73E6A0828}" type="datetime1">
              <a:rPr lang="sr-Latn-RS" smtClean="0"/>
              <a:pPr/>
              <a:t>28.4.2020.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270C-8A4F-40B9-AA1F-5BE56721B0AC}" type="datetime1">
              <a:rPr lang="sr-Latn-RS" smtClean="0"/>
              <a:pPr/>
              <a:t>28.4.2020.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4565-5286-4C09-8DAC-F1A08D433223}" type="datetime1">
              <a:rPr lang="sr-Latn-RS" smtClean="0"/>
              <a:pPr/>
              <a:t>28.4.2020.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28C7-CA83-4EE5-9ADC-C997BFE09EDA}" type="datetime1">
              <a:rPr lang="sr-Latn-RS" smtClean="0"/>
              <a:pPr/>
              <a:t>28.4.2020.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4BF8-FE31-4276-BAF8-D5868D8FD214}" type="datetime1">
              <a:rPr lang="sr-Latn-RS" smtClean="0"/>
              <a:pPr/>
              <a:t>28.4.2020.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8995-156B-4B68-9032-83F75FA7853E}" type="datetime1">
              <a:rPr lang="sr-Latn-RS" smtClean="0"/>
              <a:pPr/>
              <a:t>28.4.2020.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AEF1-80B7-4E22-BB4B-190F572A02F3}" type="datetime1">
              <a:rPr lang="sr-Latn-RS" smtClean="0"/>
              <a:pPr/>
              <a:t>28.4.2020.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A011-D96A-4E89-BF89-CF4BB6DA327D}" type="datetime1">
              <a:rPr lang="sr-Latn-RS" smtClean="0"/>
              <a:pPr/>
              <a:t>28.4.2020.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C0408D9-32DF-4D58-B5E3-369E5E1FC4FC}" type="datetime1">
              <a:rPr lang="sr-Latn-RS" smtClean="0"/>
              <a:pPr/>
              <a:t>28.4.2020.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2.jp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6.bin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0.bin"/><Relationship Id="rId24" Type="http://schemas.openxmlformats.org/officeDocument/2006/relationships/oleObject" Target="../embeddings/oleObject17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16.bin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3.wmf"/><Relationship Id="rId22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29.bin"/><Relationship Id="rId26" Type="http://schemas.openxmlformats.org/officeDocument/2006/relationships/image" Target="../media/image34.wmf"/><Relationship Id="rId3" Type="http://schemas.openxmlformats.org/officeDocument/2006/relationships/oleObject" Target="../embeddings/oleObject21.bin"/><Relationship Id="rId21" Type="http://schemas.openxmlformats.org/officeDocument/2006/relationships/image" Target="../media/image17.wmf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31.wmf"/><Relationship Id="rId25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29" Type="http://schemas.openxmlformats.org/officeDocument/2006/relationships/image" Target="../media/image35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5.bin"/><Relationship Id="rId24" Type="http://schemas.openxmlformats.org/officeDocument/2006/relationships/image" Target="../media/image33.wmf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30.wmf"/><Relationship Id="rId23" Type="http://schemas.openxmlformats.org/officeDocument/2006/relationships/oleObject" Target="../embeddings/oleObject32.bin"/><Relationship Id="rId28" Type="http://schemas.openxmlformats.org/officeDocument/2006/relationships/oleObject" Target="../embeddings/oleObject35.bin"/><Relationship Id="rId10" Type="http://schemas.openxmlformats.org/officeDocument/2006/relationships/image" Target="../media/image28.wmf"/><Relationship Id="rId19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4.bin"/><Relationship Id="rId14" Type="http://schemas.openxmlformats.org/officeDocument/2006/relationships/oleObject" Target="../embeddings/oleObject27.bin"/><Relationship Id="rId22" Type="http://schemas.openxmlformats.org/officeDocument/2006/relationships/oleObject" Target="../embeddings/oleObject31.bin"/><Relationship Id="rId27" Type="http://schemas.openxmlformats.org/officeDocument/2006/relationships/oleObject" Target="../embeddings/oleObject34.bin"/><Relationship Id="rId30" Type="http://schemas.openxmlformats.org/officeDocument/2006/relationships/oleObject" Target="../embeddings/oleObject3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image" Target="../media/image41.wmf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40.bin"/><Relationship Id="rId14" Type="http://schemas.openxmlformats.org/officeDocument/2006/relationships/oleObject" Target="../embeddings/oleObject4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44.bin"/><Relationship Id="rId21" Type="http://schemas.openxmlformats.org/officeDocument/2006/relationships/oleObject" Target="../embeddings/oleObject52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6.wmf"/><Relationship Id="rId20" Type="http://schemas.openxmlformats.org/officeDocument/2006/relationships/image" Target="../media/image47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51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45.wmf"/><Relationship Id="rId22" Type="http://schemas.openxmlformats.org/officeDocument/2006/relationships/image" Target="../media/image4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image" Target="../media/image53.jpe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1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image" Target="../media/image54.jp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56.wmf"/><Relationship Id="rId5" Type="http://schemas.openxmlformats.org/officeDocument/2006/relationships/image" Target="../media/image55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15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66.bin"/><Relationship Id="rId18" Type="http://schemas.openxmlformats.org/officeDocument/2006/relationships/oleObject" Target="../embeddings/oleObject69.bin"/><Relationship Id="rId3" Type="http://schemas.openxmlformats.org/officeDocument/2006/relationships/oleObject" Target="../embeddings/oleObject61.bin"/><Relationship Id="rId21" Type="http://schemas.openxmlformats.org/officeDocument/2006/relationships/oleObject" Target="../embeddings/oleObject7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59.wmf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8.bin"/><Relationship Id="rId20" Type="http://schemas.openxmlformats.org/officeDocument/2006/relationships/image" Target="../media/image61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70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60.wmf"/><Relationship Id="rId22" Type="http://schemas.openxmlformats.org/officeDocument/2006/relationships/image" Target="../media/image6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77.bin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6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3.bin"/><Relationship Id="rId15" Type="http://schemas.openxmlformats.org/officeDocument/2006/relationships/oleObject" Target="../embeddings/oleObject78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6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68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81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87.bin"/><Relationship Id="rId18" Type="http://schemas.openxmlformats.org/officeDocument/2006/relationships/image" Target="../media/image74.wmf"/><Relationship Id="rId3" Type="http://schemas.openxmlformats.org/officeDocument/2006/relationships/oleObject" Target="../embeddings/oleObject83.bin"/><Relationship Id="rId21" Type="http://schemas.openxmlformats.org/officeDocument/2006/relationships/image" Target="../media/image75.wmf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8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3.wmf"/><Relationship Id="rId20" Type="http://schemas.openxmlformats.org/officeDocument/2006/relationships/oleObject" Target="../embeddings/oleObject91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2.bin"/><Relationship Id="rId15" Type="http://schemas.openxmlformats.org/officeDocument/2006/relationships/oleObject" Target="../embeddings/oleObject88.bin"/><Relationship Id="rId23" Type="http://schemas.openxmlformats.org/officeDocument/2006/relationships/image" Target="../media/image68.wmf"/><Relationship Id="rId10" Type="http://schemas.openxmlformats.org/officeDocument/2006/relationships/image" Target="../media/image71.wmf"/><Relationship Id="rId19" Type="http://schemas.openxmlformats.org/officeDocument/2006/relationships/oleObject" Target="../embeddings/oleObject90.bin"/><Relationship Id="rId4" Type="http://schemas.openxmlformats.org/officeDocument/2006/relationships/image" Target="../media/image69.wmf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72.wmf"/><Relationship Id="rId22" Type="http://schemas.openxmlformats.org/officeDocument/2006/relationships/oleObject" Target="../embeddings/oleObject8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97.bin"/><Relationship Id="rId18" Type="http://schemas.openxmlformats.org/officeDocument/2006/relationships/oleObject" Target="../embeddings/oleObject100.bin"/><Relationship Id="rId3" Type="http://schemas.openxmlformats.org/officeDocument/2006/relationships/oleObject" Target="../embeddings/oleObject92.bin"/><Relationship Id="rId21" Type="http://schemas.openxmlformats.org/officeDocument/2006/relationships/image" Target="../media/image82.wmf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79.wmf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9.bin"/><Relationship Id="rId20" Type="http://schemas.openxmlformats.org/officeDocument/2006/relationships/oleObject" Target="../embeddings/oleObject101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3.bin"/><Relationship Id="rId15" Type="http://schemas.openxmlformats.org/officeDocument/2006/relationships/image" Target="../media/image80.wmf"/><Relationship Id="rId23" Type="http://schemas.openxmlformats.org/officeDocument/2006/relationships/image" Target="../media/image83.wmf"/><Relationship Id="rId10" Type="http://schemas.openxmlformats.org/officeDocument/2006/relationships/image" Target="../media/image78.wmf"/><Relationship Id="rId19" Type="http://schemas.openxmlformats.org/officeDocument/2006/relationships/image" Target="../media/image81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95.bin"/><Relationship Id="rId14" Type="http://schemas.openxmlformats.org/officeDocument/2006/relationships/oleObject" Target="../embeddings/oleObject98.bin"/><Relationship Id="rId22" Type="http://schemas.openxmlformats.org/officeDocument/2006/relationships/oleObject" Target="../embeddings/oleObject10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84.wmf"/><Relationship Id="rId4" Type="http://schemas.openxmlformats.org/officeDocument/2006/relationships/oleObject" Target="../embeddings/oleObject103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5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105.bin"/><Relationship Id="rId10" Type="http://schemas.openxmlformats.org/officeDocument/2006/relationships/oleObject" Target="../embeddings/oleObject107.bin"/><Relationship Id="rId4" Type="http://schemas.openxmlformats.org/officeDocument/2006/relationships/image" Target="../media/image87.wmf"/><Relationship Id="rId9" Type="http://schemas.openxmlformats.org/officeDocument/2006/relationships/image" Target="../media/image86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114.bin"/><Relationship Id="rId18" Type="http://schemas.openxmlformats.org/officeDocument/2006/relationships/image" Target="../media/image92.wmf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12" Type="http://schemas.openxmlformats.org/officeDocument/2006/relationships/oleObject" Target="../embeddings/oleObject113.bin"/><Relationship Id="rId17" Type="http://schemas.openxmlformats.org/officeDocument/2006/relationships/oleObject" Target="../embeddings/oleObject11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wmf"/><Relationship Id="rId20" Type="http://schemas.openxmlformats.org/officeDocument/2006/relationships/image" Target="../media/image93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112.bin"/><Relationship Id="rId5" Type="http://schemas.openxmlformats.org/officeDocument/2006/relationships/oleObject" Target="../embeddings/oleObject109.bin"/><Relationship Id="rId15" Type="http://schemas.openxmlformats.org/officeDocument/2006/relationships/oleObject" Target="../embeddings/oleObject115.bin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117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11.bin"/><Relationship Id="rId14" Type="http://schemas.openxmlformats.org/officeDocument/2006/relationships/image" Target="../media/image91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22.bin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13.bin"/><Relationship Id="rId12" Type="http://schemas.openxmlformats.org/officeDocument/2006/relationships/image" Target="../media/image96.wmf"/><Relationship Id="rId17" Type="http://schemas.openxmlformats.org/officeDocument/2006/relationships/oleObject" Target="../embeddings/oleObject12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6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21.bin"/><Relationship Id="rId5" Type="http://schemas.openxmlformats.org/officeDocument/2006/relationships/oleObject" Target="../embeddings/oleObject119.bin"/><Relationship Id="rId15" Type="http://schemas.openxmlformats.org/officeDocument/2006/relationships/oleObject" Target="../embeddings/oleObject123.bin"/><Relationship Id="rId10" Type="http://schemas.openxmlformats.org/officeDocument/2006/relationships/image" Target="../media/image95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120.bin"/><Relationship Id="rId14" Type="http://schemas.openxmlformats.org/officeDocument/2006/relationships/image" Target="../media/image65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1.bin"/><Relationship Id="rId12" Type="http://schemas.openxmlformats.org/officeDocument/2006/relationships/image" Target="../media/image9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26.bin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65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122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31.bin"/><Relationship Id="rId18" Type="http://schemas.openxmlformats.org/officeDocument/2006/relationships/image" Target="../media/image74.wmf"/><Relationship Id="rId3" Type="http://schemas.openxmlformats.org/officeDocument/2006/relationships/oleObject" Target="../embeddings/oleObject126.bin"/><Relationship Id="rId21" Type="http://schemas.openxmlformats.org/officeDocument/2006/relationships/image" Target="../media/image101.wmf"/><Relationship Id="rId7" Type="http://schemas.openxmlformats.org/officeDocument/2006/relationships/oleObject" Target="../embeddings/oleObject128.bin"/><Relationship Id="rId12" Type="http://schemas.openxmlformats.org/officeDocument/2006/relationships/image" Target="../media/image71.wmf"/><Relationship Id="rId17" Type="http://schemas.openxmlformats.org/officeDocument/2006/relationships/oleObject" Target="../embeddings/oleObject13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3.wmf"/><Relationship Id="rId20" Type="http://schemas.openxmlformats.org/officeDocument/2006/relationships/oleObject" Target="../embeddings/oleObject135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130.bin"/><Relationship Id="rId5" Type="http://schemas.openxmlformats.org/officeDocument/2006/relationships/oleObject" Target="../embeddings/oleObject127.bin"/><Relationship Id="rId15" Type="http://schemas.openxmlformats.org/officeDocument/2006/relationships/oleObject" Target="../embeddings/oleObject132.bin"/><Relationship Id="rId23" Type="http://schemas.openxmlformats.org/officeDocument/2006/relationships/image" Target="../media/image102.wmf"/><Relationship Id="rId10" Type="http://schemas.openxmlformats.org/officeDocument/2006/relationships/image" Target="../media/image100.wmf"/><Relationship Id="rId19" Type="http://schemas.openxmlformats.org/officeDocument/2006/relationships/oleObject" Target="../embeddings/oleObject134.bin"/><Relationship Id="rId4" Type="http://schemas.openxmlformats.org/officeDocument/2006/relationships/image" Target="../media/image98.wmf"/><Relationship Id="rId9" Type="http://schemas.openxmlformats.org/officeDocument/2006/relationships/oleObject" Target="../embeddings/oleObject129.bin"/><Relationship Id="rId14" Type="http://schemas.openxmlformats.org/officeDocument/2006/relationships/image" Target="../media/image17.wmf"/><Relationship Id="rId22" Type="http://schemas.openxmlformats.org/officeDocument/2006/relationships/oleObject" Target="../embeddings/oleObject136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oleObject" Target="../embeddings/oleObject142.bin"/><Relationship Id="rId18" Type="http://schemas.openxmlformats.org/officeDocument/2006/relationships/oleObject" Target="../embeddings/oleObject145.bin"/><Relationship Id="rId3" Type="http://schemas.openxmlformats.org/officeDocument/2006/relationships/oleObject" Target="../embeddings/oleObject137.bin"/><Relationship Id="rId21" Type="http://schemas.openxmlformats.org/officeDocument/2006/relationships/image" Target="../media/image108.wmf"/><Relationship Id="rId7" Type="http://schemas.openxmlformats.org/officeDocument/2006/relationships/oleObject" Target="../embeddings/oleObject139.bin"/><Relationship Id="rId12" Type="http://schemas.openxmlformats.org/officeDocument/2006/relationships/image" Target="../media/image106.wmf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4.bin"/><Relationship Id="rId20" Type="http://schemas.openxmlformats.org/officeDocument/2006/relationships/oleObject" Target="../embeddings/oleObject146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41.bin"/><Relationship Id="rId5" Type="http://schemas.openxmlformats.org/officeDocument/2006/relationships/oleObject" Target="../embeddings/oleObject138.bin"/><Relationship Id="rId15" Type="http://schemas.openxmlformats.org/officeDocument/2006/relationships/image" Target="../media/image107.wmf"/><Relationship Id="rId23" Type="http://schemas.openxmlformats.org/officeDocument/2006/relationships/image" Target="../media/image109.wmf"/><Relationship Id="rId10" Type="http://schemas.openxmlformats.org/officeDocument/2006/relationships/image" Target="../media/image105.wmf"/><Relationship Id="rId19" Type="http://schemas.openxmlformats.org/officeDocument/2006/relationships/image" Target="../media/image81.wmf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140.bin"/><Relationship Id="rId14" Type="http://schemas.openxmlformats.org/officeDocument/2006/relationships/oleObject" Target="../embeddings/oleObject143.bin"/><Relationship Id="rId22" Type="http://schemas.openxmlformats.org/officeDocument/2006/relationships/oleObject" Target="../embeddings/oleObject14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11.jpg"/><Relationship Id="rId4" Type="http://schemas.openxmlformats.org/officeDocument/2006/relationships/image" Target="../media/image110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3" Type="http://schemas.openxmlformats.org/officeDocument/2006/relationships/image" Target="../media/image112.jp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50.bin"/><Relationship Id="rId11" Type="http://schemas.openxmlformats.org/officeDocument/2006/relationships/image" Target="../media/image114.wmf"/><Relationship Id="rId5" Type="http://schemas.openxmlformats.org/officeDocument/2006/relationships/image" Target="../media/image113.wmf"/><Relationship Id="rId10" Type="http://schemas.openxmlformats.org/officeDocument/2006/relationships/oleObject" Target="../embeddings/oleObject152.bin"/><Relationship Id="rId4" Type="http://schemas.openxmlformats.org/officeDocument/2006/relationships/oleObject" Target="../embeddings/oleObject149.bin"/><Relationship Id="rId9" Type="http://schemas.openxmlformats.org/officeDocument/2006/relationships/image" Target="../media/image14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58.bin"/><Relationship Id="rId18" Type="http://schemas.openxmlformats.org/officeDocument/2006/relationships/image" Target="../media/image117.wmf"/><Relationship Id="rId3" Type="http://schemas.openxmlformats.org/officeDocument/2006/relationships/oleObject" Target="../embeddings/oleObject153.bin"/><Relationship Id="rId21" Type="http://schemas.openxmlformats.org/officeDocument/2006/relationships/image" Target="../media/image118.wmf"/><Relationship Id="rId7" Type="http://schemas.openxmlformats.org/officeDocument/2006/relationships/oleObject" Target="../embeddings/oleObject155.bin"/><Relationship Id="rId12" Type="http://schemas.openxmlformats.org/officeDocument/2006/relationships/image" Target="../media/image116.wmf"/><Relationship Id="rId17" Type="http://schemas.openxmlformats.org/officeDocument/2006/relationships/oleObject" Target="../embeddings/oleObject161.bin"/><Relationship Id="rId25" Type="http://schemas.openxmlformats.org/officeDocument/2006/relationships/image" Target="../media/image12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0.bin"/><Relationship Id="rId20" Type="http://schemas.openxmlformats.org/officeDocument/2006/relationships/oleObject" Target="../embeddings/oleObject163.bin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157.bin"/><Relationship Id="rId24" Type="http://schemas.openxmlformats.org/officeDocument/2006/relationships/oleObject" Target="../embeddings/oleObject165.bin"/><Relationship Id="rId5" Type="http://schemas.openxmlformats.org/officeDocument/2006/relationships/oleObject" Target="../embeddings/oleObject154.bin"/><Relationship Id="rId15" Type="http://schemas.openxmlformats.org/officeDocument/2006/relationships/image" Target="../media/image23.wmf"/><Relationship Id="rId23" Type="http://schemas.openxmlformats.org/officeDocument/2006/relationships/image" Target="../media/image119.wmf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162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56.bin"/><Relationship Id="rId14" Type="http://schemas.openxmlformats.org/officeDocument/2006/relationships/oleObject" Target="../embeddings/oleObject159.bin"/><Relationship Id="rId22" Type="http://schemas.openxmlformats.org/officeDocument/2006/relationships/oleObject" Target="../embeddings/oleObject164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171.bin"/><Relationship Id="rId3" Type="http://schemas.openxmlformats.org/officeDocument/2006/relationships/oleObject" Target="../embeddings/oleObject166.bin"/><Relationship Id="rId7" Type="http://schemas.openxmlformats.org/officeDocument/2006/relationships/oleObject" Target="../embeddings/oleObject168.bin"/><Relationship Id="rId12" Type="http://schemas.openxmlformats.org/officeDocument/2006/relationships/image" Target="../media/image1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22.wmf"/><Relationship Id="rId11" Type="http://schemas.openxmlformats.org/officeDocument/2006/relationships/oleObject" Target="../embeddings/oleObject170.bin"/><Relationship Id="rId5" Type="http://schemas.openxmlformats.org/officeDocument/2006/relationships/oleObject" Target="../embeddings/oleObject167.bin"/><Relationship Id="rId10" Type="http://schemas.openxmlformats.org/officeDocument/2006/relationships/image" Target="../media/image20.wmf"/><Relationship Id="rId4" Type="http://schemas.openxmlformats.org/officeDocument/2006/relationships/image" Target="../media/image121.wmf"/><Relationship Id="rId9" Type="http://schemas.openxmlformats.org/officeDocument/2006/relationships/oleObject" Target="../embeddings/oleObject169.bin"/><Relationship Id="rId14" Type="http://schemas.openxmlformats.org/officeDocument/2006/relationships/image" Target="../media/image124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13" Type="http://schemas.openxmlformats.org/officeDocument/2006/relationships/oleObject" Target="../embeddings/oleObject177.bin"/><Relationship Id="rId18" Type="http://schemas.openxmlformats.org/officeDocument/2006/relationships/oleObject" Target="../embeddings/oleObject180.bin"/><Relationship Id="rId3" Type="http://schemas.openxmlformats.org/officeDocument/2006/relationships/oleObject" Target="../embeddings/oleObject172.bin"/><Relationship Id="rId21" Type="http://schemas.openxmlformats.org/officeDocument/2006/relationships/image" Target="../media/image130.wmf"/><Relationship Id="rId7" Type="http://schemas.openxmlformats.org/officeDocument/2006/relationships/oleObject" Target="../embeddings/oleObject174.bin"/><Relationship Id="rId12" Type="http://schemas.openxmlformats.org/officeDocument/2006/relationships/image" Target="../media/image128.wmf"/><Relationship Id="rId17" Type="http://schemas.openxmlformats.org/officeDocument/2006/relationships/oleObject" Target="../embeddings/oleObject17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4.wmf"/><Relationship Id="rId20" Type="http://schemas.openxmlformats.org/officeDocument/2006/relationships/oleObject" Target="../embeddings/oleObject181.bin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76.bin"/><Relationship Id="rId5" Type="http://schemas.openxmlformats.org/officeDocument/2006/relationships/oleObject" Target="../embeddings/oleObject173.bin"/><Relationship Id="rId15" Type="http://schemas.openxmlformats.org/officeDocument/2006/relationships/oleObject" Target="../embeddings/oleObject178.bin"/><Relationship Id="rId23" Type="http://schemas.openxmlformats.org/officeDocument/2006/relationships/image" Target="../media/image131.wmf"/><Relationship Id="rId10" Type="http://schemas.openxmlformats.org/officeDocument/2006/relationships/image" Target="../media/image127.wmf"/><Relationship Id="rId19" Type="http://schemas.openxmlformats.org/officeDocument/2006/relationships/image" Target="../media/image129.wmf"/><Relationship Id="rId4" Type="http://schemas.openxmlformats.org/officeDocument/2006/relationships/image" Target="../media/image125.wmf"/><Relationship Id="rId9" Type="http://schemas.openxmlformats.org/officeDocument/2006/relationships/oleObject" Target="../embeddings/oleObject175.bin"/><Relationship Id="rId14" Type="http://schemas.openxmlformats.org/officeDocument/2006/relationships/image" Target="../media/image17.wmf"/><Relationship Id="rId22" Type="http://schemas.openxmlformats.org/officeDocument/2006/relationships/oleObject" Target="../embeddings/oleObject182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13" Type="http://schemas.openxmlformats.org/officeDocument/2006/relationships/image" Target="../media/image135.wmf"/><Relationship Id="rId18" Type="http://schemas.openxmlformats.org/officeDocument/2006/relationships/oleObject" Target="../embeddings/oleObject190.bin"/><Relationship Id="rId3" Type="http://schemas.openxmlformats.org/officeDocument/2006/relationships/oleObject" Target="../embeddings/oleObject183.bin"/><Relationship Id="rId21" Type="http://schemas.openxmlformats.org/officeDocument/2006/relationships/image" Target="../media/image138.wmf"/><Relationship Id="rId7" Type="http://schemas.openxmlformats.org/officeDocument/2006/relationships/oleObject" Target="../embeddings/oleObject185.bin"/><Relationship Id="rId12" Type="http://schemas.openxmlformats.org/officeDocument/2006/relationships/oleObject" Target="../embeddings/oleObject187.bin"/><Relationship Id="rId17" Type="http://schemas.openxmlformats.org/officeDocument/2006/relationships/image" Target="../media/image13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9.bin"/><Relationship Id="rId20" Type="http://schemas.openxmlformats.org/officeDocument/2006/relationships/oleObject" Target="../embeddings/oleObject191.bin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7.wmf"/><Relationship Id="rId11" Type="http://schemas.openxmlformats.org/officeDocument/2006/relationships/image" Target="../media/image134.wmf"/><Relationship Id="rId5" Type="http://schemas.openxmlformats.org/officeDocument/2006/relationships/oleObject" Target="../embeddings/oleObject184.bin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86.bin"/><Relationship Id="rId19" Type="http://schemas.openxmlformats.org/officeDocument/2006/relationships/image" Target="../media/image137.wmf"/><Relationship Id="rId4" Type="http://schemas.openxmlformats.org/officeDocument/2006/relationships/image" Target="../media/image132.wmf"/><Relationship Id="rId9" Type="http://schemas.openxmlformats.org/officeDocument/2006/relationships/image" Target="../media/image139.jpeg"/><Relationship Id="rId14" Type="http://schemas.openxmlformats.org/officeDocument/2006/relationships/oleObject" Target="../embeddings/oleObject188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13" Type="http://schemas.openxmlformats.org/officeDocument/2006/relationships/oleObject" Target="../embeddings/oleObject197.bin"/><Relationship Id="rId18" Type="http://schemas.openxmlformats.org/officeDocument/2006/relationships/image" Target="../media/image145.wmf"/><Relationship Id="rId3" Type="http://schemas.openxmlformats.org/officeDocument/2006/relationships/oleObject" Target="../embeddings/oleObject192.bin"/><Relationship Id="rId7" Type="http://schemas.openxmlformats.org/officeDocument/2006/relationships/oleObject" Target="../embeddings/oleObject194.bin"/><Relationship Id="rId12" Type="http://schemas.openxmlformats.org/officeDocument/2006/relationships/image" Target="../media/image143.wmf"/><Relationship Id="rId17" Type="http://schemas.openxmlformats.org/officeDocument/2006/relationships/oleObject" Target="../embeddings/oleObject19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wmf"/><Relationship Id="rId20" Type="http://schemas.openxmlformats.org/officeDocument/2006/relationships/image" Target="../media/image146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40.wmf"/><Relationship Id="rId11" Type="http://schemas.openxmlformats.org/officeDocument/2006/relationships/oleObject" Target="../embeddings/oleObject196.bin"/><Relationship Id="rId5" Type="http://schemas.openxmlformats.org/officeDocument/2006/relationships/oleObject" Target="../embeddings/oleObject193.bin"/><Relationship Id="rId15" Type="http://schemas.openxmlformats.org/officeDocument/2006/relationships/oleObject" Target="../embeddings/oleObject198.bin"/><Relationship Id="rId10" Type="http://schemas.openxmlformats.org/officeDocument/2006/relationships/image" Target="../media/image142.wmf"/><Relationship Id="rId19" Type="http://schemas.openxmlformats.org/officeDocument/2006/relationships/oleObject" Target="../embeddings/oleObject200.bin"/><Relationship Id="rId4" Type="http://schemas.openxmlformats.org/officeDocument/2006/relationships/image" Target="../media/image136.wmf"/><Relationship Id="rId9" Type="http://schemas.openxmlformats.org/officeDocument/2006/relationships/oleObject" Target="../embeddings/oleObject195.bin"/><Relationship Id="rId14" Type="http://schemas.openxmlformats.org/officeDocument/2006/relationships/image" Target="../media/image144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48.jpeg"/><Relationship Id="rId4" Type="http://schemas.openxmlformats.org/officeDocument/2006/relationships/image" Target="../media/image147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50.jpg"/><Relationship Id="rId4" Type="http://schemas.openxmlformats.org/officeDocument/2006/relationships/image" Target="../media/image149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oleObject" Target="../embeddings/oleObject203.bin"/><Relationship Id="rId7" Type="http://schemas.openxmlformats.org/officeDocument/2006/relationships/oleObject" Target="../embeddings/oleObject2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52.wmf"/><Relationship Id="rId5" Type="http://schemas.openxmlformats.org/officeDocument/2006/relationships/oleObject" Target="../embeddings/oleObject204.bin"/><Relationship Id="rId4" Type="http://schemas.openxmlformats.org/officeDocument/2006/relationships/image" Target="../media/image15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13" Type="http://schemas.openxmlformats.org/officeDocument/2006/relationships/oleObject" Target="../embeddings/oleObject211.bin"/><Relationship Id="rId18" Type="http://schemas.openxmlformats.org/officeDocument/2006/relationships/oleObject" Target="../embeddings/oleObject214.bin"/><Relationship Id="rId26" Type="http://schemas.openxmlformats.org/officeDocument/2006/relationships/image" Target="../media/image161.wmf"/><Relationship Id="rId3" Type="http://schemas.openxmlformats.org/officeDocument/2006/relationships/oleObject" Target="../embeddings/oleObject206.bin"/><Relationship Id="rId21" Type="http://schemas.openxmlformats.org/officeDocument/2006/relationships/image" Target="../media/image159.wmf"/><Relationship Id="rId7" Type="http://schemas.openxmlformats.org/officeDocument/2006/relationships/oleObject" Target="../embeddings/oleObject208.bin"/><Relationship Id="rId12" Type="http://schemas.openxmlformats.org/officeDocument/2006/relationships/image" Target="../media/image156.wmf"/><Relationship Id="rId17" Type="http://schemas.openxmlformats.org/officeDocument/2006/relationships/image" Target="../media/image158.wmf"/><Relationship Id="rId25" Type="http://schemas.openxmlformats.org/officeDocument/2006/relationships/oleObject" Target="../embeddings/oleObject21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3.bin"/><Relationship Id="rId20" Type="http://schemas.openxmlformats.org/officeDocument/2006/relationships/oleObject" Target="../embeddings/oleObject215.bin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52.wmf"/><Relationship Id="rId11" Type="http://schemas.openxmlformats.org/officeDocument/2006/relationships/oleObject" Target="../embeddings/oleObject210.bin"/><Relationship Id="rId24" Type="http://schemas.openxmlformats.org/officeDocument/2006/relationships/image" Target="../media/image160.wmf"/><Relationship Id="rId5" Type="http://schemas.openxmlformats.org/officeDocument/2006/relationships/oleObject" Target="../embeddings/oleObject207.bin"/><Relationship Id="rId15" Type="http://schemas.openxmlformats.org/officeDocument/2006/relationships/oleObject" Target="../embeddings/oleObject212.bin"/><Relationship Id="rId23" Type="http://schemas.openxmlformats.org/officeDocument/2006/relationships/oleObject" Target="../embeddings/oleObject217.bin"/><Relationship Id="rId10" Type="http://schemas.openxmlformats.org/officeDocument/2006/relationships/image" Target="../media/image155.wmf"/><Relationship Id="rId19" Type="http://schemas.openxmlformats.org/officeDocument/2006/relationships/image" Target="../media/image20.wmf"/><Relationship Id="rId4" Type="http://schemas.openxmlformats.org/officeDocument/2006/relationships/image" Target="../media/image151.wmf"/><Relationship Id="rId9" Type="http://schemas.openxmlformats.org/officeDocument/2006/relationships/oleObject" Target="../embeddings/oleObject209.bin"/><Relationship Id="rId14" Type="http://schemas.openxmlformats.org/officeDocument/2006/relationships/image" Target="../media/image157.wmf"/><Relationship Id="rId22" Type="http://schemas.openxmlformats.org/officeDocument/2006/relationships/oleObject" Target="../embeddings/oleObject216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13" Type="http://schemas.openxmlformats.org/officeDocument/2006/relationships/oleObject" Target="../embeddings/oleObject224.bin"/><Relationship Id="rId3" Type="http://schemas.openxmlformats.org/officeDocument/2006/relationships/oleObject" Target="../embeddings/oleObject219.bin"/><Relationship Id="rId7" Type="http://schemas.openxmlformats.org/officeDocument/2006/relationships/oleObject" Target="../embeddings/oleObject221.bin"/><Relationship Id="rId12" Type="http://schemas.openxmlformats.org/officeDocument/2006/relationships/image" Target="../media/image165.wmf"/><Relationship Id="rId17" Type="http://schemas.openxmlformats.org/officeDocument/2006/relationships/image" Target="../media/image16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6.bin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63.wmf"/><Relationship Id="rId11" Type="http://schemas.openxmlformats.org/officeDocument/2006/relationships/oleObject" Target="../embeddings/oleObject223.bin"/><Relationship Id="rId5" Type="http://schemas.openxmlformats.org/officeDocument/2006/relationships/oleObject" Target="../embeddings/oleObject220.bin"/><Relationship Id="rId15" Type="http://schemas.openxmlformats.org/officeDocument/2006/relationships/oleObject" Target="../embeddings/oleObject225.bin"/><Relationship Id="rId10" Type="http://schemas.openxmlformats.org/officeDocument/2006/relationships/image" Target="../media/image154.wmf"/><Relationship Id="rId4" Type="http://schemas.openxmlformats.org/officeDocument/2006/relationships/image" Target="../media/image162.wmf"/><Relationship Id="rId9" Type="http://schemas.openxmlformats.org/officeDocument/2006/relationships/oleObject" Target="../embeddings/oleObject222.bin"/><Relationship Id="rId14" Type="http://schemas.openxmlformats.org/officeDocument/2006/relationships/image" Target="../media/image166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51.wmf"/><Relationship Id="rId5" Type="http://schemas.openxmlformats.org/officeDocument/2006/relationships/oleObject" Target="../embeddings/oleObject228.bin"/><Relationship Id="rId4" Type="http://schemas.openxmlformats.org/officeDocument/2006/relationships/image" Target="../media/image167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wmf"/><Relationship Id="rId3" Type="http://schemas.openxmlformats.org/officeDocument/2006/relationships/oleObject" Target="../embeddings/oleObject229.bin"/><Relationship Id="rId7" Type="http://schemas.openxmlformats.org/officeDocument/2006/relationships/oleObject" Target="../embeddings/oleObject231.bin"/><Relationship Id="rId12" Type="http://schemas.openxmlformats.org/officeDocument/2006/relationships/image" Target="../media/image17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69.wmf"/><Relationship Id="rId11" Type="http://schemas.openxmlformats.org/officeDocument/2006/relationships/oleObject" Target="../embeddings/oleObject233.bin"/><Relationship Id="rId5" Type="http://schemas.openxmlformats.org/officeDocument/2006/relationships/oleObject" Target="../embeddings/oleObject230.bin"/><Relationship Id="rId10" Type="http://schemas.openxmlformats.org/officeDocument/2006/relationships/image" Target="../media/image20.wmf"/><Relationship Id="rId4" Type="http://schemas.openxmlformats.org/officeDocument/2006/relationships/image" Target="../media/image168.wmf"/><Relationship Id="rId9" Type="http://schemas.openxmlformats.org/officeDocument/2006/relationships/oleObject" Target="../embeddings/oleObject232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13" Type="http://schemas.openxmlformats.org/officeDocument/2006/relationships/image" Target="../media/image175.wmf"/><Relationship Id="rId3" Type="http://schemas.openxmlformats.org/officeDocument/2006/relationships/oleObject" Target="../embeddings/oleObject234.bin"/><Relationship Id="rId7" Type="http://schemas.openxmlformats.org/officeDocument/2006/relationships/oleObject" Target="../embeddings/oleObject236.bin"/><Relationship Id="rId12" Type="http://schemas.openxmlformats.org/officeDocument/2006/relationships/oleObject" Target="../embeddings/oleObject2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73.wmf"/><Relationship Id="rId11" Type="http://schemas.openxmlformats.org/officeDocument/2006/relationships/oleObject" Target="../embeddings/oleObject238.bin"/><Relationship Id="rId5" Type="http://schemas.openxmlformats.org/officeDocument/2006/relationships/oleObject" Target="../embeddings/oleObject235.bin"/><Relationship Id="rId10" Type="http://schemas.openxmlformats.org/officeDocument/2006/relationships/image" Target="../media/image154.wmf"/><Relationship Id="rId4" Type="http://schemas.openxmlformats.org/officeDocument/2006/relationships/image" Target="../media/image172.wmf"/><Relationship Id="rId9" Type="http://schemas.openxmlformats.org/officeDocument/2006/relationships/oleObject" Target="../embeddings/oleObject237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wmf"/><Relationship Id="rId3" Type="http://schemas.openxmlformats.org/officeDocument/2006/relationships/oleObject" Target="../embeddings/oleObject240.bin"/><Relationship Id="rId7" Type="http://schemas.openxmlformats.org/officeDocument/2006/relationships/oleObject" Target="../embeddings/oleObject242.bin"/><Relationship Id="rId12" Type="http://schemas.openxmlformats.org/officeDocument/2006/relationships/image" Target="../media/image18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77.wmf"/><Relationship Id="rId11" Type="http://schemas.openxmlformats.org/officeDocument/2006/relationships/oleObject" Target="../embeddings/oleObject244.bin"/><Relationship Id="rId5" Type="http://schemas.openxmlformats.org/officeDocument/2006/relationships/oleObject" Target="../embeddings/oleObject241.bin"/><Relationship Id="rId10" Type="http://schemas.openxmlformats.org/officeDocument/2006/relationships/image" Target="../media/image179.wmf"/><Relationship Id="rId4" Type="http://schemas.openxmlformats.org/officeDocument/2006/relationships/image" Target="../media/image176.wmf"/><Relationship Id="rId9" Type="http://schemas.openxmlformats.org/officeDocument/2006/relationships/oleObject" Target="../embeddings/oleObject243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82.wmf"/><Relationship Id="rId5" Type="http://schemas.openxmlformats.org/officeDocument/2006/relationships/oleObject" Target="../embeddings/oleObject246.bin"/><Relationship Id="rId4" Type="http://schemas.openxmlformats.org/officeDocument/2006/relationships/image" Target="../media/image181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wmf"/><Relationship Id="rId3" Type="http://schemas.openxmlformats.org/officeDocument/2006/relationships/oleObject" Target="../embeddings/oleObject247.bin"/><Relationship Id="rId7" Type="http://schemas.openxmlformats.org/officeDocument/2006/relationships/oleObject" Target="../embeddings/oleObject249.bin"/><Relationship Id="rId12" Type="http://schemas.openxmlformats.org/officeDocument/2006/relationships/image" Target="../media/image18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85.wmf"/><Relationship Id="rId11" Type="http://schemas.openxmlformats.org/officeDocument/2006/relationships/oleObject" Target="../embeddings/oleObject251.bin"/><Relationship Id="rId5" Type="http://schemas.openxmlformats.org/officeDocument/2006/relationships/oleObject" Target="../embeddings/oleObject248.bin"/><Relationship Id="rId10" Type="http://schemas.openxmlformats.org/officeDocument/2006/relationships/image" Target="../media/image187.wmf"/><Relationship Id="rId4" Type="http://schemas.openxmlformats.org/officeDocument/2006/relationships/image" Target="../media/image184.wmf"/><Relationship Id="rId9" Type="http://schemas.openxmlformats.org/officeDocument/2006/relationships/oleObject" Target="../embeddings/oleObject250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90.wmf"/><Relationship Id="rId5" Type="http://schemas.openxmlformats.org/officeDocument/2006/relationships/oleObject" Target="../embeddings/oleObject253.bin"/><Relationship Id="rId4" Type="http://schemas.openxmlformats.org/officeDocument/2006/relationships/image" Target="../media/image189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wmf"/><Relationship Id="rId3" Type="http://schemas.openxmlformats.org/officeDocument/2006/relationships/oleObject" Target="../embeddings/oleObject254.bin"/><Relationship Id="rId7" Type="http://schemas.openxmlformats.org/officeDocument/2006/relationships/oleObject" Target="../embeddings/oleObject2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93.wmf"/><Relationship Id="rId5" Type="http://schemas.openxmlformats.org/officeDocument/2006/relationships/oleObject" Target="../embeddings/oleObject255.bin"/><Relationship Id="rId4" Type="http://schemas.openxmlformats.org/officeDocument/2006/relationships/image" Target="../media/image192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96.wmf"/><Relationship Id="rId5" Type="http://schemas.openxmlformats.org/officeDocument/2006/relationships/oleObject" Target="../embeddings/oleObject258.bin"/><Relationship Id="rId4" Type="http://schemas.openxmlformats.org/officeDocument/2006/relationships/image" Target="../media/image195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wmf"/><Relationship Id="rId3" Type="http://schemas.openxmlformats.org/officeDocument/2006/relationships/oleObject" Target="../embeddings/oleObject259.bin"/><Relationship Id="rId7" Type="http://schemas.openxmlformats.org/officeDocument/2006/relationships/oleObject" Target="../embeddings/oleObject2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98.wmf"/><Relationship Id="rId5" Type="http://schemas.openxmlformats.org/officeDocument/2006/relationships/oleObject" Target="../embeddings/oleObject260.bin"/><Relationship Id="rId10" Type="http://schemas.openxmlformats.org/officeDocument/2006/relationships/image" Target="../media/image200.wmf"/><Relationship Id="rId4" Type="http://schemas.openxmlformats.org/officeDocument/2006/relationships/image" Target="../media/image197.wmf"/><Relationship Id="rId9" Type="http://schemas.openxmlformats.org/officeDocument/2006/relationships/oleObject" Target="../embeddings/oleObject262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wmf"/><Relationship Id="rId3" Type="http://schemas.openxmlformats.org/officeDocument/2006/relationships/oleObject" Target="../embeddings/oleObject263.bin"/><Relationship Id="rId7" Type="http://schemas.openxmlformats.org/officeDocument/2006/relationships/oleObject" Target="../embeddings/oleObject2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02.wmf"/><Relationship Id="rId5" Type="http://schemas.openxmlformats.org/officeDocument/2006/relationships/oleObject" Target="../embeddings/oleObject264.bin"/><Relationship Id="rId10" Type="http://schemas.openxmlformats.org/officeDocument/2006/relationships/image" Target="../media/image204.wmf"/><Relationship Id="rId4" Type="http://schemas.openxmlformats.org/officeDocument/2006/relationships/image" Target="../media/image201.wmf"/><Relationship Id="rId9" Type="http://schemas.openxmlformats.org/officeDocument/2006/relationships/oleObject" Target="../embeddings/oleObject266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07.wmf"/><Relationship Id="rId5" Type="http://schemas.openxmlformats.org/officeDocument/2006/relationships/oleObject" Target="../embeddings/oleObject268.bin"/><Relationship Id="rId4" Type="http://schemas.openxmlformats.org/officeDocument/2006/relationships/image" Target="../media/image206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09.wmf"/><Relationship Id="rId5" Type="http://schemas.openxmlformats.org/officeDocument/2006/relationships/oleObject" Target="../embeddings/oleObject270.bin"/><Relationship Id="rId4" Type="http://schemas.openxmlformats.org/officeDocument/2006/relationships/image" Target="../media/image208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wmf"/><Relationship Id="rId13" Type="http://schemas.openxmlformats.org/officeDocument/2006/relationships/oleObject" Target="../embeddings/oleObject276.bin"/><Relationship Id="rId3" Type="http://schemas.openxmlformats.org/officeDocument/2006/relationships/oleObject" Target="../embeddings/oleObject271.bin"/><Relationship Id="rId7" Type="http://schemas.openxmlformats.org/officeDocument/2006/relationships/oleObject" Target="../embeddings/oleObject273.bin"/><Relationship Id="rId12" Type="http://schemas.openxmlformats.org/officeDocument/2006/relationships/image" Target="../media/image2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11.wmf"/><Relationship Id="rId11" Type="http://schemas.openxmlformats.org/officeDocument/2006/relationships/oleObject" Target="../embeddings/oleObject275.bin"/><Relationship Id="rId5" Type="http://schemas.openxmlformats.org/officeDocument/2006/relationships/oleObject" Target="../embeddings/oleObject272.bin"/><Relationship Id="rId10" Type="http://schemas.openxmlformats.org/officeDocument/2006/relationships/image" Target="../media/image213.wmf"/><Relationship Id="rId4" Type="http://schemas.openxmlformats.org/officeDocument/2006/relationships/image" Target="../media/image210.wmf"/><Relationship Id="rId9" Type="http://schemas.openxmlformats.org/officeDocument/2006/relationships/oleObject" Target="../embeddings/oleObject274.bin"/><Relationship Id="rId14" Type="http://schemas.openxmlformats.org/officeDocument/2006/relationships/image" Target="../media/image2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17.wmf"/><Relationship Id="rId5" Type="http://schemas.openxmlformats.org/officeDocument/2006/relationships/oleObject" Target="../embeddings/oleObject278.bin"/><Relationship Id="rId4" Type="http://schemas.openxmlformats.org/officeDocument/2006/relationships/image" Target="../media/image216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wmf"/><Relationship Id="rId3" Type="http://schemas.openxmlformats.org/officeDocument/2006/relationships/oleObject" Target="../embeddings/oleObject279.bin"/><Relationship Id="rId7" Type="http://schemas.openxmlformats.org/officeDocument/2006/relationships/oleObject" Target="../embeddings/oleObject2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19.wmf"/><Relationship Id="rId5" Type="http://schemas.openxmlformats.org/officeDocument/2006/relationships/oleObject" Target="../embeddings/oleObject280.bin"/><Relationship Id="rId10" Type="http://schemas.openxmlformats.org/officeDocument/2006/relationships/image" Target="../media/image221.wmf"/><Relationship Id="rId4" Type="http://schemas.openxmlformats.org/officeDocument/2006/relationships/image" Target="../media/image218.wmf"/><Relationship Id="rId9" Type="http://schemas.openxmlformats.org/officeDocument/2006/relationships/oleObject" Target="../embeddings/oleObject282.bin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wmf"/><Relationship Id="rId3" Type="http://schemas.openxmlformats.org/officeDocument/2006/relationships/oleObject" Target="../embeddings/oleObject283.bin"/><Relationship Id="rId7" Type="http://schemas.openxmlformats.org/officeDocument/2006/relationships/oleObject" Target="../embeddings/oleObject2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23.wmf"/><Relationship Id="rId5" Type="http://schemas.openxmlformats.org/officeDocument/2006/relationships/oleObject" Target="../embeddings/oleObject284.bin"/><Relationship Id="rId4" Type="http://schemas.openxmlformats.org/officeDocument/2006/relationships/image" Target="../media/image22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</a:t>
            </a:r>
            <a:r>
              <a:rPr lang="sr-Cyrl-B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20</a:t>
            </a:r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11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Latn-BA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10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76" y="476672"/>
            <a:ext cx="2766060" cy="28483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0694" y="3543399"/>
            <a:ext cx="666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Uz analizu stabilnosti centrično pritisnutog štapa</a:t>
            </a:r>
            <a:endParaRPr lang="en-US" sz="24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221088"/>
            <a:ext cx="8208912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Sa kuglom nadkritične težine G</a:t>
            </a:r>
            <a:r>
              <a:rPr lang="sr-Latn-BA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 štap bi izigubio stabilnost (krti štap bi se polomio). </a:t>
            </a: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B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83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519"/>
            <a:ext cx="8229600" cy="5394960"/>
          </a:xfrm>
        </p:spPr>
        <p:txBody>
          <a:bodyPr>
            <a:no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Sila pri kojoj dolazi do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podužnog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savijanja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, odnosno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izvijanja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konkretnog štapa, naziva se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kritična sila izvijanja</a:t>
            </a:r>
            <a:r>
              <a:rPr lang="nb-NO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Na narednim slikama su primeri konstrukcija kod kojih može doći do izvijanja kad opterećenje dostigne kritičnu vrednost.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3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12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3505200" y="146729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Hidrocilindar</a:t>
            </a:r>
            <a:endParaRPr lang="en-US" sz="24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672"/>
            <a:ext cx="8211312" cy="10378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489978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Ravna rešetka</a:t>
            </a:r>
            <a:endParaRPr lang="en-US" sz="24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361450"/>
            <a:ext cx="783031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NAPOMENA: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Primenom metoda </a:t>
            </a:r>
            <a:r>
              <a:rPr lang="sr-Latn-CS" sz="2400" u="sng" dirty="0" smtClean="0">
                <a:latin typeface="Times New Roman" pitchFamily="18" charset="0"/>
                <a:cs typeface="Times New Roman" pitchFamily="18" charset="0"/>
              </a:rPr>
              <a:t>Statike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potrebno je otkriti pritisnute štapove.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2856"/>
            <a:ext cx="7658100" cy="28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7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1200" y="5558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Ram</a:t>
            </a:r>
            <a:endParaRPr lang="en-US" sz="24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4061460" cy="4621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3" y="1643514"/>
            <a:ext cx="273431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Kriterijum dimenzionisanja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733802"/>
              </p:ext>
            </p:extLst>
          </p:nvPr>
        </p:nvGraphicFramePr>
        <p:xfrm>
          <a:off x="7015931" y="1859414"/>
          <a:ext cx="16605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90" name="Equation" r:id="rId4" imgW="825480" imgH="457200" progId="Equation.3">
                  <p:embed/>
                </p:oleObj>
              </mc:Choice>
              <mc:Fallback>
                <p:oleObj name="Equation" r:id="rId4" imgW="825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5931" y="1859414"/>
                        <a:ext cx="1660525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88022" y="2948751"/>
            <a:ext cx="389877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kod centrično pritisnutih štapova je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potreban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ali</a:t>
            </a:r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nije i dovoljan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71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519"/>
            <a:ext cx="8229600" cy="539496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Eksperimentalnim ispitivanjem je dokazano da se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podužno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savijanje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štapa (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izvijanje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) vrši oko ose sa najmanjim momentom inercija </a:t>
            </a:r>
            <a:r>
              <a:rPr lang="sr-Latn-C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320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sr-Latn-C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I</a:t>
            </a:r>
            <a:r>
              <a:rPr lang="sr-Latn-CS" sz="320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2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sr-Latn-CS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Izvijanje u elastičnoj oblasti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9204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 ovom slučaju, kad centrična pritisna sila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dostigne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</a:t>
            </a:r>
            <a:r>
              <a:rPr lang="sr-Latn-CS" sz="32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, štap iz pravog prelazi u izvijeni oblik.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Izvijanje odnosno podužno savijanje može se opisati pomoću funkcije ugiba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(z)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odnosno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ugiba elastične linije.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Zavisno od načina oslanjanja, razlikujemo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četiri osnovna slučaja izvijanja štapova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5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16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Prvi slučaj izvijanja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5410200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Štap sa cilindrično-zglobnim vezama na oba kraja: </a:t>
            </a:r>
            <a:r>
              <a:rPr lang="en-U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F&lt;F</a:t>
            </a:r>
            <a:r>
              <a:rPr lang="en-US" sz="2400" i="1" baseline="-25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kr</a:t>
            </a:r>
            <a:r>
              <a:rPr lang="en-U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 i </a:t>
            </a:r>
            <a:r>
              <a:rPr lang="en-U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F=F</a:t>
            </a:r>
            <a:r>
              <a:rPr lang="en-US" sz="2400" i="1" baseline="-25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kr </a:t>
            </a:r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40" y="1124744"/>
            <a:ext cx="512064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6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17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5103"/>
            <a:ext cx="5120640" cy="42291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43808" y="481087"/>
            <a:ext cx="2952328" cy="4536504"/>
          </a:xfrm>
          <a:prstGeom prst="round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2160" y="1417191"/>
            <a:ext cx="2376264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Približna diferencijalna jednačina elastične linije: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Elbow Connector 7"/>
          <p:cNvCxnSpPr>
            <a:stCxn id="6" idx="3"/>
            <a:endCxn id="12" idx="3"/>
          </p:cNvCxnSpPr>
          <p:nvPr/>
        </p:nvCxnSpPr>
        <p:spPr>
          <a:xfrm>
            <a:off x="8388424" y="2202021"/>
            <a:ext cx="12700" cy="1269370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7584" y="5377631"/>
            <a:ext cx="432048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Presečni moment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iznosi: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243805"/>
              </p:ext>
            </p:extLst>
          </p:nvPr>
        </p:nvGraphicFramePr>
        <p:xfrm>
          <a:off x="4059832" y="5585296"/>
          <a:ext cx="21764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240" name="Equation" r:id="rId4" imgW="1079032" imgH="253890" progId="Equation.DSMT4">
                  <p:embed/>
                </p:oleObj>
              </mc:Choice>
              <mc:Fallback>
                <p:oleObj name="Equation" r:id="rId4" imgW="1079032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9832" y="5585296"/>
                        <a:ext cx="217646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846422"/>
              </p:ext>
            </p:extLst>
          </p:nvPr>
        </p:nvGraphicFramePr>
        <p:xfrm>
          <a:off x="5675386" y="3217391"/>
          <a:ext cx="27130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241" name="Equation" r:id="rId6" imgW="1345616" imgH="253890" progId="Equation.DSMT4">
                  <p:embed/>
                </p:oleObj>
              </mc:Choice>
              <mc:Fallback>
                <p:oleObj name="Equation" r:id="rId6" imgW="1345616" imgH="25389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386" y="3217391"/>
                        <a:ext cx="2713038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58381"/>
              </p:ext>
            </p:extLst>
          </p:nvPr>
        </p:nvGraphicFramePr>
        <p:xfrm>
          <a:off x="6043613" y="683419"/>
          <a:ext cx="20748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242" name="Equation" r:id="rId8" imgW="1028520" imgH="228600" progId="Equation.DSMT4">
                  <p:embed/>
                </p:oleObj>
              </mc:Choice>
              <mc:Fallback>
                <p:oleObj name="Equation" r:id="rId8" imgW="102852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683419"/>
                        <a:ext cx="207486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539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18</a:t>
            </a:fld>
            <a:endParaRPr lang="sr-Latn-RS"/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514319"/>
              </p:ext>
            </p:extLst>
          </p:nvPr>
        </p:nvGraphicFramePr>
        <p:xfrm>
          <a:off x="3962400" y="1844824"/>
          <a:ext cx="30718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0" name="Equation" r:id="rId3" imgW="1523880" imgH="253800" progId="Equation.DSMT4">
                  <p:embed/>
                </p:oleObj>
              </mc:Choice>
              <mc:Fallback>
                <p:oleObj name="Equation" r:id="rId3" imgW="1523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844824"/>
                        <a:ext cx="3071813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228251"/>
              </p:ext>
            </p:extLst>
          </p:nvPr>
        </p:nvGraphicFramePr>
        <p:xfrm>
          <a:off x="3505200" y="1946424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1" name="Equation" r:id="rId5" imgW="190417" imgH="152334" progId="Equation.3">
                  <p:embed/>
                </p:oleObj>
              </mc:Choice>
              <mc:Fallback>
                <p:oleObj name="Equation" r:id="rId5" imgW="190417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946424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5432" y="5085184"/>
            <a:ext cx="5715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Ovo je 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homogena diferencijalna jednačina drugog reda sa konstantnim koeficijentima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424828"/>
              </p:ext>
            </p:extLst>
          </p:nvPr>
        </p:nvGraphicFramePr>
        <p:xfrm>
          <a:off x="3995936" y="4365104"/>
          <a:ext cx="23558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2" name="Equation" r:id="rId7" imgW="1168200" imgH="253800" progId="Equation.DSMT4">
                  <p:embed/>
                </p:oleObj>
              </mc:Choice>
              <mc:Fallback>
                <p:oleObj name="Equation" r:id="rId7" imgW="1168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4365104"/>
                        <a:ext cx="2355850" cy="50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45400"/>
              </p:ext>
            </p:extLst>
          </p:nvPr>
        </p:nvGraphicFramePr>
        <p:xfrm>
          <a:off x="622300" y="1857524"/>
          <a:ext cx="28162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3" name="Equation" r:id="rId9" imgW="1396800" imgH="253800" progId="">
                  <p:embed/>
                </p:oleObj>
              </mc:Choice>
              <mc:Fallback>
                <p:oleObj name="Equation" r:id="rId9" imgW="1396800" imgH="253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1857524"/>
                        <a:ext cx="2816225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7" idx="1"/>
            <a:endCxn id="6" idx="1"/>
          </p:cNvCxnSpPr>
          <p:nvPr/>
        </p:nvCxnSpPr>
        <p:spPr>
          <a:xfrm rot="10800000" flipV="1">
            <a:off x="2745432" y="4619103"/>
            <a:ext cx="1250504" cy="881579"/>
          </a:xfrm>
          <a:prstGeom prst="bentConnector3">
            <a:avLst>
              <a:gd name="adj1" fmla="val 1182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733333"/>
              </p:ext>
            </p:extLst>
          </p:nvPr>
        </p:nvGraphicFramePr>
        <p:xfrm>
          <a:off x="600325" y="692696"/>
          <a:ext cx="27130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4" name="Equation" r:id="rId11" imgW="1345616" imgH="253890" progId="Equation.DSMT4">
                  <p:embed/>
                </p:oleObj>
              </mc:Choice>
              <mc:Fallback>
                <p:oleObj name="Equation" r:id="rId11" imgW="1345616" imgH="25389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25" y="692696"/>
                        <a:ext cx="2713037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957885"/>
              </p:ext>
            </p:extLst>
          </p:nvPr>
        </p:nvGraphicFramePr>
        <p:xfrm>
          <a:off x="3907706" y="692696"/>
          <a:ext cx="21764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5" name="Equation" r:id="rId13" imgW="1079032" imgH="253890" progId="Equation.DSMT4">
                  <p:embed/>
                </p:oleObj>
              </mc:Choice>
              <mc:Fallback>
                <p:oleObj name="Equation" r:id="rId13" imgW="1079032" imgH="25389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7706" y="692696"/>
                        <a:ext cx="2176462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0800000">
            <a:off x="3419872" y="836712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294242"/>
              </p:ext>
            </p:extLst>
          </p:nvPr>
        </p:nvGraphicFramePr>
        <p:xfrm>
          <a:off x="1979712" y="1340768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6" name="Equation" r:id="rId15" imgW="139639" imgH="203112" progId="Equation.3">
                  <p:embed/>
                </p:oleObj>
              </mc:Choice>
              <mc:Fallback>
                <p:oleObj name="Equation" r:id="rId15" imgW="139639" imgH="20311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340768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50920"/>
              </p:ext>
            </p:extLst>
          </p:nvPr>
        </p:nvGraphicFramePr>
        <p:xfrm>
          <a:off x="7389664" y="1916832"/>
          <a:ext cx="6905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7" name="Equation" r:id="rId17" imgW="342720" imgH="228600" progId="Equation.DSMT4">
                  <p:embed/>
                </p:oleObj>
              </mc:Choice>
              <mc:Fallback>
                <p:oleObj name="Equation" r:id="rId17" imgW="34272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9664" y="1916832"/>
                        <a:ext cx="690563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/>
          <p:nvPr/>
        </p:nvCxnSpPr>
        <p:spPr>
          <a:xfrm flipV="1">
            <a:off x="7236296" y="1772816"/>
            <a:ext cx="234479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781120"/>
              </p:ext>
            </p:extLst>
          </p:nvPr>
        </p:nvGraphicFramePr>
        <p:xfrm>
          <a:off x="3995936" y="2925440"/>
          <a:ext cx="27908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8" name="Equation" r:id="rId19" imgW="1384200" imgH="431640" progId="Equation.DSMT4">
                  <p:embed/>
                </p:oleObj>
              </mc:Choice>
              <mc:Fallback>
                <p:oleObj name="Equation" r:id="rId19" imgW="138420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925440"/>
                        <a:ext cx="2790825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760997"/>
              </p:ext>
            </p:extLst>
          </p:nvPr>
        </p:nvGraphicFramePr>
        <p:xfrm>
          <a:off x="1985963" y="2925763"/>
          <a:ext cx="13811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9" name="Equation" r:id="rId21" imgW="685800" imgH="431640" progId="Equation.DSMT4">
                  <p:embed/>
                </p:oleObj>
              </mc:Choice>
              <mc:Fallback>
                <p:oleObj name="Equation" r:id="rId21" imgW="685800" imgH="431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2925763"/>
                        <a:ext cx="1381125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ight Arrow 27"/>
          <p:cNvSpPr/>
          <p:nvPr/>
        </p:nvSpPr>
        <p:spPr>
          <a:xfrm rot="10800000" flipH="1">
            <a:off x="3491881" y="3292335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459704"/>
              </p:ext>
            </p:extLst>
          </p:nvPr>
        </p:nvGraphicFramePr>
        <p:xfrm>
          <a:off x="5155109" y="2446536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0" name="Equation" r:id="rId23" imgW="139639" imgH="203112" progId="Equation.3">
                  <p:embed/>
                </p:oleObj>
              </mc:Choice>
              <mc:Fallback>
                <p:oleObj name="Equation" r:id="rId23" imgW="139639" imgH="203112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5109" y="2446536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59592"/>
              </p:ext>
            </p:extLst>
          </p:nvPr>
        </p:nvGraphicFramePr>
        <p:xfrm>
          <a:off x="5148064" y="3886696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1" name="Equation" r:id="rId24" imgW="139639" imgH="203112" progId="Equation.3">
                  <p:embed/>
                </p:oleObj>
              </mc:Choice>
              <mc:Fallback>
                <p:oleObj name="Equation" r:id="rId24" imgW="139639" imgH="203112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886696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837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9552" y="762000"/>
            <a:ext cx="576064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Rešenje homogene diferencijalne jednačine drugog reda sa konstantnim koeficijentima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2060848"/>
            <a:ext cx="17526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je oblika: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17655"/>
              </p:ext>
            </p:extLst>
          </p:nvPr>
        </p:nvGraphicFramePr>
        <p:xfrm>
          <a:off x="2049265" y="2251348"/>
          <a:ext cx="33004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91" name="Equation" r:id="rId3" imgW="1638000" imgH="253800" progId="Equation.DSMT4">
                  <p:embed/>
                </p:oleObj>
              </mc:Choice>
              <mc:Fallback>
                <p:oleObj name="Equation" r:id="rId3" imgW="1638000" imgH="253800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265" y="2251348"/>
                        <a:ext cx="330041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51720" y="3140968"/>
            <a:ext cx="309634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Granični uslovi: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9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149608"/>
              </p:ext>
            </p:extLst>
          </p:nvPr>
        </p:nvGraphicFramePr>
        <p:xfrm>
          <a:off x="4355976" y="3371800"/>
          <a:ext cx="1484312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92" name="Equation" r:id="rId5" imgW="736560" imgH="558720" progId="Equation.DSMT4">
                  <p:embed/>
                </p:oleObj>
              </mc:Choice>
              <mc:Fallback>
                <p:oleObj name="Equation" r:id="rId5" imgW="736560" imgH="558720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371800"/>
                        <a:ext cx="1484312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115016"/>
              </p:ext>
            </p:extLst>
          </p:nvPr>
        </p:nvGraphicFramePr>
        <p:xfrm>
          <a:off x="5960566" y="1268760"/>
          <a:ext cx="23558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93" name="Equation" r:id="rId7" imgW="1167893" imgH="253890" progId="Equation.DSMT4">
                  <p:embed/>
                </p:oleObj>
              </mc:Choice>
              <mc:Fallback>
                <p:oleObj name="Equation" r:id="rId7" imgW="1167893" imgH="25389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0566" y="1268760"/>
                        <a:ext cx="2355850" cy="50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57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pPr marL="0" indent="0"/>
            <a:r>
              <a:rPr lang="sr-Latn-C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STABILNOST </a:t>
            </a:r>
            <a:r>
              <a:rPr lang="sr-Latn-R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CENTRIČNO PRITISNUTIH ŠTAPOVA </a:t>
            </a:r>
            <a:r>
              <a:rPr lang="sr-Latn-R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 </a:t>
            </a:r>
            <a:r>
              <a:rPr lang="sr-Latn-R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IZVIJANJE ŠTAPOVA</a:t>
            </a: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34840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U početku smo rekli da je Otpornost materijala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nauka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3200" dirty="0">
                <a:latin typeface="Times New Roman" pitchFamily="18" charset="0"/>
                <a:cs typeface="Times New Roman" pitchFamily="18" charset="0"/>
              </a:rPr>
              <a:t>o proračunima </a:t>
            </a:r>
            <a:endParaRPr lang="sr-Latn-CS" sz="32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Čvrstoće,</a:t>
            </a:r>
          </a:p>
          <a:p>
            <a:pPr lvl="1" algn="just"/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Krutosti i</a:t>
            </a:r>
          </a:p>
          <a:p>
            <a:pPr lvl="1" algn="just"/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Stabilnosti</a:t>
            </a:r>
          </a:p>
          <a:p>
            <a:pPr lvl="1" algn="just">
              <a:buNone/>
            </a:pPr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elemenata konstrukcija i konstrukcija u celosti.</a:t>
            </a:r>
          </a:p>
          <a:p>
            <a:pPr algn="just"/>
            <a:r>
              <a:rPr lang="sr-Latn-CS" sz="3200" b="1" dirty="0">
                <a:latin typeface="Times New Roman" pitchFamily="18" charset="0"/>
                <a:cs typeface="Times New Roman" pitchFamily="18" charset="0"/>
              </a:rPr>
              <a:t>Sada ćemo se osvrnuti na problem stabilnosti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centrično pritisnutih </a:t>
            </a:r>
            <a:r>
              <a:rPr lang="sr-Latn-CS" sz="3200" b="1" dirty="0">
                <a:latin typeface="Times New Roman" pitchFamily="18" charset="0"/>
                <a:cs typeface="Times New Roman" pitchFamily="18" charset="0"/>
              </a:rPr>
              <a:t>štapova kao linijskih nosećih elemenata</a:t>
            </a:r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96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20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649346"/>
              </p:ext>
            </p:extLst>
          </p:nvPr>
        </p:nvGraphicFramePr>
        <p:xfrm>
          <a:off x="517525" y="476672"/>
          <a:ext cx="4991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80" name="Equation" r:id="rId3" imgW="2476440" imgH="279360" progId="Equation.DSMT4">
                  <p:embed/>
                </p:oleObj>
              </mc:Choice>
              <mc:Fallback>
                <p:oleObj name="Equation" r:id="rId3" imgW="247644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476672"/>
                        <a:ext cx="49911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745878"/>
              </p:ext>
            </p:extLst>
          </p:nvPr>
        </p:nvGraphicFramePr>
        <p:xfrm>
          <a:off x="6058296" y="523528"/>
          <a:ext cx="19700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81" name="Equation" r:id="rId5" imgW="977760" imgH="228600" progId="Equation.DSMT4">
                  <p:embed/>
                </p:oleObj>
              </mc:Choice>
              <mc:Fallback>
                <p:oleObj name="Equation" r:id="rId5" imgW="97776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8296" y="523528"/>
                        <a:ext cx="1970088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070982"/>
              </p:ext>
            </p:extLst>
          </p:nvPr>
        </p:nvGraphicFramePr>
        <p:xfrm>
          <a:off x="6948264" y="1052736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82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1052736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479131"/>
              </p:ext>
            </p:extLst>
          </p:nvPr>
        </p:nvGraphicFramePr>
        <p:xfrm>
          <a:off x="6588224" y="1485032"/>
          <a:ext cx="8699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83" name="Equation" r:id="rId9" imgW="431613" imgH="215806" progId="Equation.3">
                  <p:embed/>
                </p:oleObj>
              </mc:Choice>
              <mc:Fallback>
                <p:oleObj name="Equation" r:id="rId9" imgW="431613" imgH="21580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1485032"/>
                        <a:ext cx="869950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910585"/>
              </p:ext>
            </p:extLst>
          </p:nvPr>
        </p:nvGraphicFramePr>
        <p:xfrm>
          <a:off x="1459305" y="2132856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84" name="Equation" r:id="rId11" imgW="139639" imgH="203112" progId="Equation.3">
                  <p:embed/>
                </p:oleObj>
              </mc:Choice>
              <mc:Fallback>
                <p:oleObj name="Equation" r:id="rId11" imgW="139639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9305" y="2132856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334225"/>
              </p:ext>
            </p:extLst>
          </p:nvPr>
        </p:nvGraphicFramePr>
        <p:xfrm>
          <a:off x="1043608" y="2636912"/>
          <a:ext cx="15097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85" name="Equation" r:id="rId12" imgW="749160" imgH="228600" progId="Equation.DSMT4">
                  <p:embed/>
                </p:oleObj>
              </mc:Choice>
              <mc:Fallback>
                <p:oleObj name="Equation" r:id="rId12" imgW="74916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636912"/>
                        <a:ext cx="1509712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eft Brace 15"/>
          <p:cNvSpPr/>
          <p:nvPr/>
        </p:nvSpPr>
        <p:spPr>
          <a:xfrm>
            <a:off x="2699792" y="2132856"/>
            <a:ext cx="381000" cy="146456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827499"/>
              </p:ext>
            </p:extLst>
          </p:nvPr>
        </p:nvGraphicFramePr>
        <p:xfrm>
          <a:off x="3563888" y="2285256"/>
          <a:ext cx="8445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86" name="Equation" r:id="rId14" imgW="418918" imgH="215806" progId="Equation.3">
                  <p:embed/>
                </p:oleObj>
              </mc:Choice>
              <mc:Fallback>
                <p:oleObj name="Equation" r:id="rId14" imgW="41891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2285256"/>
                        <a:ext cx="844550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239398"/>
              </p:ext>
            </p:extLst>
          </p:nvPr>
        </p:nvGraphicFramePr>
        <p:xfrm>
          <a:off x="3579763" y="3065870"/>
          <a:ext cx="12017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87" name="Equation" r:id="rId16" imgW="596880" imgH="177480" progId="Equation.DSMT4">
                  <p:embed/>
                </p:oleObj>
              </mc:Choice>
              <mc:Fallback>
                <p:oleObj name="Equation" r:id="rId16" imgW="596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763" y="3065870"/>
                        <a:ext cx="1201738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987824" y="2285256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dirty="0" smtClean="0">
                <a:latin typeface="Times New Roman" pitchFamily="18" charset="0"/>
                <a:cs typeface="Times New Roman" pitchFamily="18" charset="0"/>
              </a:rPr>
              <a:t>Za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87824" y="302136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dirty="0" smtClean="0">
                <a:latin typeface="Times New Roman" pitchFamily="18" charset="0"/>
                <a:cs typeface="Times New Roman" pitchFamily="18" charset="0"/>
              </a:rPr>
              <a:t>Za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524086"/>
              </p:ext>
            </p:extLst>
          </p:nvPr>
        </p:nvGraphicFramePr>
        <p:xfrm>
          <a:off x="458862" y="1412776"/>
          <a:ext cx="40449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88" name="Equation" r:id="rId18" imgW="2006280" imgH="279360" progId="Equation.DSMT4">
                  <p:embed/>
                </p:oleObj>
              </mc:Choice>
              <mc:Fallback>
                <p:oleObj name="Equation" r:id="rId18" imgW="2006280" imgH="279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862" y="1412776"/>
                        <a:ext cx="404495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436186"/>
              </p:ext>
            </p:extLst>
          </p:nvPr>
        </p:nvGraphicFramePr>
        <p:xfrm>
          <a:off x="5627985" y="620688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89" name="Equation" r:id="rId20" imgW="190417" imgH="152334" progId="Equation.3">
                  <p:embed/>
                </p:oleObj>
              </mc:Choice>
              <mc:Fallback>
                <p:oleObj name="Equation" r:id="rId20" imgW="190417" imgH="152334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7985" y="620688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Arrow 23"/>
          <p:cNvSpPr/>
          <p:nvPr/>
        </p:nvSpPr>
        <p:spPr>
          <a:xfrm rot="10800000">
            <a:off x="4638288" y="1628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0800000">
            <a:off x="5142344" y="16288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0800000">
            <a:off x="5646400" y="16288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0800000">
            <a:off x="6150456" y="16288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499992" y="227687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 ovom slučaju izvijanje izostaje.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722543"/>
              </p:ext>
            </p:extLst>
          </p:nvPr>
        </p:nvGraphicFramePr>
        <p:xfrm>
          <a:off x="611560" y="4149080"/>
          <a:ext cx="12017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90" name="Equation" r:id="rId22" imgW="596641" imgH="177723" progId="Equation.DSMT4">
                  <p:embed/>
                </p:oleObj>
              </mc:Choice>
              <mc:Fallback>
                <p:oleObj name="Equation" r:id="rId22" imgW="596641" imgH="177723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149080"/>
                        <a:ext cx="1201737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Left Brace 32"/>
          <p:cNvSpPr/>
          <p:nvPr/>
        </p:nvSpPr>
        <p:spPr>
          <a:xfrm>
            <a:off x="1868487" y="3789040"/>
            <a:ext cx="381000" cy="1066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766898"/>
              </p:ext>
            </p:extLst>
          </p:nvPr>
        </p:nvGraphicFramePr>
        <p:xfrm>
          <a:off x="2231181" y="4132263"/>
          <a:ext cx="29686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91" name="Equation" r:id="rId23" imgW="1473120" imgH="203040" progId="Equation.DSMT4">
                  <p:embed/>
                </p:oleObj>
              </mc:Choice>
              <mc:Fallback>
                <p:oleObj name="Equation" r:id="rId23" imgW="1473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181" y="4132263"/>
                        <a:ext cx="2968625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719838"/>
              </p:ext>
            </p:extLst>
          </p:nvPr>
        </p:nvGraphicFramePr>
        <p:xfrm>
          <a:off x="5724128" y="3959225"/>
          <a:ext cx="9715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92" name="Equation" r:id="rId25" imgW="482400" imgH="393480" progId="Equation.DSMT4">
                  <p:embed/>
                </p:oleObj>
              </mc:Choice>
              <mc:Fallback>
                <p:oleObj name="Equation" r:id="rId25" imgW="482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3959225"/>
                        <a:ext cx="97155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849142"/>
              </p:ext>
            </p:extLst>
          </p:nvPr>
        </p:nvGraphicFramePr>
        <p:xfrm>
          <a:off x="5267945" y="420432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93" name="Equation" r:id="rId27" imgW="190417" imgH="152334" progId="Equation.3">
                  <p:embed/>
                </p:oleObj>
              </mc:Choice>
              <mc:Fallback>
                <p:oleObj name="Equation" r:id="rId27" imgW="190417" imgH="152334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7945" y="420432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028907"/>
              </p:ext>
            </p:extLst>
          </p:nvPr>
        </p:nvGraphicFramePr>
        <p:xfrm>
          <a:off x="7308304" y="3903340"/>
          <a:ext cx="13557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94" name="Equation" r:id="rId28" imgW="672840" imgH="419040" progId="Equation.DSMT4">
                  <p:embed/>
                </p:oleObj>
              </mc:Choice>
              <mc:Fallback>
                <p:oleObj name="Equation" r:id="rId28" imgW="67284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3903340"/>
                        <a:ext cx="1355725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305469"/>
              </p:ext>
            </p:extLst>
          </p:nvPr>
        </p:nvGraphicFramePr>
        <p:xfrm>
          <a:off x="6804248" y="420432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95" name="Equation" r:id="rId30" imgW="190417" imgH="152334" progId="Equation.3">
                  <p:embed/>
                </p:oleObj>
              </mc:Choice>
              <mc:Fallback>
                <p:oleObj name="Equation" r:id="rId30" imgW="190417" imgH="152334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420432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805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0" grpId="0"/>
      <p:bldP spid="24" grpId="0" animBg="1"/>
      <p:bldP spid="25" grpId="0" animBg="1"/>
      <p:bldP spid="26" grpId="0" animBg="1"/>
      <p:bldP spid="27" grpId="0" animBg="1"/>
      <p:bldP spid="28" grpId="0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909547"/>
              </p:ext>
            </p:extLst>
          </p:nvPr>
        </p:nvGraphicFramePr>
        <p:xfrm>
          <a:off x="548640" y="548680"/>
          <a:ext cx="13811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95" name="Equation" r:id="rId3" imgW="685800" imgH="431640" progId="Equation.DSMT4">
                  <p:embed/>
                </p:oleObj>
              </mc:Choice>
              <mc:Fallback>
                <p:oleObj name="Equation" r:id="rId3" imgW="685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548680"/>
                        <a:ext cx="1381125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136837"/>
              </p:ext>
            </p:extLst>
          </p:nvPr>
        </p:nvGraphicFramePr>
        <p:xfrm>
          <a:off x="547687" y="1615480"/>
          <a:ext cx="13573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96" name="Equation" r:id="rId5" imgW="672808" imgH="418918" progId="Equation.3">
                  <p:embed/>
                </p:oleObj>
              </mc:Choice>
              <mc:Fallback>
                <p:oleObj name="Equation" r:id="rId5" imgW="67280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" y="1615480"/>
                        <a:ext cx="1357313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Brace 24"/>
          <p:cNvSpPr/>
          <p:nvPr/>
        </p:nvSpPr>
        <p:spPr>
          <a:xfrm>
            <a:off x="1979712" y="404664"/>
            <a:ext cx="381000" cy="2202160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350096" y="2225080"/>
            <a:ext cx="400283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Izraz za kritičnu silu izvijanja.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208620"/>
              </p:ext>
            </p:extLst>
          </p:nvPr>
        </p:nvGraphicFramePr>
        <p:xfrm>
          <a:off x="5270326" y="1082675"/>
          <a:ext cx="26860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97" name="Equation" r:id="rId7" imgW="1333440" imgH="419040" progId="Equation.DSMT4">
                  <p:embed/>
                </p:oleObj>
              </mc:Choice>
              <mc:Fallback>
                <p:oleObj name="Equation" r:id="rId7" imgW="13334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326" y="1082675"/>
                        <a:ext cx="268605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498167"/>
              </p:ext>
            </p:extLst>
          </p:nvPr>
        </p:nvGraphicFramePr>
        <p:xfrm>
          <a:off x="2411760" y="135513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98" name="Equation" r:id="rId9" imgW="190417" imgH="152334" progId="Equation.3">
                  <p:embed/>
                </p:oleObj>
              </mc:Choice>
              <mc:Fallback>
                <p:oleObj name="Equation" r:id="rId9" imgW="190417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35513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655836"/>
              </p:ext>
            </p:extLst>
          </p:nvPr>
        </p:nvGraphicFramePr>
        <p:xfrm>
          <a:off x="2868960" y="1056680"/>
          <a:ext cx="17922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99" name="Equation" r:id="rId11" imgW="889000" imgH="457200" progId="Equation.3">
                  <p:embed/>
                </p:oleObj>
              </mc:Choice>
              <mc:Fallback>
                <p:oleObj name="Equation" r:id="rId11" imgW="889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960" y="1056680"/>
                        <a:ext cx="1792287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760184"/>
              </p:ext>
            </p:extLst>
          </p:nvPr>
        </p:nvGraphicFramePr>
        <p:xfrm>
          <a:off x="4763889" y="138688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00" name="Equation" r:id="rId13" imgW="190417" imgH="152334" progId="Equation.3">
                  <p:embed/>
                </p:oleObj>
              </mc:Choice>
              <mc:Fallback>
                <p:oleObj name="Equation" r:id="rId13" imgW="190417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889" y="138688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Elbow Connector 30"/>
          <p:cNvCxnSpPr>
            <a:stCxn id="27" idx="3"/>
            <a:endCxn id="26" idx="3"/>
          </p:cNvCxnSpPr>
          <p:nvPr/>
        </p:nvCxnSpPr>
        <p:spPr>
          <a:xfrm flipH="1">
            <a:off x="7352928" y="1501775"/>
            <a:ext cx="603448" cy="954138"/>
          </a:xfrm>
          <a:prstGeom prst="bentConnector3">
            <a:avLst>
              <a:gd name="adj1" fmla="val -3788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3400" y="2996952"/>
            <a:ext cx="575945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n=1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dobijamo najmanju vrednost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kritične sile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izvijanja (n = 0 nije interesantno jer tada sila F ne postoji)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702152"/>
              </p:ext>
            </p:extLst>
          </p:nvPr>
        </p:nvGraphicFramePr>
        <p:xfrm>
          <a:off x="5511825" y="3847728"/>
          <a:ext cx="18684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01" name="Equation" r:id="rId14" imgW="927000" imgH="419040" progId="Equation.DSMT4">
                  <p:embed/>
                </p:oleObj>
              </mc:Choice>
              <mc:Fallback>
                <p:oleObj name="Equation" r:id="rId14" imgW="927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25" y="3847728"/>
                        <a:ext cx="1868487" cy="8382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350096" y="4935051"/>
            <a:ext cx="3886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Ovo je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Ojlerova kritična sila izvijanja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elastičnoj oblasti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Elbow Connector 34"/>
          <p:cNvCxnSpPr>
            <a:stCxn id="33" idx="3"/>
            <a:endCxn id="34" idx="3"/>
          </p:cNvCxnSpPr>
          <p:nvPr/>
        </p:nvCxnSpPr>
        <p:spPr>
          <a:xfrm flipH="1">
            <a:off x="7236296" y="4266828"/>
            <a:ext cx="144016" cy="1083722"/>
          </a:xfrm>
          <a:prstGeom prst="bentConnector3">
            <a:avLst>
              <a:gd name="adj1" fmla="val -15873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91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2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048654"/>
              </p:ext>
            </p:extLst>
          </p:nvPr>
        </p:nvGraphicFramePr>
        <p:xfrm>
          <a:off x="539552" y="1441930"/>
          <a:ext cx="33004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62" name="Equation" r:id="rId3" imgW="1637589" imgH="253890" progId="Equation.DSMT4">
                  <p:embed/>
                </p:oleObj>
              </mc:Choice>
              <mc:Fallback>
                <p:oleObj name="Equation" r:id="rId3" imgW="1637589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441930"/>
                        <a:ext cx="3300412" cy="508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 flipV="1">
            <a:off x="2628900" y="1066114"/>
            <a:ext cx="358924" cy="1053976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489795"/>
              </p:ext>
            </p:extLst>
          </p:nvPr>
        </p:nvGraphicFramePr>
        <p:xfrm>
          <a:off x="2339752" y="612362"/>
          <a:ext cx="4857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63" name="Equation" r:id="rId5" imgW="241091" imgH="177646" progId="Equation.3">
                  <p:embed/>
                </p:oleObj>
              </mc:Choice>
              <mc:Fallback>
                <p:oleObj name="Equation" r:id="rId5" imgW="241091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612362"/>
                        <a:ext cx="485775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757034"/>
              </p:ext>
            </p:extLst>
          </p:nvPr>
        </p:nvGraphicFramePr>
        <p:xfrm>
          <a:off x="3930080" y="1530458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64" name="Equation" r:id="rId7" imgW="190417" imgH="152334" progId="Equation.3">
                  <p:embed/>
                </p:oleObj>
              </mc:Choice>
              <mc:Fallback>
                <p:oleObj name="Equation" r:id="rId7" imgW="190417" imgH="152334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080" y="1530458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182666"/>
              </p:ext>
            </p:extLst>
          </p:nvPr>
        </p:nvGraphicFramePr>
        <p:xfrm>
          <a:off x="4383807" y="1301858"/>
          <a:ext cx="27146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65" name="Equation" r:id="rId9" imgW="1345616" imgH="393529" progId="Equation.DSMT4">
                  <p:embed/>
                </p:oleObj>
              </mc:Choice>
              <mc:Fallback>
                <p:oleObj name="Equation" r:id="rId9" imgW="1345616" imgH="39352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807" y="1301858"/>
                        <a:ext cx="2714625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901552" y="4902259"/>
            <a:ext cx="655888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Integraciona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konstanta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neodređena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(jednaka je streli ugiba </a:t>
            </a:r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f i predstavlja amplitudu sinusoide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650463"/>
              </p:ext>
            </p:extLst>
          </p:nvPr>
        </p:nvGraphicFramePr>
        <p:xfrm>
          <a:off x="4383807" y="3974631"/>
          <a:ext cx="26368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66" name="Equation" r:id="rId11" imgW="1307880" imgH="342720" progId="Equation.DSMT4">
                  <p:embed/>
                </p:oleObj>
              </mc:Choice>
              <mc:Fallback>
                <p:oleObj name="Equation" r:id="rId11" imgW="1307880" imgH="342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807" y="3974631"/>
                        <a:ext cx="2636838" cy="685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Elbow Connector 22"/>
          <p:cNvCxnSpPr>
            <a:stCxn id="16" idx="1"/>
            <a:endCxn id="13" idx="1"/>
          </p:cNvCxnSpPr>
          <p:nvPr/>
        </p:nvCxnSpPr>
        <p:spPr>
          <a:xfrm rot="10800000" flipH="1">
            <a:off x="1901551" y="4317532"/>
            <a:ext cx="2482255" cy="1000227"/>
          </a:xfrm>
          <a:prstGeom prst="bentConnector3">
            <a:avLst>
              <a:gd name="adj1" fmla="val -92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020384"/>
              </p:ext>
            </p:extLst>
          </p:nvPr>
        </p:nvGraphicFramePr>
        <p:xfrm>
          <a:off x="7795270" y="1517650"/>
          <a:ext cx="6651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67" name="Equation" r:id="rId13" imgW="330120" imgH="177480" progId="Equation.DSMT4">
                  <p:embed/>
                </p:oleObj>
              </mc:Choice>
              <mc:Fallback>
                <p:oleObj name="Equation" r:id="rId13" imgW="330120" imgH="177480" progId="Equation.DSMT4">
                  <p:embed/>
                  <p:pic>
                    <p:nvPicPr>
                      <p:cNvPr id="1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5270" y="1517650"/>
                        <a:ext cx="665162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0800000">
            <a:off x="7262416" y="162687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031351"/>
              </p:ext>
            </p:extLst>
          </p:nvPr>
        </p:nvGraphicFramePr>
        <p:xfrm>
          <a:off x="4383807" y="2644661"/>
          <a:ext cx="25606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68" name="Equation" r:id="rId15" imgW="1269720" imgH="393480" progId="Equation.DSMT4">
                  <p:embed/>
                </p:oleObj>
              </mc:Choice>
              <mc:Fallback>
                <p:oleObj name="Equation" r:id="rId15" imgW="126972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807" y="2644661"/>
                        <a:ext cx="2560638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087488"/>
              </p:ext>
            </p:extLst>
          </p:nvPr>
        </p:nvGraphicFramePr>
        <p:xfrm>
          <a:off x="5476751" y="2163759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69" name="Equation" r:id="rId17" imgW="139639" imgH="203112" progId="Equation.3">
                  <p:embed/>
                </p:oleObj>
              </mc:Choice>
              <mc:Fallback>
                <p:oleObj name="Equation" r:id="rId17" imgW="139639" imgH="203112" progId="Equation.3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751" y="2163759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192651"/>
              </p:ext>
            </p:extLst>
          </p:nvPr>
        </p:nvGraphicFramePr>
        <p:xfrm>
          <a:off x="7621661" y="2630488"/>
          <a:ext cx="7667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70" name="Equation" r:id="rId19" imgW="380880" imgH="393480" progId="Equation.DSMT4">
                  <p:embed/>
                </p:oleObj>
              </mc:Choice>
              <mc:Fallback>
                <p:oleObj name="Equation" r:id="rId19" imgW="380880" imgH="393480" progId="Equation.DSMT4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1661" y="2630488"/>
                        <a:ext cx="76676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>
          <a:xfrm rot="10800000">
            <a:off x="7098432" y="296978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829880"/>
              </p:ext>
            </p:extLst>
          </p:nvPr>
        </p:nvGraphicFramePr>
        <p:xfrm>
          <a:off x="5476751" y="3534313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71" name="Equation" r:id="rId17" imgW="139639" imgH="203112" progId="Equation.3">
                  <p:embed/>
                </p:oleObj>
              </mc:Choice>
              <mc:Fallback>
                <p:oleObj name="Equation" r:id="rId17" imgW="139639" imgH="203112" progId="Equation.3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751" y="3534313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895456"/>
              </p:ext>
            </p:extLst>
          </p:nvPr>
        </p:nvGraphicFramePr>
        <p:xfrm>
          <a:off x="1836812" y="2569592"/>
          <a:ext cx="9715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72" name="Equation" r:id="rId21" imgW="482400" imgH="393480" progId="Equation.DSMT4">
                  <p:embed/>
                </p:oleObj>
              </mc:Choice>
              <mc:Fallback>
                <p:oleObj name="Equation" r:id="rId21" imgW="482400" imgH="393480" progId="Equation.DSMT4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812" y="2569592"/>
                        <a:ext cx="97155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>
          <a:xfrm rot="16200000">
            <a:off x="2075458" y="219118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5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20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91032"/>
            <a:ext cx="5049983" cy="356616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569867"/>
              </p:ext>
            </p:extLst>
          </p:nvPr>
        </p:nvGraphicFramePr>
        <p:xfrm>
          <a:off x="1209948" y="557213"/>
          <a:ext cx="1993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05" name="Equation" r:id="rId4" imgW="990360" imgH="419040" progId="Equation.DSMT4">
                  <p:embed/>
                </p:oleObj>
              </mc:Choice>
              <mc:Fallback>
                <p:oleObj name="Equation" r:id="rId4" imgW="99036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948" y="557213"/>
                        <a:ext cx="19939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798370"/>
              </p:ext>
            </p:extLst>
          </p:nvPr>
        </p:nvGraphicFramePr>
        <p:xfrm>
          <a:off x="3635896" y="557024"/>
          <a:ext cx="21732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06" name="Equation" r:id="rId6" imgW="1079280" imgH="419040" progId="Equation.DSMT4">
                  <p:embed/>
                </p:oleObj>
              </mc:Choice>
              <mc:Fallback>
                <p:oleObj name="Equation" r:id="rId6" imgW="107928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557024"/>
                        <a:ext cx="2173288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271812"/>
              </p:ext>
            </p:extLst>
          </p:nvPr>
        </p:nvGraphicFramePr>
        <p:xfrm>
          <a:off x="6228184" y="557644"/>
          <a:ext cx="21478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07" name="Equation" r:id="rId8" imgW="1066680" imgH="419040" progId="Equation.DSMT4">
                  <p:embed/>
                </p:oleObj>
              </mc:Choice>
              <mc:Fallback>
                <p:oleObj name="Equation" r:id="rId8" imgW="106668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557644"/>
                        <a:ext cx="2147888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850887"/>
              </p:ext>
            </p:extLst>
          </p:nvPr>
        </p:nvGraphicFramePr>
        <p:xfrm>
          <a:off x="3561281" y="5373216"/>
          <a:ext cx="21748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08" name="Equation" r:id="rId10" imgW="1079280" imgH="241200" progId="Equation.DSMT4">
                  <p:embed/>
                </p:oleObj>
              </mc:Choice>
              <mc:Fallback>
                <p:oleObj name="Equation" r:id="rId10" imgW="107928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1281" y="5373216"/>
                        <a:ext cx="2174875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907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24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Drugi slučaj izvijanja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08720"/>
            <a:ext cx="5093208" cy="4485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5487615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Štap uklešten na jednom kraju: </a:t>
            </a:r>
            <a:r>
              <a:rPr lang="en-U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F&lt;F</a:t>
            </a:r>
            <a:r>
              <a:rPr lang="en-US" sz="2400" i="1" baseline="-25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kr</a:t>
            </a:r>
            <a:r>
              <a:rPr lang="en-U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 i </a:t>
            </a:r>
            <a:r>
              <a:rPr lang="en-U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F=F</a:t>
            </a:r>
            <a:r>
              <a:rPr lang="en-US" sz="2400" i="1" baseline="-25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kr </a:t>
            </a:r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8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25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5093208" cy="448513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627784" y="481087"/>
            <a:ext cx="3168352" cy="4536504"/>
          </a:xfrm>
          <a:prstGeom prst="round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12160" y="1417191"/>
            <a:ext cx="2376264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Približna diferencijalna jednačina elastične linije: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Elbow Connector 5"/>
          <p:cNvCxnSpPr>
            <a:stCxn id="5" idx="3"/>
            <a:endCxn id="9" idx="3"/>
          </p:cNvCxnSpPr>
          <p:nvPr/>
        </p:nvCxnSpPr>
        <p:spPr>
          <a:xfrm>
            <a:off x="8388424" y="2202021"/>
            <a:ext cx="12700" cy="1269370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7584" y="5450110"/>
            <a:ext cx="432048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Presečni moment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iznosi: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496489"/>
              </p:ext>
            </p:extLst>
          </p:nvPr>
        </p:nvGraphicFramePr>
        <p:xfrm>
          <a:off x="4079652" y="5657304"/>
          <a:ext cx="28686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55" name="Equation" r:id="rId4" imgW="1422360" imgH="253800" progId="Equation.DSMT4">
                  <p:embed/>
                </p:oleObj>
              </mc:Choice>
              <mc:Fallback>
                <p:oleObj name="Equation" r:id="rId4" imgW="1422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652" y="5657304"/>
                        <a:ext cx="2868612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261895"/>
              </p:ext>
            </p:extLst>
          </p:nvPr>
        </p:nvGraphicFramePr>
        <p:xfrm>
          <a:off x="5675386" y="3217391"/>
          <a:ext cx="27130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56" name="Equation" r:id="rId6" imgW="1345616" imgH="253890" progId="Equation.DSMT4">
                  <p:embed/>
                </p:oleObj>
              </mc:Choice>
              <mc:Fallback>
                <p:oleObj name="Equation" r:id="rId6" imgW="1345616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386" y="3217391"/>
                        <a:ext cx="2713038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220401"/>
              </p:ext>
            </p:extLst>
          </p:nvPr>
        </p:nvGraphicFramePr>
        <p:xfrm>
          <a:off x="6043613" y="683419"/>
          <a:ext cx="20748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57" name="Equation" r:id="rId8" imgW="1028520" imgH="228600" progId="Equation.DSMT4">
                  <p:embed/>
                </p:oleObj>
              </mc:Choice>
              <mc:Fallback>
                <p:oleObj name="Equation" r:id="rId8" imgW="1028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683419"/>
                        <a:ext cx="207486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483395"/>
              </p:ext>
            </p:extLst>
          </p:nvPr>
        </p:nvGraphicFramePr>
        <p:xfrm>
          <a:off x="6053328" y="4941168"/>
          <a:ext cx="14335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58" name="Equation" r:id="rId10" imgW="711000" imgH="228600" progId="Equation.DSMT4">
                  <p:embed/>
                </p:oleObj>
              </mc:Choice>
              <mc:Fallback>
                <p:oleObj name="Equation" r:id="rId10" imgW="7110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3328" y="4941168"/>
                        <a:ext cx="143351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48788" y="3933056"/>
            <a:ext cx="190758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Reaktivni moment </a:t>
            </a:r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RS" sz="2400" i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Elbow Connector 12"/>
          <p:cNvCxnSpPr>
            <a:stCxn id="12" idx="3"/>
            <a:endCxn id="11" idx="3"/>
          </p:cNvCxnSpPr>
          <p:nvPr/>
        </p:nvCxnSpPr>
        <p:spPr>
          <a:xfrm flipH="1">
            <a:off x="7486841" y="4348555"/>
            <a:ext cx="469535" cy="821213"/>
          </a:xfrm>
          <a:prstGeom prst="bentConnector3">
            <a:avLst>
              <a:gd name="adj1" fmla="val -486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51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26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635182"/>
              </p:ext>
            </p:extLst>
          </p:nvPr>
        </p:nvGraphicFramePr>
        <p:xfrm>
          <a:off x="4300215" y="1628800"/>
          <a:ext cx="27130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16" name="Equation" r:id="rId3" imgW="1345616" imgH="253890" progId="Equation.DSMT4">
                  <p:embed/>
                </p:oleObj>
              </mc:Choice>
              <mc:Fallback>
                <p:oleObj name="Equation" r:id="rId3" imgW="1345616" imgH="25389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215" y="1628800"/>
                        <a:ext cx="2713037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992546"/>
              </p:ext>
            </p:extLst>
          </p:nvPr>
        </p:nvGraphicFramePr>
        <p:xfrm>
          <a:off x="4146600" y="548680"/>
          <a:ext cx="14335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17" name="Equation" r:id="rId5" imgW="711000" imgH="228600" progId="Equation.DSMT4">
                  <p:embed/>
                </p:oleObj>
              </mc:Choice>
              <mc:Fallback>
                <p:oleObj name="Equation" r:id="rId5" imgW="7110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600" y="548680"/>
                        <a:ext cx="143351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750006"/>
              </p:ext>
            </p:extLst>
          </p:nvPr>
        </p:nvGraphicFramePr>
        <p:xfrm>
          <a:off x="683568" y="548680"/>
          <a:ext cx="28686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18" name="Equation" r:id="rId7" imgW="1422360" imgH="253800" progId="Equation.DSMT4">
                  <p:embed/>
                </p:oleObj>
              </mc:Choice>
              <mc:Fallback>
                <p:oleObj name="Equation" r:id="rId7" imgW="142236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48680"/>
                        <a:ext cx="286861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0800000">
            <a:off x="3630176" y="699552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846951"/>
              </p:ext>
            </p:extLst>
          </p:nvPr>
        </p:nvGraphicFramePr>
        <p:xfrm>
          <a:off x="1619672" y="1150392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19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150392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753596"/>
              </p:ext>
            </p:extLst>
          </p:nvPr>
        </p:nvGraphicFramePr>
        <p:xfrm>
          <a:off x="683568" y="1624906"/>
          <a:ext cx="3048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20" name="Equation" r:id="rId11" imgW="1511280" imgH="253800" progId="Equation.DSMT4">
                  <p:embed/>
                </p:oleObj>
              </mc:Choice>
              <mc:Fallback>
                <p:oleObj name="Equation" r:id="rId11" imgW="151128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624906"/>
                        <a:ext cx="30480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 flipH="1">
            <a:off x="3796160" y="185167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583408"/>
              </p:ext>
            </p:extLst>
          </p:nvPr>
        </p:nvGraphicFramePr>
        <p:xfrm>
          <a:off x="3364111" y="2704976"/>
          <a:ext cx="36861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21" name="Equation" r:id="rId13" imgW="1828800" imgH="253800" progId="Equation.DSMT4">
                  <p:embed/>
                </p:oleObj>
              </mc:Choice>
              <mc:Fallback>
                <p:oleObj name="Equation" r:id="rId13" imgW="182880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4111" y="2704976"/>
                        <a:ext cx="3686175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90450"/>
              </p:ext>
            </p:extLst>
          </p:nvPr>
        </p:nvGraphicFramePr>
        <p:xfrm>
          <a:off x="5668367" y="2230512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22" name="Equation" r:id="rId15" imgW="139639" imgH="203112" progId="Equation.3">
                  <p:embed/>
                </p:oleObj>
              </mc:Choice>
              <mc:Fallback>
                <p:oleObj name="Equation" r:id="rId15" imgW="139639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367" y="2230512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520362"/>
              </p:ext>
            </p:extLst>
          </p:nvPr>
        </p:nvGraphicFramePr>
        <p:xfrm>
          <a:off x="7317656" y="3789040"/>
          <a:ext cx="6905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23" name="Equation" r:id="rId16" imgW="342720" imgH="228600" progId="Equation.DSMT4">
                  <p:embed/>
                </p:oleObj>
              </mc:Choice>
              <mc:Fallback>
                <p:oleObj name="Equation" r:id="rId16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7656" y="3789040"/>
                        <a:ext cx="690563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7164288" y="3645024"/>
            <a:ext cx="234479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039279"/>
              </p:ext>
            </p:extLst>
          </p:nvPr>
        </p:nvGraphicFramePr>
        <p:xfrm>
          <a:off x="4716016" y="3310632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24" name="Equation" r:id="rId18" imgW="139639" imgH="203112" progId="Equation.3">
                  <p:embed/>
                </p:oleObj>
              </mc:Choice>
              <mc:Fallback>
                <p:oleObj name="Equation" r:id="rId18" imgW="139639" imgH="20311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310632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487579"/>
              </p:ext>
            </p:extLst>
          </p:nvPr>
        </p:nvGraphicFramePr>
        <p:xfrm>
          <a:off x="3436938" y="3785047"/>
          <a:ext cx="35083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25" name="Equation" r:id="rId19" imgW="1739880" imgH="253800" progId="Equation.DSMT4">
                  <p:embed/>
                </p:oleObj>
              </mc:Choice>
              <mc:Fallback>
                <p:oleObj name="Equation" r:id="rId19" imgW="1739880" imgH="2538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938" y="3785047"/>
                        <a:ext cx="3508375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780032"/>
              </p:ext>
            </p:extLst>
          </p:nvPr>
        </p:nvGraphicFramePr>
        <p:xfrm>
          <a:off x="4718967" y="4365104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26" name="Equation" r:id="rId18" imgW="139639" imgH="203112" progId="Equation.3">
                  <p:embed/>
                </p:oleObj>
              </mc:Choice>
              <mc:Fallback>
                <p:oleObj name="Equation" r:id="rId18" imgW="139639" imgH="203112" progId="Equation.3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967" y="4365104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828179"/>
              </p:ext>
            </p:extLst>
          </p:nvPr>
        </p:nvGraphicFramePr>
        <p:xfrm>
          <a:off x="3374926" y="4869656"/>
          <a:ext cx="37893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27" name="Equation" r:id="rId21" imgW="1879560" imgH="431640" progId="Equation.DSMT4">
                  <p:embed/>
                </p:oleObj>
              </mc:Choice>
              <mc:Fallback>
                <p:oleObj name="Equation" r:id="rId21" imgW="1879560" imgH="43164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4926" y="4869656"/>
                        <a:ext cx="3789362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588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27</a:t>
            </a:fld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187372"/>
              </p:ext>
            </p:extLst>
          </p:nvPr>
        </p:nvGraphicFramePr>
        <p:xfrm>
          <a:off x="4871010" y="1582440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26" name="Equation" r:id="rId3" imgW="139639" imgH="203112" progId="Equation.3">
                  <p:embed/>
                </p:oleObj>
              </mc:Choice>
              <mc:Fallback>
                <p:oleObj name="Equation" r:id="rId3" imgW="139639" imgH="203112" progId="Equation.3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1010" y="1582440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794338"/>
              </p:ext>
            </p:extLst>
          </p:nvPr>
        </p:nvGraphicFramePr>
        <p:xfrm>
          <a:off x="3431147" y="2056904"/>
          <a:ext cx="26876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27" name="Equation" r:id="rId5" imgW="1333440" imgH="253800" progId="Equation.DSMT4">
                  <p:embed/>
                </p:oleObj>
              </mc:Choice>
              <mc:Fallback>
                <p:oleObj name="Equation" r:id="rId5" imgW="1333440" imgH="25380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147" y="2056904"/>
                        <a:ext cx="2687638" cy="5080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064007"/>
              </p:ext>
            </p:extLst>
          </p:nvPr>
        </p:nvGraphicFramePr>
        <p:xfrm>
          <a:off x="3481551" y="620688"/>
          <a:ext cx="37893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28" name="Equation" r:id="rId7" imgW="1879560" imgH="431640" progId="Equation.DSMT4">
                  <p:embed/>
                </p:oleObj>
              </mc:Choice>
              <mc:Fallback>
                <p:oleObj name="Equation" r:id="rId7" imgW="1879560" imgH="4316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1551" y="620688"/>
                        <a:ext cx="3789362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291849"/>
              </p:ext>
            </p:extLst>
          </p:nvPr>
        </p:nvGraphicFramePr>
        <p:xfrm>
          <a:off x="1510803" y="620688"/>
          <a:ext cx="13811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29" name="Equation" r:id="rId9" imgW="685800" imgH="431640" progId="Equation.DSMT4">
                  <p:embed/>
                </p:oleObj>
              </mc:Choice>
              <mc:Fallback>
                <p:oleObj name="Equation" r:id="rId9" imgW="685800" imgH="43164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0803" y="620688"/>
                        <a:ext cx="1381125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 flipH="1">
            <a:off x="3016721" y="98726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32870" y="2886035"/>
            <a:ext cx="424847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Ovo je diferencijalna jednačina drugog reda kojoj je opšte rešenje oblika: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708593"/>
              </p:ext>
            </p:extLst>
          </p:nvPr>
        </p:nvGraphicFramePr>
        <p:xfrm>
          <a:off x="3016721" y="3818519"/>
          <a:ext cx="37861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30" name="Equation" r:id="rId11" imgW="1879560" imgH="253800" progId="Equation.DSMT4">
                  <p:embed/>
                </p:oleObj>
              </mc:Choice>
              <mc:Fallback>
                <p:oleObj name="Equation" r:id="rId11" imgW="187956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721" y="3818519"/>
                        <a:ext cx="3786188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479273"/>
              </p:ext>
            </p:extLst>
          </p:nvPr>
        </p:nvGraphicFramePr>
        <p:xfrm>
          <a:off x="3017987" y="4937224"/>
          <a:ext cx="36845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31" name="Equation" r:id="rId13" imgW="1828800" imgH="253800" progId="Equation.DSMT4">
                  <p:embed/>
                </p:oleObj>
              </mc:Choice>
              <mc:Fallback>
                <p:oleObj name="Equation" r:id="rId13" imgW="1828800" imgH="253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987" y="4937224"/>
                        <a:ext cx="3684587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923901"/>
              </p:ext>
            </p:extLst>
          </p:nvPr>
        </p:nvGraphicFramePr>
        <p:xfrm>
          <a:off x="7234957" y="3700300"/>
          <a:ext cx="4333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32" name="Equation" r:id="rId15" imgW="215640" imgH="393480" progId="Equation.DSMT4">
                  <p:embed/>
                </p:oleObj>
              </mc:Choice>
              <mc:Fallback>
                <p:oleObj name="Equation" r:id="rId15" imgW="215640" imgH="3934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957" y="3700300"/>
                        <a:ext cx="433387" cy="787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7018933" y="3772308"/>
            <a:ext cx="234479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105744"/>
              </p:ext>
            </p:extLst>
          </p:nvPr>
        </p:nvGraphicFramePr>
        <p:xfrm>
          <a:off x="3634557" y="4437112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33" name="Equation" r:id="rId17" imgW="139639" imgH="203112" progId="Equation.3">
                  <p:embed/>
                </p:oleObj>
              </mc:Choice>
              <mc:Fallback>
                <p:oleObj name="Equation" r:id="rId17" imgW="139639" imgH="203112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4557" y="4437112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Elbow Connector 17"/>
          <p:cNvCxnSpPr>
            <a:stCxn id="11" idx="0"/>
            <a:endCxn id="7" idx="1"/>
          </p:cNvCxnSpPr>
          <p:nvPr/>
        </p:nvCxnSpPr>
        <p:spPr>
          <a:xfrm rot="5400000" flipH="1" flipV="1">
            <a:off x="2956561" y="2411450"/>
            <a:ext cx="575131" cy="37404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55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28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563216" y="724403"/>
            <a:ext cx="2304256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Granični uslovi (C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f = ?):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806863"/>
              </p:ext>
            </p:extLst>
          </p:nvPr>
        </p:nvGraphicFramePr>
        <p:xfrm>
          <a:off x="2579440" y="1197496"/>
          <a:ext cx="1560512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99" name="Equation" r:id="rId3" imgW="774360" imgH="850680" progId="Equation.DSMT4">
                  <p:embed/>
                </p:oleObj>
              </mc:Choice>
              <mc:Fallback>
                <p:oleObj name="Equation" r:id="rId3" imgW="774360" imgH="8506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440" y="1197496"/>
                        <a:ext cx="1560512" cy="170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597380"/>
              </p:ext>
            </p:extLst>
          </p:nvPr>
        </p:nvGraphicFramePr>
        <p:xfrm>
          <a:off x="4602236" y="1454448"/>
          <a:ext cx="37861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00" name="Equation" r:id="rId5" imgW="1879560" imgH="253800" progId="Equation.DSMT4">
                  <p:embed/>
                </p:oleObj>
              </mc:Choice>
              <mc:Fallback>
                <p:oleObj name="Equation" r:id="rId5" imgW="1879560" imgH="2538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236" y="1454448"/>
                        <a:ext cx="3786188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825445"/>
              </p:ext>
            </p:extLst>
          </p:nvPr>
        </p:nvGraphicFramePr>
        <p:xfrm>
          <a:off x="4602236" y="2178472"/>
          <a:ext cx="36845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01" name="Equation" r:id="rId7" imgW="1828800" imgH="253800" progId="Equation.DSMT4">
                  <p:embed/>
                </p:oleObj>
              </mc:Choice>
              <mc:Fallback>
                <p:oleObj name="Equation" r:id="rId7" imgW="1828800" imgH="2538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236" y="2178472"/>
                        <a:ext cx="3684587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768673"/>
              </p:ext>
            </p:extLst>
          </p:nvPr>
        </p:nvGraphicFramePr>
        <p:xfrm>
          <a:off x="3057153" y="3573016"/>
          <a:ext cx="5475287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02" name="Equation" r:id="rId9" imgW="2717640" imgH="850680" progId="Equation.DSMT4">
                  <p:embed/>
                </p:oleObj>
              </mc:Choice>
              <mc:Fallback>
                <p:oleObj name="Equation" r:id="rId9" imgW="2717640" imgH="8506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153" y="3573016"/>
                        <a:ext cx="5475287" cy="170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635596"/>
              </p:ext>
            </p:extLst>
          </p:nvPr>
        </p:nvGraphicFramePr>
        <p:xfrm>
          <a:off x="6354836" y="306896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03" name="Equation" r:id="rId11" imgW="139639" imgH="203112" progId="Equation.3">
                  <p:embed/>
                </p:oleObj>
              </mc:Choice>
              <mc:Fallback>
                <p:oleObj name="Equation" r:id="rId11" imgW="139639" imgH="203112" progId="Equation.3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836" y="306896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4427984" y="1170360"/>
            <a:ext cx="4104456" cy="1800944"/>
          </a:xfrm>
          <a:prstGeom prst="round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437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29</a:t>
            </a:fld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24279"/>
              </p:ext>
            </p:extLst>
          </p:nvPr>
        </p:nvGraphicFramePr>
        <p:xfrm>
          <a:off x="2195736" y="2883705"/>
          <a:ext cx="24558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092" name="Equation" r:id="rId3" imgW="1218960" imgH="228600" progId="Equation.DSMT4">
                  <p:embed/>
                </p:oleObj>
              </mc:Choice>
              <mc:Fallback>
                <p:oleObj name="Equation" r:id="rId3" imgW="121896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883705"/>
                        <a:ext cx="2455862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885781"/>
              </p:ext>
            </p:extLst>
          </p:nvPr>
        </p:nvGraphicFramePr>
        <p:xfrm>
          <a:off x="3783955" y="2379649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093" name="Equation" r:id="rId5" imgW="139639" imgH="203112" progId="Equation.3">
                  <p:embed/>
                </p:oleObj>
              </mc:Choice>
              <mc:Fallback>
                <p:oleObj name="Equation" r:id="rId5" imgW="139639" imgH="203112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955" y="2379649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531589"/>
              </p:ext>
            </p:extLst>
          </p:nvPr>
        </p:nvGraphicFramePr>
        <p:xfrm>
          <a:off x="2195736" y="4586745"/>
          <a:ext cx="28400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094" name="Equation" r:id="rId7" imgW="1409400" imgH="228600" progId="Equation.DSMT4">
                  <p:embed/>
                </p:oleObj>
              </mc:Choice>
              <mc:Fallback>
                <p:oleObj name="Equation" r:id="rId7" imgW="14094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586745"/>
                        <a:ext cx="2840037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526533"/>
              </p:ext>
            </p:extLst>
          </p:nvPr>
        </p:nvGraphicFramePr>
        <p:xfrm>
          <a:off x="2195736" y="3603785"/>
          <a:ext cx="19700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095" name="Equation" r:id="rId9" imgW="977760" imgH="228600" progId="Equation.DSMT4">
                  <p:embed/>
                </p:oleObj>
              </mc:Choice>
              <mc:Fallback>
                <p:oleObj name="Equation" r:id="rId9" imgW="97776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603785"/>
                        <a:ext cx="1970088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521661"/>
              </p:ext>
            </p:extLst>
          </p:nvPr>
        </p:nvGraphicFramePr>
        <p:xfrm>
          <a:off x="4211960" y="3675793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096" name="Equation" r:id="rId11" imgW="190417" imgH="152334" progId="Equation.3">
                  <p:embed/>
                </p:oleObj>
              </mc:Choice>
              <mc:Fallback>
                <p:oleObj name="Equation" r:id="rId11" imgW="190417" imgH="152334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675793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398356"/>
              </p:ext>
            </p:extLst>
          </p:nvPr>
        </p:nvGraphicFramePr>
        <p:xfrm>
          <a:off x="539552" y="2883705"/>
          <a:ext cx="11255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097" name="Equation" r:id="rId13" imgW="558720" imgH="228600" progId="Equation.DSMT4">
                  <p:embed/>
                </p:oleObj>
              </mc:Choice>
              <mc:Fallback>
                <p:oleObj name="Equation" r:id="rId13" imgW="5587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883705"/>
                        <a:ext cx="1125537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708863"/>
              </p:ext>
            </p:extLst>
          </p:nvPr>
        </p:nvGraphicFramePr>
        <p:xfrm>
          <a:off x="4644008" y="3603785"/>
          <a:ext cx="844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098" name="Equation" r:id="rId15" imgW="419040" imgH="228600" progId="Equation.DSMT4">
                  <p:embed/>
                </p:oleObj>
              </mc:Choice>
              <mc:Fallback>
                <p:oleObj name="Equation" r:id="rId15" imgW="41904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603785"/>
                        <a:ext cx="84455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Arrow 18"/>
          <p:cNvSpPr/>
          <p:nvPr/>
        </p:nvSpPr>
        <p:spPr>
          <a:xfrm rot="10800000">
            <a:off x="4716016" y="302772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 flipH="1">
            <a:off x="5574392" y="3754656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Elbow Connector 20"/>
          <p:cNvCxnSpPr>
            <a:stCxn id="19" idx="1"/>
            <a:endCxn id="20" idx="3"/>
          </p:cNvCxnSpPr>
          <p:nvPr/>
        </p:nvCxnSpPr>
        <p:spPr>
          <a:xfrm>
            <a:off x="5081776" y="3096301"/>
            <a:ext cx="858376" cy="726935"/>
          </a:xfrm>
          <a:prstGeom prst="bentConnector3">
            <a:avLst>
              <a:gd name="adj1" fmla="val 12663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880407"/>
              </p:ext>
            </p:extLst>
          </p:nvPr>
        </p:nvGraphicFramePr>
        <p:xfrm>
          <a:off x="1739553" y="2955713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099" name="Equation" r:id="rId17" imgW="190440" imgH="152280" progId="Equation.DSMT4">
                  <p:embed/>
                </p:oleObj>
              </mc:Choice>
              <mc:Fallback>
                <p:oleObj name="Equation" r:id="rId17" imgW="190440" imgH="1522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553" y="2955713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>
          <a:xfrm rot="5400000">
            <a:off x="857300" y="356834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0800000" flipH="1">
            <a:off x="1757968" y="4737617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Elbow Connector 26"/>
          <p:cNvCxnSpPr>
            <a:stCxn id="25" idx="3"/>
            <a:endCxn id="26" idx="1"/>
          </p:cNvCxnSpPr>
          <p:nvPr/>
        </p:nvCxnSpPr>
        <p:spPr>
          <a:xfrm rot="16200000" flipH="1">
            <a:off x="905880" y="3954109"/>
            <a:ext cx="986388" cy="71778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Arrow 29"/>
          <p:cNvSpPr/>
          <p:nvPr/>
        </p:nvSpPr>
        <p:spPr>
          <a:xfrm rot="5400000">
            <a:off x="4647436" y="4244423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567889"/>
              </p:ext>
            </p:extLst>
          </p:nvPr>
        </p:nvGraphicFramePr>
        <p:xfrm>
          <a:off x="5195937" y="4667137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00" name="Equation" r:id="rId19" imgW="190417" imgH="152334" progId="Equation.3">
                  <p:embed/>
                </p:oleObj>
              </mc:Choice>
              <mc:Fallback>
                <p:oleObj name="Equation" r:id="rId19" imgW="190417" imgH="152334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937" y="4667137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851225"/>
              </p:ext>
            </p:extLst>
          </p:nvPr>
        </p:nvGraphicFramePr>
        <p:xfrm>
          <a:off x="5724128" y="4611897"/>
          <a:ext cx="12271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01" name="Equation" r:id="rId20" imgW="609480" imgH="177480" progId="Equation.DSMT4">
                  <p:embed/>
                </p:oleObj>
              </mc:Choice>
              <mc:Fallback>
                <p:oleObj name="Equation" r:id="rId20" imgW="609480" imgH="177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4611897"/>
                        <a:ext cx="1227137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159106"/>
              </p:ext>
            </p:extLst>
          </p:nvPr>
        </p:nvGraphicFramePr>
        <p:xfrm>
          <a:off x="2841129" y="548680"/>
          <a:ext cx="5475287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02" name="Equation" r:id="rId22" imgW="2717640" imgH="850680" progId="Equation.DSMT4">
                  <p:embed/>
                </p:oleObj>
              </mc:Choice>
              <mc:Fallback>
                <p:oleObj name="Equation" r:id="rId22" imgW="2717640" imgH="8506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129" y="548680"/>
                        <a:ext cx="5475287" cy="170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6657553" y="1731577"/>
            <a:ext cx="180020" cy="5040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197613" y="1731577"/>
            <a:ext cx="180020" cy="5040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09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 animBg="1"/>
      <p:bldP spid="26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1617361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 smtClean="0"/>
              <a:t>Za početak se prisetimo </a:t>
            </a:r>
            <a:r>
              <a:rPr lang="sr-Latn-RS" sz="3200" b="1" dirty="0" smtClean="0"/>
              <a:t>aksijalne </a:t>
            </a:r>
            <a:r>
              <a:rPr lang="sr-Latn-RS" sz="3200" b="1" dirty="0"/>
              <a:t>krutosti štapova </a:t>
            </a:r>
            <a:r>
              <a:rPr lang="sr-Latn-RS" sz="3200" dirty="0"/>
              <a:t>koja se označena sa </a:t>
            </a:r>
            <a:r>
              <a:rPr lang="sr-Latn-RS" sz="3200" b="1" dirty="0"/>
              <a:t>k</a:t>
            </a:r>
            <a:r>
              <a:rPr lang="sr-Latn-RS" sz="3200" dirty="0"/>
              <a:t>, sračunava pomoću sledećeg izraza</a:t>
            </a:r>
            <a:r>
              <a:rPr lang="sr-Latn-RS" sz="3200" dirty="0" smtClean="0"/>
              <a:t>: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431162"/>
              </p:ext>
            </p:extLst>
          </p:nvPr>
        </p:nvGraphicFramePr>
        <p:xfrm>
          <a:off x="5021990" y="1700808"/>
          <a:ext cx="990170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144" name="Equation" r:id="rId3" imgW="495085" imgH="393529" progId="Equation.DSMT4">
                  <p:embed/>
                </p:oleObj>
              </mc:Choice>
              <mc:Fallback>
                <p:oleObj name="Equation" r:id="rId3" imgW="495085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1990" y="1700808"/>
                        <a:ext cx="990170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467544" y="2708920"/>
            <a:ext cx="8229600" cy="3528391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r-Latn-RS" sz="3200" dirty="0"/>
              <a:t>Proučavajući </a:t>
            </a:r>
            <a:r>
              <a:rPr lang="sr-Latn-RS" sz="3200" dirty="0" smtClean="0"/>
              <a:t>aksijalno pritisnute </a:t>
            </a:r>
            <a:r>
              <a:rPr lang="sr-Latn-RS" sz="3200" dirty="0"/>
              <a:t>štapove polazili smo od činjenice da su im </a:t>
            </a:r>
            <a:r>
              <a:rPr lang="sr-Latn-RS" sz="3200" dirty="0" smtClean="0"/>
              <a:t>aksijalne </a:t>
            </a:r>
            <a:r>
              <a:rPr lang="sr-Latn-RS" sz="3200" dirty="0"/>
              <a:t>krutosti bile dovoljno velike, pa im usled pritiska nije dolazilo do gubitka pravolinijskog oblika.</a:t>
            </a:r>
            <a:endParaRPr lang="sr-Latn-R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Latn-RS" sz="3200" dirty="0"/>
              <a:t>Da li je u praksi uvek tako? </a:t>
            </a:r>
          </a:p>
          <a:p>
            <a:pPr algn="just"/>
            <a:r>
              <a:rPr lang="sr-Latn-RS" sz="3200" dirty="0"/>
              <a:t>Nije, a trebalo bi da bude.</a:t>
            </a:r>
          </a:p>
        </p:txBody>
      </p:sp>
    </p:spTree>
    <p:extLst>
      <p:ext uri="{BB962C8B-B14F-4D97-AF65-F5344CB8AC3E}">
        <p14:creationId xmlns:p14="http://schemas.microsoft.com/office/powerpoint/2010/main" val="209725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30</a:t>
            </a:fld>
            <a:endParaRPr lang="sr-Latn-RS"/>
          </a:p>
        </p:txBody>
      </p:sp>
      <p:sp>
        <p:nvSpPr>
          <p:cNvPr id="3" name="Left Brace 2"/>
          <p:cNvSpPr/>
          <p:nvPr/>
        </p:nvSpPr>
        <p:spPr>
          <a:xfrm>
            <a:off x="1868487" y="476672"/>
            <a:ext cx="381000" cy="1066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05386"/>
              </p:ext>
            </p:extLst>
          </p:nvPr>
        </p:nvGraphicFramePr>
        <p:xfrm>
          <a:off x="467544" y="832272"/>
          <a:ext cx="12271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004" name="Equation" r:id="rId3" imgW="609480" imgH="177480" progId="Equation.DSMT4">
                  <p:embed/>
                </p:oleObj>
              </mc:Choice>
              <mc:Fallback>
                <p:oleObj name="Equation" r:id="rId3" imgW="609480" imgH="1774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832272"/>
                        <a:ext cx="1227138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324903"/>
              </p:ext>
            </p:extLst>
          </p:nvPr>
        </p:nvGraphicFramePr>
        <p:xfrm>
          <a:off x="5436096" y="857672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005" name="Equation" r:id="rId5" imgW="190417" imgH="152334" progId="Equation.3">
                  <p:embed/>
                </p:oleObj>
              </mc:Choice>
              <mc:Fallback>
                <p:oleObj name="Equation" r:id="rId5" imgW="190417" imgH="152334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857672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413735"/>
              </p:ext>
            </p:extLst>
          </p:nvPr>
        </p:nvGraphicFramePr>
        <p:xfrm>
          <a:off x="2267744" y="621159"/>
          <a:ext cx="304006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006" name="Equation" r:id="rId7" imgW="1511280" imgH="393480" progId="Equation.DSMT4">
                  <p:embed/>
                </p:oleObj>
              </mc:Choice>
              <mc:Fallback>
                <p:oleObj name="Equation" r:id="rId7" imgW="1511280" imgH="3934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621159"/>
                        <a:ext cx="3040062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090592"/>
              </p:ext>
            </p:extLst>
          </p:nvPr>
        </p:nvGraphicFramePr>
        <p:xfrm>
          <a:off x="5900514" y="616372"/>
          <a:ext cx="10477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007" name="Equation" r:id="rId9" imgW="520560" imgH="393480" progId="Equation.DSMT4">
                  <p:embed/>
                </p:oleObj>
              </mc:Choice>
              <mc:Fallback>
                <p:oleObj name="Equation" r:id="rId9" imgW="520560" imgH="3934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0514" y="616372"/>
                        <a:ext cx="104775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991697"/>
              </p:ext>
            </p:extLst>
          </p:nvPr>
        </p:nvGraphicFramePr>
        <p:xfrm>
          <a:off x="7416874" y="616372"/>
          <a:ext cx="9715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008" name="Equation" r:id="rId11" imgW="482400" imgH="393480" progId="Equation.DSMT4">
                  <p:embed/>
                </p:oleObj>
              </mc:Choice>
              <mc:Fallback>
                <p:oleObj name="Equation" r:id="rId11" imgW="482400" imgH="39348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74" y="616372"/>
                        <a:ext cx="97155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010727"/>
              </p:ext>
            </p:extLst>
          </p:nvPr>
        </p:nvGraphicFramePr>
        <p:xfrm>
          <a:off x="6996137" y="836712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009" name="Equation" r:id="rId13" imgW="190417" imgH="152334" progId="Equation.3">
                  <p:embed/>
                </p:oleObj>
              </mc:Choice>
              <mc:Fallback>
                <p:oleObj name="Equation" r:id="rId13" imgW="190417" imgH="15233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6137" y="836712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95091"/>
              </p:ext>
            </p:extLst>
          </p:nvPr>
        </p:nvGraphicFramePr>
        <p:xfrm>
          <a:off x="7020272" y="1934344"/>
          <a:ext cx="13541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010" name="Equation" r:id="rId14" imgW="672840" imgH="495000" progId="Equation.DSMT4">
                  <p:embed/>
                </p:oleObj>
              </mc:Choice>
              <mc:Fallback>
                <p:oleObj name="Equation" r:id="rId14" imgW="672840" imgH="495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1934344"/>
                        <a:ext cx="1354138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650295"/>
              </p:ext>
            </p:extLst>
          </p:nvPr>
        </p:nvGraphicFramePr>
        <p:xfrm>
          <a:off x="7668344" y="1484784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011" name="Equation" r:id="rId16" imgW="139639" imgH="203112" progId="Equation.3">
                  <p:embed/>
                </p:oleObj>
              </mc:Choice>
              <mc:Fallback>
                <p:oleObj name="Equation" r:id="rId16" imgW="139639" imgH="203112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1484784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459678"/>
              </p:ext>
            </p:extLst>
          </p:nvPr>
        </p:nvGraphicFramePr>
        <p:xfrm>
          <a:off x="7020272" y="3068960"/>
          <a:ext cx="13811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012" name="Equation" r:id="rId18" imgW="685800" imgH="431640" progId="Equation.DSMT4">
                  <p:embed/>
                </p:oleObj>
              </mc:Choice>
              <mc:Fallback>
                <p:oleObj name="Equation" r:id="rId18" imgW="68580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3068960"/>
                        <a:ext cx="1381125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Brace 13"/>
          <p:cNvSpPr/>
          <p:nvPr/>
        </p:nvSpPr>
        <p:spPr>
          <a:xfrm flipH="1">
            <a:off x="6495256" y="1844824"/>
            <a:ext cx="381000" cy="2202160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23728" y="3645024"/>
            <a:ext cx="419386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Izraz za Ojlerovu kritičnu silu  izvijanja.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070323"/>
              </p:ext>
            </p:extLst>
          </p:nvPr>
        </p:nvGraphicFramePr>
        <p:xfrm>
          <a:off x="3635375" y="2442022"/>
          <a:ext cx="26860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013" name="Equation" r:id="rId20" imgW="1333440" imgH="495000" progId="Equation.DSMT4">
                  <p:embed/>
                </p:oleObj>
              </mc:Choice>
              <mc:Fallback>
                <p:oleObj name="Equation" r:id="rId20" imgW="133344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442022"/>
                        <a:ext cx="2686050" cy="9906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16" idx="1"/>
            <a:endCxn id="15" idx="1"/>
          </p:cNvCxnSpPr>
          <p:nvPr/>
        </p:nvCxnSpPr>
        <p:spPr>
          <a:xfrm rot="10800000" flipV="1">
            <a:off x="2123729" y="2937321"/>
            <a:ext cx="1511647" cy="1123201"/>
          </a:xfrm>
          <a:prstGeom prst="bentConnector3">
            <a:avLst>
              <a:gd name="adj1" fmla="val 1151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23728" y="4746947"/>
            <a:ext cx="5400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n=1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dobijamo najmanju vrednost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Ojlerove kritične sile izvijanja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687521"/>
              </p:ext>
            </p:extLst>
          </p:nvPr>
        </p:nvGraphicFramePr>
        <p:xfrm>
          <a:off x="6519937" y="5246712"/>
          <a:ext cx="18684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014" name="Equation" r:id="rId22" imgW="927000" imgH="495000" progId="Equation.DSMT4">
                  <p:embed/>
                </p:oleObj>
              </mc:Choice>
              <mc:Fallback>
                <p:oleObj name="Equation" r:id="rId22" imgW="92700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937" y="5246712"/>
                        <a:ext cx="1868487" cy="990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736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31</a:t>
            </a:fld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4" y="260648"/>
            <a:ext cx="3598164" cy="6268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61796" y="4941168"/>
            <a:ext cx="4386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Drugi slučaj izvijanja u elastičnoj oblasti (levo) ekvivalentan prvom slučaju (desno)</a:t>
            </a:r>
            <a:endParaRPr lang="en-US" sz="24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468192"/>
              </p:ext>
            </p:extLst>
          </p:nvPr>
        </p:nvGraphicFramePr>
        <p:xfrm>
          <a:off x="5324369" y="692696"/>
          <a:ext cx="18684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86" name="Equation" r:id="rId4" imgW="927000" imgH="495000" progId="Equation.DSMT4">
                  <p:embed/>
                </p:oleObj>
              </mc:Choice>
              <mc:Fallback>
                <p:oleObj name="Equation" r:id="rId4" imgW="927000" imgH="495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369" y="692696"/>
                        <a:ext cx="1868487" cy="990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30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32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Treći slučaj izvijanja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5631631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Štap uklešten na oba kraja: </a:t>
            </a:r>
            <a:r>
              <a:rPr lang="en-U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F&lt;F</a:t>
            </a:r>
            <a:r>
              <a:rPr lang="en-US" sz="2400" i="1" baseline="-25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kr</a:t>
            </a:r>
            <a:r>
              <a:rPr lang="en-U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 i </a:t>
            </a:r>
            <a:r>
              <a:rPr lang="en-U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F=F</a:t>
            </a:r>
            <a:r>
              <a:rPr lang="en-US" sz="2400" i="1" baseline="-25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kr </a:t>
            </a:r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08720"/>
            <a:ext cx="5148072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7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33</a:t>
            </a:fld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6012160" y="1417191"/>
            <a:ext cx="2376264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Približna diferencijalna jednačina elastične linije: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Elbow Connector 5"/>
          <p:cNvCxnSpPr>
            <a:stCxn id="5" idx="3"/>
            <a:endCxn id="9" idx="3"/>
          </p:cNvCxnSpPr>
          <p:nvPr/>
        </p:nvCxnSpPr>
        <p:spPr>
          <a:xfrm>
            <a:off x="8388424" y="2202021"/>
            <a:ext cx="12700" cy="1269370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7584" y="5450110"/>
            <a:ext cx="432048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Presečni moment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iznosi: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485337"/>
              </p:ext>
            </p:extLst>
          </p:nvPr>
        </p:nvGraphicFramePr>
        <p:xfrm>
          <a:off x="4130675" y="5657850"/>
          <a:ext cx="27670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410" name="Equation" r:id="rId3" imgW="1371600" imgH="253800" progId="Equation.DSMT4">
                  <p:embed/>
                </p:oleObj>
              </mc:Choice>
              <mc:Fallback>
                <p:oleObj name="Equation" r:id="rId3" imgW="1371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675" y="5657850"/>
                        <a:ext cx="276701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267797"/>
              </p:ext>
            </p:extLst>
          </p:nvPr>
        </p:nvGraphicFramePr>
        <p:xfrm>
          <a:off x="6043613" y="683419"/>
          <a:ext cx="20748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411" name="Equation" r:id="rId5" imgW="1028520" imgH="228600" progId="Equation.DSMT4">
                  <p:embed/>
                </p:oleObj>
              </mc:Choice>
              <mc:Fallback>
                <p:oleObj name="Equation" r:id="rId5" imgW="1028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683419"/>
                        <a:ext cx="207486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245682"/>
              </p:ext>
            </p:extLst>
          </p:nvPr>
        </p:nvGraphicFramePr>
        <p:xfrm>
          <a:off x="5810250" y="4941888"/>
          <a:ext cx="19192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412" name="Equation" r:id="rId7" imgW="952200" imgH="228600" progId="Equation.DSMT4">
                  <p:embed/>
                </p:oleObj>
              </mc:Choice>
              <mc:Fallback>
                <p:oleObj name="Equation" r:id="rId7" imgW="952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4941888"/>
                        <a:ext cx="1919288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48788" y="3933056"/>
            <a:ext cx="190758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Reaktivni momenti: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Elbow Connector 12"/>
          <p:cNvCxnSpPr>
            <a:stCxn id="12" idx="3"/>
            <a:endCxn id="11" idx="3"/>
          </p:cNvCxnSpPr>
          <p:nvPr/>
        </p:nvCxnSpPr>
        <p:spPr>
          <a:xfrm flipH="1">
            <a:off x="7729538" y="4348555"/>
            <a:ext cx="226838" cy="821933"/>
          </a:xfrm>
          <a:prstGeom prst="bentConnector3">
            <a:avLst>
              <a:gd name="adj1" fmla="val -1007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5148072" cy="466344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411760" y="332656"/>
            <a:ext cx="3384376" cy="4837112"/>
          </a:xfrm>
          <a:prstGeom prst="round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254512"/>
              </p:ext>
            </p:extLst>
          </p:nvPr>
        </p:nvGraphicFramePr>
        <p:xfrm>
          <a:off x="5675386" y="3217391"/>
          <a:ext cx="27130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413" name="Equation" r:id="rId10" imgW="1345616" imgH="253890" progId="Equation.DSMT4">
                  <p:embed/>
                </p:oleObj>
              </mc:Choice>
              <mc:Fallback>
                <p:oleObj name="Equation" r:id="rId10" imgW="1345616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386" y="3217391"/>
                        <a:ext cx="2713038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908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34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959468"/>
              </p:ext>
            </p:extLst>
          </p:nvPr>
        </p:nvGraphicFramePr>
        <p:xfrm>
          <a:off x="4300215" y="476672"/>
          <a:ext cx="27130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58" name="Equation" r:id="rId3" imgW="1345616" imgH="253890" progId="Equation.DSMT4">
                  <p:embed/>
                </p:oleObj>
              </mc:Choice>
              <mc:Fallback>
                <p:oleObj name="Equation" r:id="rId3" imgW="1345616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215" y="476672"/>
                        <a:ext cx="2713037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904728"/>
              </p:ext>
            </p:extLst>
          </p:nvPr>
        </p:nvGraphicFramePr>
        <p:xfrm>
          <a:off x="870471" y="476672"/>
          <a:ext cx="27654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59" name="Equation" r:id="rId5" imgW="1371600" imgH="253800" progId="Equation.DSMT4">
                  <p:embed/>
                </p:oleObj>
              </mc:Choice>
              <mc:Fallback>
                <p:oleObj name="Equation" r:id="rId5" imgW="1371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471" y="476672"/>
                        <a:ext cx="2765425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 flipH="1">
            <a:off x="3796160" y="69955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430803"/>
              </p:ext>
            </p:extLst>
          </p:nvPr>
        </p:nvGraphicFramePr>
        <p:xfrm>
          <a:off x="3503613" y="1552451"/>
          <a:ext cx="34051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60" name="Equation" r:id="rId7" imgW="1688760" imgH="253800" progId="Equation.DSMT4">
                  <p:embed/>
                </p:oleObj>
              </mc:Choice>
              <mc:Fallback>
                <p:oleObj name="Equation" r:id="rId7" imgW="1688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1552451"/>
                        <a:ext cx="3405187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99636"/>
              </p:ext>
            </p:extLst>
          </p:nvPr>
        </p:nvGraphicFramePr>
        <p:xfrm>
          <a:off x="5668367" y="1078384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61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367" y="1078384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065315"/>
              </p:ext>
            </p:extLst>
          </p:nvPr>
        </p:nvGraphicFramePr>
        <p:xfrm>
          <a:off x="4867077" y="2158504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62" name="Equation" r:id="rId11" imgW="139639" imgH="203112" progId="Equation.3">
                  <p:embed/>
                </p:oleObj>
              </mc:Choice>
              <mc:Fallback>
                <p:oleObj name="Equation" r:id="rId11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077" y="2158504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329467"/>
              </p:ext>
            </p:extLst>
          </p:nvPr>
        </p:nvGraphicFramePr>
        <p:xfrm>
          <a:off x="4715719" y="4750792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63" name="Equation" r:id="rId12" imgW="139639" imgH="203112" progId="Equation.3">
                  <p:embed/>
                </p:oleObj>
              </mc:Choice>
              <mc:Fallback>
                <p:oleObj name="Equation" r:id="rId12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5719" y="4750792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212852"/>
              </p:ext>
            </p:extLst>
          </p:nvPr>
        </p:nvGraphicFramePr>
        <p:xfrm>
          <a:off x="3491880" y="2631951"/>
          <a:ext cx="3225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64" name="Equation" r:id="rId13" imgW="1600200" imgH="253800" progId="Equation.DSMT4">
                  <p:embed/>
                </p:oleObj>
              </mc:Choice>
              <mc:Fallback>
                <p:oleObj name="Equation" r:id="rId13" imgW="1600200" imgH="2538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631951"/>
                        <a:ext cx="32258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090456"/>
              </p:ext>
            </p:extLst>
          </p:nvPr>
        </p:nvGraphicFramePr>
        <p:xfrm>
          <a:off x="7029624" y="2708920"/>
          <a:ext cx="6905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65" name="Equation" r:id="rId15" imgW="342720" imgH="228600" progId="Equation.DSMT4">
                  <p:embed/>
                </p:oleObj>
              </mc:Choice>
              <mc:Fallback>
                <p:oleObj name="Equation" r:id="rId15" imgW="342720" imgH="2286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9624" y="2708920"/>
                        <a:ext cx="690563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/>
          <p:nvPr/>
        </p:nvCxnSpPr>
        <p:spPr>
          <a:xfrm flipV="1">
            <a:off x="6876256" y="2564904"/>
            <a:ext cx="234479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423304"/>
              </p:ext>
            </p:extLst>
          </p:nvPr>
        </p:nvGraphicFramePr>
        <p:xfrm>
          <a:off x="4716016" y="3239641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66" name="Equation" r:id="rId11" imgW="139639" imgH="203112" progId="Equation.3">
                  <p:embed/>
                </p:oleObj>
              </mc:Choice>
              <mc:Fallback>
                <p:oleObj name="Equation" r:id="rId11" imgW="139639" imgH="203112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239641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24844"/>
              </p:ext>
            </p:extLst>
          </p:nvPr>
        </p:nvGraphicFramePr>
        <p:xfrm>
          <a:off x="2994025" y="3717801"/>
          <a:ext cx="49403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67" name="Equation" r:id="rId17" imgW="2450880" imgH="431640" progId="Equation.DSMT4">
                  <p:embed/>
                </p:oleObj>
              </mc:Choice>
              <mc:Fallback>
                <p:oleObj name="Equation" r:id="rId17" imgW="2450880" imgH="43164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025" y="3717801"/>
                        <a:ext cx="49403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819123"/>
              </p:ext>
            </p:extLst>
          </p:nvPr>
        </p:nvGraphicFramePr>
        <p:xfrm>
          <a:off x="2987824" y="5229101"/>
          <a:ext cx="39417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68" name="Equation" r:id="rId19" imgW="1955520" imgH="431640" progId="Equation.DSMT4">
                  <p:embed/>
                </p:oleObj>
              </mc:Choice>
              <mc:Fallback>
                <p:oleObj name="Equation" r:id="rId19" imgW="1955520" imgH="43164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229101"/>
                        <a:ext cx="3941763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770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35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973308"/>
              </p:ext>
            </p:extLst>
          </p:nvPr>
        </p:nvGraphicFramePr>
        <p:xfrm>
          <a:off x="2843808" y="620713"/>
          <a:ext cx="38401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38" name="Equation" r:id="rId3" imgW="1904760" imgH="431640" progId="Equation.DSMT4">
                  <p:embed/>
                </p:oleObj>
              </mc:Choice>
              <mc:Fallback>
                <p:oleObj name="Equation" r:id="rId3" imgW="1904760" imgH="4316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620713"/>
                        <a:ext cx="3840162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089791"/>
              </p:ext>
            </p:extLst>
          </p:nvPr>
        </p:nvGraphicFramePr>
        <p:xfrm>
          <a:off x="827584" y="621382"/>
          <a:ext cx="13811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39" name="Equation" r:id="rId5" imgW="685800" imgH="431640" progId="Equation.DSMT4">
                  <p:embed/>
                </p:oleObj>
              </mc:Choice>
              <mc:Fallback>
                <p:oleObj name="Equation" r:id="rId5" imgW="685800" imgH="43164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621382"/>
                        <a:ext cx="1381125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 flipH="1">
            <a:off x="2333502" y="987954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359735"/>
              </p:ext>
            </p:extLst>
          </p:nvPr>
        </p:nvGraphicFramePr>
        <p:xfrm>
          <a:off x="4283671" y="1654646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40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671" y="1654646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104528"/>
              </p:ext>
            </p:extLst>
          </p:nvPr>
        </p:nvGraphicFramePr>
        <p:xfrm>
          <a:off x="2831703" y="2137742"/>
          <a:ext cx="28924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41" name="Equation" r:id="rId9" imgW="1434960" imgH="393480" progId="Equation.DSMT4">
                  <p:embed/>
                </p:oleObj>
              </mc:Choice>
              <mc:Fallback>
                <p:oleObj name="Equation" r:id="rId9" imgW="1434960" imgH="3934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1703" y="2137742"/>
                        <a:ext cx="2892425" cy="787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32870" y="3212976"/>
            <a:ext cx="6303426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Ovo je diferencijalna jednačina drugog reda kojoj je opšte rešenje oblika: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Elbow Connector 8"/>
          <p:cNvCxnSpPr>
            <a:stCxn id="8" idx="1"/>
            <a:endCxn id="7" idx="1"/>
          </p:cNvCxnSpPr>
          <p:nvPr/>
        </p:nvCxnSpPr>
        <p:spPr>
          <a:xfrm rot="10800000" flipH="1">
            <a:off x="932869" y="2531443"/>
            <a:ext cx="1898833" cy="1097033"/>
          </a:xfrm>
          <a:prstGeom prst="bentConnector3">
            <a:avLst>
              <a:gd name="adj1" fmla="val -120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955135"/>
              </p:ext>
            </p:extLst>
          </p:nvPr>
        </p:nvGraphicFramePr>
        <p:xfrm>
          <a:off x="3995936" y="3784454"/>
          <a:ext cx="39385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42" name="Equation" r:id="rId11" imgW="1955520" imgH="393480" progId="Equation.DSMT4">
                  <p:embed/>
                </p:oleObj>
              </mc:Choice>
              <mc:Fallback>
                <p:oleObj name="Equation" r:id="rId11" imgW="195552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3784454"/>
                        <a:ext cx="3938587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453914"/>
              </p:ext>
            </p:extLst>
          </p:nvPr>
        </p:nvGraphicFramePr>
        <p:xfrm>
          <a:off x="3983757" y="5137972"/>
          <a:ext cx="36845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43" name="Equation" r:id="rId13" imgW="1828800" imgH="253800" progId="Equation.DSMT4">
                  <p:embed/>
                </p:oleObj>
              </mc:Choice>
              <mc:Fallback>
                <p:oleObj name="Equation" r:id="rId13" imgW="1828800" imgH="253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757" y="5137972"/>
                        <a:ext cx="3684587" cy="508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273612"/>
              </p:ext>
            </p:extLst>
          </p:nvPr>
        </p:nvGraphicFramePr>
        <p:xfrm>
          <a:off x="8290917" y="3805439"/>
          <a:ext cx="4333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44" name="Equation" r:id="rId15" imgW="215640" imgH="393480" progId="Equation.DSMT4">
                  <p:embed/>
                </p:oleObj>
              </mc:Choice>
              <mc:Fallback>
                <p:oleObj name="Equation" r:id="rId15" imgW="21564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0917" y="3805439"/>
                        <a:ext cx="433387" cy="787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 flipV="1">
            <a:off x="8074893" y="3877447"/>
            <a:ext cx="234479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747058"/>
              </p:ext>
            </p:extLst>
          </p:nvPr>
        </p:nvGraphicFramePr>
        <p:xfrm>
          <a:off x="4600327" y="4637934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45" name="Equation" r:id="rId17" imgW="139639" imgH="203112" progId="Equation.3">
                  <p:embed/>
                </p:oleObj>
              </mc:Choice>
              <mc:Fallback>
                <p:oleObj name="Equation" r:id="rId17" imgW="139639" imgH="203112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327" y="4637934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261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36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395536" y="724403"/>
            <a:ext cx="259228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Granični uslovi (C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M/F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= ?):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954352"/>
              </p:ext>
            </p:extLst>
          </p:nvPr>
        </p:nvGraphicFramePr>
        <p:xfrm>
          <a:off x="2723456" y="1197496"/>
          <a:ext cx="1560512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37" name="Equation" r:id="rId3" imgW="774360" imgH="850680" progId="Equation.DSMT4">
                  <p:embed/>
                </p:oleObj>
              </mc:Choice>
              <mc:Fallback>
                <p:oleObj name="Equation" r:id="rId3" imgW="774360" imgH="8506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3456" y="1197496"/>
                        <a:ext cx="1560512" cy="170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300010"/>
              </p:ext>
            </p:extLst>
          </p:nvPr>
        </p:nvGraphicFramePr>
        <p:xfrm>
          <a:off x="6423967" y="338264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38" name="Equation" r:id="rId5" imgW="139639" imgH="203112" progId="Equation.3">
                  <p:embed/>
                </p:oleObj>
              </mc:Choice>
              <mc:Fallback>
                <p:oleObj name="Equation" r:id="rId5" imgW="139639" imgH="203112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967" y="338264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427984" y="1170360"/>
            <a:ext cx="4320480" cy="2114624"/>
          </a:xfrm>
          <a:prstGeom prst="round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694447"/>
              </p:ext>
            </p:extLst>
          </p:nvPr>
        </p:nvGraphicFramePr>
        <p:xfrm>
          <a:off x="4593853" y="1412776"/>
          <a:ext cx="39385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39" name="Equation" r:id="rId7" imgW="1955520" imgH="393480" progId="Equation.DSMT4">
                  <p:embed/>
                </p:oleObj>
              </mc:Choice>
              <mc:Fallback>
                <p:oleObj name="Equation" r:id="rId7" imgW="1955520" imgH="3934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3853" y="1412776"/>
                        <a:ext cx="3938587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90567"/>
              </p:ext>
            </p:extLst>
          </p:nvPr>
        </p:nvGraphicFramePr>
        <p:xfrm>
          <a:off x="4581674" y="2488952"/>
          <a:ext cx="36845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40" name="Equation" r:id="rId9" imgW="1828800" imgH="253800" progId="Equation.DSMT4">
                  <p:embed/>
                </p:oleObj>
              </mc:Choice>
              <mc:Fallback>
                <p:oleObj name="Equation" r:id="rId9" imgW="1828800" imgH="2538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674" y="2488952"/>
                        <a:ext cx="3684587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206327"/>
              </p:ext>
            </p:extLst>
          </p:nvPr>
        </p:nvGraphicFramePr>
        <p:xfrm>
          <a:off x="2411760" y="3886696"/>
          <a:ext cx="5629275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41" name="Equation" r:id="rId11" imgW="2793960" imgH="1091880" progId="Equation.DSMT4">
                  <p:embed/>
                </p:oleObj>
              </mc:Choice>
              <mc:Fallback>
                <p:oleObj name="Equation" r:id="rId11" imgW="2793960" imgH="10918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886696"/>
                        <a:ext cx="5629275" cy="218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469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37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423194"/>
              </p:ext>
            </p:extLst>
          </p:nvPr>
        </p:nvGraphicFramePr>
        <p:xfrm>
          <a:off x="2695575" y="307975"/>
          <a:ext cx="5629275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04" name="Equation" r:id="rId3" imgW="2793960" imgH="1091880" progId="Equation.DSMT4">
                  <p:embed/>
                </p:oleObj>
              </mc:Choice>
              <mc:Fallback>
                <p:oleObj name="Equation" r:id="rId3" imgW="2793960" imgH="1091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5" y="307975"/>
                        <a:ext cx="5629275" cy="218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245306"/>
              </p:ext>
            </p:extLst>
          </p:nvPr>
        </p:nvGraphicFramePr>
        <p:xfrm>
          <a:off x="2761665" y="3120579"/>
          <a:ext cx="26098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05" name="Equation" r:id="rId5" imgW="1295280" imgH="393480" progId="Equation.DSMT4">
                  <p:embed/>
                </p:oleObj>
              </mc:Choice>
              <mc:Fallback>
                <p:oleObj name="Equation" r:id="rId5" imgW="1295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1665" y="3120579"/>
                        <a:ext cx="260985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393567"/>
              </p:ext>
            </p:extLst>
          </p:nvPr>
        </p:nvGraphicFramePr>
        <p:xfrm>
          <a:off x="3783955" y="2636912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06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955" y="2636912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523313"/>
              </p:ext>
            </p:extLst>
          </p:nvPr>
        </p:nvGraphicFramePr>
        <p:xfrm>
          <a:off x="2308473" y="5305896"/>
          <a:ext cx="347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07" name="Equation" r:id="rId9" imgW="1726920" imgH="393480" progId="Equation.DSMT4">
                  <p:embed/>
                </p:oleObj>
              </mc:Choice>
              <mc:Fallback>
                <p:oleObj name="Equation" r:id="rId9" imgW="1726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473" y="5305896"/>
                        <a:ext cx="3479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315247"/>
              </p:ext>
            </p:extLst>
          </p:nvPr>
        </p:nvGraphicFramePr>
        <p:xfrm>
          <a:off x="2627784" y="4293096"/>
          <a:ext cx="19700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08" name="Equation" r:id="rId11" imgW="977760" imgH="228600" progId="Equation.DSMT4">
                  <p:embed/>
                </p:oleObj>
              </mc:Choice>
              <mc:Fallback>
                <p:oleObj name="Equation" r:id="rId11" imgW="977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293096"/>
                        <a:ext cx="1970088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414483"/>
              </p:ext>
            </p:extLst>
          </p:nvPr>
        </p:nvGraphicFramePr>
        <p:xfrm>
          <a:off x="4644008" y="4365104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09" name="Equation" r:id="rId13" imgW="190417" imgH="152334" progId="Equation.3">
                  <p:embed/>
                </p:oleObj>
              </mc:Choice>
              <mc:Fallback>
                <p:oleObj name="Equation" r:id="rId13" imgW="190417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4365104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006348"/>
              </p:ext>
            </p:extLst>
          </p:nvPr>
        </p:nvGraphicFramePr>
        <p:xfrm>
          <a:off x="5076056" y="4293096"/>
          <a:ext cx="844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10" name="Equation" r:id="rId15" imgW="419040" imgH="228600" progId="Equation.DSMT4">
                  <p:embed/>
                </p:oleObj>
              </mc:Choice>
              <mc:Fallback>
                <p:oleObj name="Equation" r:id="rId15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293096"/>
                        <a:ext cx="84455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10800000">
            <a:off x="5436096" y="3429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 flipH="1">
            <a:off x="6006440" y="4443967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Elbow Connector 14"/>
          <p:cNvCxnSpPr>
            <a:stCxn id="13" idx="1"/>
            <a:endCxn id="14" idx="3"/>
          </p:cNvCxnSpPr>
          <p:nvPr/>
        </p:nvCxnSpPr>
        <p:spPr>
          <a:xfrm>
            <a:off x="5801856" y="3497580"/>
            <a:ext cx="570344" cy="1014967"/>
          </a:xfrm>
          <a:prstGeom prst="bentConnector3">
            <a:avLst>
              <a:gd name="adj1" fmla="val 1400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930886"/>
              </p:ext>
            </p:extLst>
          </p:nvPr>
        </p:nvGraphicFramePr>
        <p:xfrm>
          <a:off x="2243609" y="3356992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11" name="Equation" r:id="rId17" imgW="190440" imgH="152280" progId="Equation.DSMT4">
                  <p:embed/>
                </p:oleObj>
              </mc:Choice>
              <mc:Fallback>
                <p:oleObj name="Equation" r:id="rId17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609" y="3356992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5400000">
            <a:off x="1145332" y="4041636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 flipH="1">
            <a:off x="1835696" y="56476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Elbow Connector 18"/>
          <p:cNvCxnSpPr>
            <a:stCxn id="17" idx="3"/>
            <a:endCxn id="18" idx="1"/>
          </p:cNvCxnSpPr>
          <p:nvPr/>
        </p:nvCxnSpPr>
        <p:spPr>
          <a:xfrm rot="16200000" flipH="1">
            <a:off x="870392" y="4750916"/>
            <a:ext cx="1423124" cy="50748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 rot="5400000">
            <a:off x="5079484" y="4977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155694"/>
              </p:ext>
            </p:extLst>
          </p:nvPr>
        </p:nvGraphicFramePr>
        <p:xfrm>
          <a:off x="5913016" y="555104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12" name="Equation" r:id="rId19" imgW="190417" imgH="152334" progId="Equation.3">
                  <p:embed/>
                </p:oleObj>
              </mc:Choice>
              <mc:Fallback>
                <p:oleObj name="Equation" r:id="rId19" imgW="190417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016" y="555104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005083"/>
              </p:ext>
            </p:extLst>
          </p:nvPr>
        </p:nvGraphicFramePr>
        <p:xfrm>
          <a:off x="6419999" y="5521672"/>
          <a:ext cx="11763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13" name="Equation" r:id="rId20" imgW="583920" imgH="177480" progId="Equation.DSMT4">
                  <p:embed/>
                </p:oleObj>
              </mc:Choice>
              <mc:Fallback>
                <p:oleObj name="Equation" r:id="rId20" imgW="5839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999" y="5521672"/>
                        <a:ext cx="1176337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28360"/>
              </p:ext>
            </p:extLst>
          </p:nvPr>
        </p:nvGraphicFramePr>
        <p:xfrm>
          <a:off x="823193" y="3068960"/>
          <a:ext cx="13049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14" name="Equation" r:id="rId22" imgW="647640" imgH="393480" progId="Equation.DSMT4">
                  <p:embed/>
                </p:oleObj>
              </mc:Choice>
              <mc:Fallback>
                <p:oleObj name="Equation" r:id="rId22" imgW="64764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193" y="3068960"/>
                        <a:ext cx="1304925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575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8" grpId="0" animBg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38</a:t>
            </a:fld>
            <a:endParaRPr lang="sr-Latn-RS"/>
          </a:p>
        </p:txBody>
      </p:sp>
      <p:sp>
        <p:nvSpPr>
          <p:cNvPr id="3" name="Left Brace 2"/>
          <p:cNvSpPr/>
          <p:nvPr/>
        </p:nvSpPr>
        <p:spPr>
          <a:xfrm>
            <a:off x="1868487" y="620688"/>
            <a:ext cx="381000" cy="1066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300312"/>
              </p:ext>
            </p:extLst>
          </p:nvPr>
        </p:nvGraphicFramePr>
        <p:xfrm>
          <a:off x="493713" y="976313"/>
          <a:ext cx="11763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82" name="Equation" r:id="rId3" imgW="583920" imgH="177480" progId="Equation.DSMT4">
                  <p:embed/>
                </p:oleObj>
              </mc:Choice>
              <mc:Fallback>
                <p:oleObj name="Equation" r:id="rId3" imgW="5839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976313"/>
                        <a:ext cx="1176337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569837"/>
              </p:ext>
            </p:extLst>
          </p:nvPr>
        </p:nvGraphicFramePr>
        <p:xfrm>
          <a:off x="5436096" y="1001688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83" name="Equation" r:id="rId5" imgW="190417" imgH="152334" progId="Equation.3">
                  <p:embed/>
                </p:oleObj>
              </mc:Choice>
              <mc:Fallback>
                <p:oleObj name="Equation" r:id="rId5" imgW="190417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1001688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642687"/>
              </p:ext>
            </p:extLst>
          </p:nvPr>
        </p:nvGraphicFramePr>
        <p:xfrm>
          <a:off x="2230438" y="955675"/>
          <a:ext cx="31146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84" name="Equation" r:id="rId7" imgW="1549080" imgH="203040" progId="Equation.DSMT4">
                  <p:embed/>
                </p:oleObj>
              </mc:Choice>
              <mc:Fallback>
                <p:oleObj name="Equation" r:id="rId7" imgW="1549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438" y="955675"/>
                        <a:ext cx="3114675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198110"/>
              </p:ext>
            </p:extLst>
          </p:nvPr>
        </p:nvGraphicFramePr>
        <p:xfrm>
          <a:off x="5862638" y="760413"/>
          <a:ext cx="11239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85" name="Equation" r:id="rId9" imgW="558720" imgH="393480" progId="Equation.DSMT4">
                  <p:embed/>
                </p:oleObj>
              </mc:Choice>
              <mc:Fallback>
                <p:oleObj name="Equation" r:id="rId9" imgW="558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2638" y="760413"/>
                        <a:ext cx="112395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799975"/>
              </p:ext>
            </p:extLst>
          </p:nvPr>
        </p:nvGraphicFramePr>
        <p:xfrm>
          <a:off x="7424738" y="735013"/>
          <a:ext cx="10985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86" name="Equation" r:id="rId11" imgW="545760" imgH="419040" progId="Equation.DSMT4">
                  <p:embed/>
                </p:oleObj>
              </mc:Choice>
              <mc:Fallback>
                <p:oleObj name="Equation" r:id="rId11" imgW="545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4738" y="735013"/>
                        <a:ext cx="109855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1736"/>
              </p:ext>
            </p:extLst>
          </p:nvPr>
        </p:nvGraphicFramePr>
        <p:xfrm>
          <a:off x="7020272" y="980728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87" name="Equation" r:id="rId13" imgW="190417" imgH="152334" progId="Equation.3">
                  <p:embed/>
                </p:oleObj>
              </mc:Choice>
              <mc:Fallback>
                <p:oleObj name="Equation" r:id="rId13" imgW="190417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980728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522719"/>
              </p:ext>
            </p:extLst>
          </p:nvPr>
        </p:nvGraphicFramePr>
        <p:xfrm>
          <a:off x="6892925" y="2150492"/>
          <a:ext cx="16097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88" name="Equation" r:id="rId14" imgW="799920" imgH="495000" progId="Equation.DSMT4">
                  <p:embed/>
                </p:oleObj>
              </mc:Choice>
              <mc:Fallback>
                <p:oleObj name="Equation" r:id="rId14" imgW="79992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2925" y="2150492"/>
                        <a:ext cx="1609725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069537"/>
              </p:ext>
            </p:extLst>
          </p:nvPr>
        </p:nvGraphicFramePr>
        <p:xfrm>
          <a:off x="7668344" y="1687488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89" name="Equation" r:id="rId16" imgW="139639" imgH="203112" progId="Equation.3">
                  <p:embed/>
                </p:oleObj>
              </mc:Choice>
              <mc:Fallback>
                <p:oleObj name="Equation" r:id="rId16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1687488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301242"/>
              </p:ext>
            </p:extLst>
          </p:nvPr>
        </p:nvGraphicFramePr>
        <p:xfrm>
          <a:off x="6935291" y="3284984"/>
          <a:ext cx="13811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90" name="Equation" r:id="rId18" imgW="685800" imgH="431640" progId="Equation.DSMT4">
                  <p:embed/>
                </p:oleObj>
              </mc:Choice>
              <mc:Fallback>
                <p:oleObj name="Equation" r:id="rId18" imgW="685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5291" y="3284984"/>
                        <a:ext cx="1381125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Brace 12"/>
          <p:cNvSpPr/>
          <p:nvPr/>
        </p:nvSpPr>
        <p:spPr>
          <a:xfrm flipH="1">
            <a:off x="6495256" y="1988840"/>
            <a:ext cx="381000" cy="2448272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59632" y="3975447"/>
            <a:ext cx="511256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Izraz za Ojlerovu kritičnu silu izvijanja.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978035"/>
              </p:ext>
            </p:extLst>
          </p:nvPr>
        </p:nvGraphicFramePr>
        <p:xfrm>
          <a:off x="3635375" y="2730500"/>
          <a:ext cx="26860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91" name="Equation" r:id="rId20" imgW="1333440" imgH="495000" progId="Equation.DSMT4">
                  <p:embed/>
                </p:oleObj>
              </mc:Choice>
              <mc:Fallback>
                <p:oleObj name="Equation" r:id="rId20" imgW="133344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730500"/>
                        <a:ext cx="2686050" cy="9906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5" idx="1"/>
            <a:endCxn id="14" idx="1"/>
          </p:cNvCxnSpPr>
          <p:nvPr/>
        </p:nvCxnSpPr>
        <p:spPr>
          <a:xfrm rot="10800000" flipV="1">
            <a:off x="1259633" y="3225800"/>
            <a:ext cx="2375743" cy="980480"/>
          </a:xfrm>
          <a:prstGeom prst="bentConnector3">
            <a:avLst>
              <a:gd name="adj1" fmla="val 1096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400" y="4869160"/>
            <a:ext cx="6342856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n=1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dobijamo najmanju vrednost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Ojlerove kritične sile izvijanja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3133"/>
              </p:ext>
            </p:extLst>
          </p:nvPr>
        </p:nvGraphicFramePr>
        <p:xfrm>
          <a:off x="5871865" y="5368925"/>
          <a:ext cx="18684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92" name="Equation" r:id="rId22" imgW="927000" imgH="495000" progId="Equation.DSMT4">
                  <p:embed/>
                </p:oleObj>
              </mc:Choice>
              <mc:Fallback>
                <p:oleObj name="Equation" r:id="rId22" imgW="92700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1865" y="5368925"/>
                        <a:ext cx="1868487" cy="990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927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39</a:t>
            </a:fld>
            <a:endParaRPr lang="sr-Latn-RS"/>
          </a:p>
        </p:txBody>
      </p:sp>
      <p:sp>
        <p:nvSpPr>
          <p:cNvPr id="4" name="TextBox 3"/>
          <p:cNvSpPr txBox="1"/>
          <p:nvPr/>
        </p:nvSpPr>
        <p:spPr>
          <a:xfrm>
            <a:off x="1835696" y="4902259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Treći slučaj izvijanja u elastičnoj oblasti (levo) ekvivalentan prvom slučaju (desno)</a:t>
            </a:r>
            <a:endParaRPr lang="en-US" sz="24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486973"/>
              </p:ext>
            </p:extLst>
          </p:nvPr>
        </p:nvGraphicFramePr>
        <p:xfrm>
          <a:off x="5508104" y="2341662"/>
          <a:ext cx="18684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10" name="Equation" r:id="rId3" imgW="927000" imgH="495000" progId="Equation.DSMT4">
                  <p:embed/>
                </p:oleObj>
              </mc:Choice>
              <mc:Fallback>
                <p:oleObj name="Equation" r:id="rId3" imgW="927000" imgH="495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2341662"/>
                        <a:ext cx="1868487" cy="990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92696"/>
            <a:ext cx="2907792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3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519"/>
            <a:ext cx="8229600" cy="539496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 smtClean="0"/>
              <a:t>U </a:t>
            </a:r>
            <a:r>
              <a:rPr lang="sr-Latn-RS" sz="3200" dirty="0"/>
              <a:t>to da nije, mogli bismo se uveriti izvođenjem jednostavnog eksperimenta sa stubno postavljenim i ukleštenim </a:t>
            </a:r>
            <a:r>
              <a:rPr lang="sr-Latn-RS" sz="3200" dirty="0" smtClean="0"/>
              <a:t>štapom (kružnog poprečnog preseka), </a:t>
            </a:r>
            <a:r>
              <a:rPr lang="sr-Latn-RS" sz="3200" dirty="0"/>
              <a:t>navrčući na njegov </a:t>
            </a:r>
            <a:r>
              <a:rPr lang="sr-Latn-RS" sz="3200" dirty="0" smtClean="0"/>
              <a:t>slobodan </a:t>
            </a:r>
            <a:r>
              <a:rPr lang="sr-Latn-RS" sz="3200" dirty="0"/>
              <a:t>kraj kugle različitih težina</a:t>
            </a:r>
            <a:r>
              <a:rPr lang="sr-Latn-RS" sz="3200" dirty="0" smtClean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40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Četvrti slučaj izvijanja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1256" y="5445224"/>
            <a:ext cx="7571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Štap n</a:t>
            </a:r>
            <a:r>
              <a:rPr lang="en-U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sr-Latn-BA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jednom</a:t>
            </a:r>
            <a:r>
              <a:rPr lang="en-U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kraju</a:t>
            </a:r>
            <a:r>
              <a:rPr lang="en-U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uklešten</a:t>
            </a:r>
            <a:r>
              <a:rPr lang="en-U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sr-Latn-BA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na drugom zglobno </a:t>
            </a:r>
            <a:r>
              <a:rPr lang="en-US" sz="2400" i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sr-Latn-R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sr-Latn-R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F&lt;F</a:t>
            </a:r>
            <a:r>
              <a:rPr lang="en-US" sz="2400" i="1" baseline="-25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kr</a:t>
            </a:r>
            <a:r>
              <a:rPr lang="en-U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 i </a:t>
            </a:r>
            <a:r>
              <a:rPr lang="en-U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F=F</a:t>
            </a:r>
            <a:r>
              <a:rPr lang="en-US" sz="2400" i="1" baseline="-25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kr </a:t>
            </a:r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056" y="980728"/>
            <a:ext cx="5093208" cy="444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9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41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92612"/>
            <a:ext cx="5093208" cy="44485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2160" y="1417191"/>
            <a:ext cx="2376264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Približna diferencijalna jednačina elastične linije: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lbow Connector 4"/>
          <p:cNvCxnSpPr>
            <a:stCxn id="4" idx="3"/>
            <a:endCxn id="13" idx="3"/>
          </p:cNvCxnSpPr>
          <p:nvPr/>
        </p:nvCxnSpPr>
        <p:spPr>
          <a:xfrm>
            <a:off x="8388424" y="2202021"/>
            <a:ext cx="12700" cy="1269370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27584" y="5450110"/>
            <a:ext cx="432048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Presečni moment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iznosi: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079883"/>
              </p:ext>
            </p:extLst>
          </p:nvPr>
        </p:nvGraphicFramePr>
        <p:xfrm>
          <a:off x="4035574" y="5657850"/>
          <a:ext cx="35607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73" name="Equation" r:id="rId4" imgW="1765080" imgH="253800" progId="Equation.DSMT4">
                  <p:embed/>
                </p:oleObj>
              </mc:Choice>
              <mc:Fallback>
                <p:oleObj name="Equation" r:id="rId4" imgW="1765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574" y="5657850"/>
                        <a:ext cx="3560762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117267"/>
              </p:ext>
            </p:extLst>
          </p:nvPr>
        </p:nvGraphicFramePr>
        <p:xfrm>
          <a:off x="6043613" y="683419"/>
          <a:ext cx="20748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74" name="Equation" r:id="rId6" imgW="1028520" imgH="228600" progId="Equation.DSMT4">
                  <p:embed/>
                </p:oleObj>
              </mc:Choice>
              <mc:Fallback>
                <p:oleObj name="Equation" r:id="rId6" imgW="1028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683419"/>
                        <a:ext cx="207486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2627784" y="332656"/>
            <a:ext cx="3168352" cy="4837112"/>
          </a:xfrm>
          <a:prstGeom prst="round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811695"/>
              </p:ext>
            </p:extLst>
          </p:nvPr>
        </p:nvGraphicFramePr>
        <p:xfrm>
          <a:off x="5675386" y="3217391"/>
          <a:ext cx="27130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75" name="Equation" r:id="rId8" imgW="1345616" imgH="253890" progId="Equation.DSMT4">
                  <p:embed/>
                </p:oleObj>
              </mc:Choice>
              <mc:Fallback>
                <p:oleObj name="Equation" r:id="rId8" imgW="1345616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386" y="3217391"/>
                        <a:ext cx="2713038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190464"/>
              </p:ext>
            </p:extLst>
          </p:nvPr>
        </p:nvGraphicFramePr>
        <p:xfrm>
          <a:off x="6066680" y="4077072"/>
          <a:ext cx="18176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76" name="Equation" r:id="rId10" imgW="901440" imgH="457200" progId="Equation.DSMT4">
                  <p:embed/>
                </p:oleObj>
              </mc:Choice>
              <mc:Fallback>
                <p:oleObj name="Equation" r:id="rId10" imgW="901440" imgH="457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6680" y="4077072"/>
                        <a:ext cx="1817688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122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42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781336"/>
              </p:ext>
            </p:extLst>
          </p:nvPr>
        </p:nvGraphicFramePr>
        <p:xfrm>
          <a:off x="4523259" y="1772816"/>
          <a:ext cx="27130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62" name="Equation" r:id="rId3" imgW="1345616" imgH="253890" progId="Equation.DSMT4">
                  <p:embed/>
                </p:oleObj>
              </mc:Choice>
              <mc:Fallback>
                <p:oleObj name="Equation" r:id="rId3" imgW="1345616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3259" y="1772816"/>
                        <a:ext cx="2713037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0800000" flipH="1">
            <a:off x="4062224" y="192763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454372"/>
              </p:ext>
            </p:extLst>
          </p:nvPr>
        </p:nvGraphicFramePr>
        <p:xfrm>
          <a:off x="3087688" y="2852738"/>
          <a:ext cx="40957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63" name="Equation" r:id="rId5" imgW="2031840" imgH="253800" progId="Equation.DSMT4">
                  <p:embed/>
                </p:oleObj>
              </mc:Choice>
              <mc:Fallback>
                <p:oleObj name="Equation" r:id="rId5" imgW="2031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2852738"/>
                        <a:ext cx="409575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269107"/>
              </p:ext>
            </p:extLst>
          </p:nvPr>
        </p:nvGraphicFramePr>
        <p:xfrm>
          <a:off x="5875188" y="2378472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64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188" y="2378472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547523"/>
              </p:ext>
            </p:extLst>
          </p:nvPr>
        </p:nvGraphicFramePr>
        <p:xfrm>
          <a:off x="7481837" y="2928888"/>
          <a:ext cx="6905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65" name="Equation" r:id="rId9" imgW="342720" imgH="228600" progId="Equation.DSMT4">
                  <p:embed/>
                </p:oleObj>
              </mc:Choice>
              <mc:Fallback>
                <p:oleObj name="Equation" r:id="rId9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1837" y="2928888"/>
                        <a:ext cx="690563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7328469" y="2784872"/>
            <a:ext cx="234479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658799"/>
              </p:ext>
            </p:extLst>
          </p:nvPr>
        </p:nvGraphicFramePr>
        <p:xfrm>
          <a:off x="2679700" y="3840163"/>
          <a:ext cx="58864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66" name="Equation" r:id="rId11" imgW="2920680" imgH="457200" progId="Equation.DSMT4">
                  <p:embed/>
                </p:oleObj>
              </mc:Choice>
              <mc:Fallback>
                <p:oleObj name="Equation" r:id="rId11" imgW="2920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3840163"/>
                        <a:ext cx="588645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737120"/>
              </p:ext>
            </p:extLst>
          </p:nvPr>
        </p:nvGraphicFramePr>
        <p:xfrm>
          <a:off x="4427984" y="3454648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67" name="Equation" r:id="rId13" imgW="139639" imgH="203112" progId="Equation.3">
                  <p:embed/>
                </p:oleObj>
              </mc:Choice>
              <mc:Fallback>
                <p:oleObj name="Equation" r:id="rId13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3454648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547969"/>
              </p:ext>
            </p:extLst>
          </p:nvPr>
        </p:nvGraphicFramePr>
        <p:xfrm>
          <a:off x="683568" y="3865488"/>
          <a:ext cx="13811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68" name="Equation" r:id="rId14" imgW="685800" imgH="431640" progId="Equation.DSMT4">
                  <p:embed/>
                </p:oleObj>
              </mc:Choice>
              <mc:Fallback>
                <p:oleObj name="Equation" r:id="rId14" imgW="685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865488"/>
                        <a:ext cx="1381125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10800000" flipH="1">
            <a:off x="2189486" y="423206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364406"/>
              </p:ext>
            </p:extLst>
          </p:nvPr>
        </p:nvGraphicFramePr>
        <p:xfrm>
          <a:off x="4715719" y="4869011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69" name="Equation" r:id="rId16" imgW="139639" imgH="203112" progId="Equation.3">
                  <p:embed/>
                </p:oleObj>
              </mc:Choice>
              <mc:Fallback>
                <p:oleObj name="Equation" r:id="rId16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5719" y="4869011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353286"/>
              </p:ext>
            </p:extLst>
          </p:nvPr>
        </p:nvGraphicFramePr>
        <p:xfrm>
          <a:off x="2843808" y="5305425"/>
          <a:ext cx="35845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70" name="Equation" r:id="rId17" imgW="1777680" imgH="393480" progId="Equation.DSMT4">
                  <p:embed/>
                </p:oleObj>
              </mc:Choice>
              <mc:Fallback>
                <p:oleObj name="Equation" r:id="rId17" imgW="1777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5305425"/>
                        <a:ext cx="3584575" cy="787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Arrow 18"/>
          <p:cNvSpPr/>
          <p:nvPr/>
        </p:nvSpPr>
        <p:spPr>
          <a:xfrm flipH="1">
            <a:off x="4427984" y="9087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017956"/>
              </p:ext>
            </p:extLst>
          </p:nvPr>
        </p:nvGraphicFramePr>
        <p:xfrm>
          <a:off x="1619672" y="1268760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71" name="Equation" r:id="rId19" imgW="139639" imgH="203112" progId="Equation.3">
                  <p:embed/>
                </p:oleObj>
              </mc:Choice>
              <mc:Fallback>
                <p:oleObj name="Equation" r:id="rId19" imgW="139639" imgH="20311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268760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819536"/>
              </p:ext>
            </p:extLst>
          </p:nvPr>
        </p:nvGraphicFramePr>
        <p:xfrm>
          <a:off x="423863" y="1773238"/>
          <a:ext cx="35353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72" name="Equation" r:id="rId20" imgW="1752480" imgH="253800" progId="Equation.DSMT4">
                  <p:embed/>
                </p:oleObj>
              </mc:Choice>
              <mc:Fallback>
                <p:oleObj name="Equation" r:id="rId20" imgW="1752480" imgH="253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1773238"/>
                        <a:ext cx="3535362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22695"/>
              </p:ext>
            </p:extLst>
          </p:nvPr>
        </p:nvGraphicFramePr>
        <p:xfrm>
          <a:off x="755576" y="688752"/>
          <a:ext cx="35607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73" name="Equation" r:id="rId22" imgW="1765080" imgH="253800" progId="Equation.DSMT4">
                  <p:embed/>
                </p:oleObj>
              </mc:Choice>
              <mc:Fallback>
                <p:oleObj name="Equation" r:id="rId22" imgW="176508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688752"/>
                        <a:ext cx="356076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46842"/>
              </p:ext>
            </p:extLst>
          </p:nvPr>
        </p:nvGraphicFramePr>
        <p:xfrm>
          <a:off x="4986560" y="570384"/>
          <a:ext cx="18176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74" name="Equation" r:id="rId24" imgW="901440" imgH="457200" progId="Equation.DSMT4">
                  <p:embed/>
                </p:oleObj>
              </mc:Choice>
              <mc:Fallback>
                <p:oleObj name="Equation" r:id="rId24" imgW="901440" imgH="457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560" y="570384"/>
                        <a:ext cx="1817688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925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43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743471" y="476672"/>
            <a:ext cx="453650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Rešenje diferencijalne jednačine drugog reda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471" y="1844824"/>
            <a:ext cx="17526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je oblika: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164699"/>
              </p:ext>
            </p:extLst>
          </p:nvPr>
        </p:nvGraphicFramePr>
        <p:xfrm>
          <a:off x="2093020" y="2074863"/>
          <a:ext cx="46545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21" name="Equation" r:id="rId3" imgW="2311200" imgH="393480" progId="Equation.DSMT4">
                  <p:embed/>
                </p:oleObj>
              </mc:Choice>
              <mc:Fallback>
                <p:oleObj name="Equation" r:id="rId3" imgW="2311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020" y="2074863"/>
                        <a:ext cx="465455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499466"/>
              </p:ext>
            </p:extLst>
          </p:nvPr>
        </p:nvGraphicFramePr>
        <p:xfrm>
          <a:off x="1835696" y="3398937"/>
          <a:ext cx="42211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22" name="Equation" r:id="rId5" imgW="2095200" imgH="393480" progId="Equation.DSMT4">
                  <p:embed/>
                </p:oleObj>
              </mc:Choice>
              <mc:Fallback>
                <p:oleObj name="Equation" r:id="rId5" imgW="2095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398937"/>
                        <a:ext cx="422116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694890"/>
              </p:ext>
            </p:extLst>
          </p:nvPr>
        </p:nvGraphicFramePr>
        <p:xfrm>
          <a:off x="7090941" y="2097905"/>
          <a:ext cx="4333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23" name="Equation" r:id="rId7" imgW="215640" imgH="393480" progId="Equation.DSMT4">
                  <p:embed/>
                </p:oleObj>
              </mc:Choice>
              <mc:Fallback>
                <p:oleObj name="Equation" r:id="rId7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0941" y="2097905"/>
                        <a:ext cx="433387" cy="787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6874917" y="2169913"/>
            <a:ext cx="234479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486980"/>
              </p:ext>
            </p:extLst>
          </p:nvPr>
        </p:nvGraphicFramePr>
        <p:xfrm>
          <a:off x="2706837" y="2950518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24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837" y="2950518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3568" y="4409302"/>
            <a:ext cx="568863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Granični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uslovi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sr-Latn-C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R/F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?):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475468"/>
              </p:ext>
            </p:extLst>
          </p:nvPr>
        </p:nvGraphicFramePr>
        <p:xfrm>
          <a:off x="5724128" y="4607520"/>
          <a:ext cx="1560512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25" name="Equation" r:id="rId11" imgW="774360" imgH="850680" progId="Equation.DSMT4">
                  <p:embed/>
                </p:oleObj>
              </mc:Choice>
              <mc:Fallback>
                <p:oleObj name="Equation" r:id="rId11" imgW="77436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4607520"/>
                        <a:ext cx="1560512" cy="170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075766"/>
              </p:ext>
            </p:extLst>
          </p:nvPr>
        </p:nvGraphicFramePr>
        <p:xfrm>
          <a:off x="3995936" y="1038308"/>
          <a:ext cx="35845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26" name="Equation" r:id="rId13" imgW="1777680" imgH="393480" progId="Equation.DSMT4">
                  <p:embed/>
                </p:oleObj>
              </mc:Choice>
              <mc:Fallback>
                <p:oleObj name="Equation" r:id="rId13" imgW="177768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1038308"/>
                        <a:ext cx="3584575" cy="787400"/>
                      </a:xfrm>
                      <a:prstGeom prst="rect">
                        <a:avLst/>
                      </a:prstGeom>
                      <a:solidFill>
                        <a:srgbClr val="F4CEC9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639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44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064176"/>
              </p:ext>
            </p:extLst>
          </p:nvPr>
        </p:nvGraphicFramePr>
        <p:xfrm>
          <a:off x="2045981" y="332656"/>
          <a:ext cx="6346825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34" name="Equation" r:id="rId3" imgW="3149280" imgH="1206360" progId="Equation.DSMT4">
                  <p:embed/>
                </p:oleObj>
              </mc:Choice>
              <mc:Fallback>
                <p:oleObj name="Equation" r:id="rId3" imgW="3149280" imgH="1206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5981" y="332656"/>
                        <a:ext cx="6346825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659251"/>
              </p:ext>
            </p:extLst>
          </p:nvPr>
        </p:nvGraphicFramePr>
        <p:xfrm>
          <a:off x="3707904" y="2852936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35" name="Equation" r:id="rId5" imgW="139639" imgH="203112" progId="Equation.3">
                  <p:embed/>
                </p:oleObj>
              </mc:Choice>
              <mc:Fallback>
                <p:oleObj name="Equation" r:id="rId5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852936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962213"/>
              </p:ext>
            </p:extLst>
          </p:nvPr>
        </p:nvGraphicFramePr>
        <p:xfrm>
          <a:off x="2761665" y="3264917"/>
          <a:ext cx="26098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36" name="Equation" r:id="rId7" imgW="1295280" imgH="393480" progId="Equation.DSMT4">
                  <p:embed/>
                </p:oleObj>
              </mc:Choice>
              <mc:Fallback>
                <p:oleObj name="Equation" r:id="rId7" imgW="1295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1665" y="3264917"/>
                        <a:ext cx="260985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306006"/>
              </p:ext>
            </p:extLst>
          </p:nvPr>
        </p:nvGraphicFramePr>
        <p:xfrm>
          <a:off x="2627313" y="5831036"/>
          <a:ext cx="28400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37" name="Equation" r:id="rId9" imgW="1409400" imgH="228600" progId="Equation.DSMT4">
                  <p:embed/>
                </p:oleObj>
              </mc:Choice>
              <mc:Fallback>
                <p:oleObj name="Equation" r:id="rId9" imgW="140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831036"/>
                        <a:ext cx="2840037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068385"/>
              </p:ext>
            </p:extLst>
          </p:nvPr>
        </p:nvGraphicFramePr>
        <p:xfrm>
          <a:off x="2763887" y="4272161"/>
          <a:ext cx="28162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38" name="Equation" r:id="rId11" imgW="1396800" imgH="393480" progId="Equation.DSMT4">
                  <p:embed/>
                </p:oleObj>
              </mc:Choice>
              <mc:Fallback>
                <p:oleObj name="Equation" r:id="rId11" imgW="1396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87" y="4272161"/>
                        <a:ext cx="2816225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848687"/>
              </p:ext>
            </p:extLst>
          </p:nvPr>
        </p:nvGraphicFramePr>
        <p:xfrm>
          <a:off x="5652120" y="4509442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39" name="Equation" r:id="rId13" imgW="190417" imgH="152334" progId="Equation.3">
                  <p:embed/>
                </p:oleObj>
              </mc:Choice>
              <mc:Fallback>
                <p:oleObj name="Equation" r:id="rId13" imgW="190417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509442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ight Arrow 28"/>
          <p:cNvSpPr/>
          <p:nvPr/>
        </p:nvSpPr>
        <p:spPr>
          <a:xfrm rot="10800000">
            <a:off x="5436096" y="3573338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0800000" flipH="1">
            <a:off x="7302584" y="4588305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Elbow Connector 30"/>
          <p:cNvCxnSpPr>
            <a:stCxn id="29" idx="1"/>
            <a:endCxn id="30" idx="3"/>
          </p:cNvCxnSpPr>
          <p:nvPr/>
        </p:nvCxnSpPr>
        <p:spPr>
          <a:xfrm>
            <a:off x="5801856" y="3641918"/>
            <a:ext cx="1866488" cy="1014967"/>
          </a:xfrm>
          <a:prstGeom prst="bentConnector3">
            <a:avLst>
              <a:gd name="adj1" fmla="val 11224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606150"/>
              </p:ext>
            </p:extLst>
          </p:nvPr>
        </p:nvGraphicFramePr>
        <p:xfrm>
          <a:off x="2243609" y="350133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40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609" y="350133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ight Arrow 32"/>
          <p:cNvSpPr/>
          <p:nvPr/>
        </p:nvSpPr>
        <p:spPr>
          <a:xfrm rot="5400000">
            <a:off x="1145332" y="4185974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0800000" flipH="1">
            <a:off x="2118008" y="6007828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lbow Connector 34"/>
          <p:cNvCxnSpPr>
            <a:stCxn id="33" idx="3"/>
            <a:endCxn id="34" idx="1"/>
          </p:cNvCxnSpPr>
          <p:nvPr/>
        </p:nvCxnSpPr>
        <p:spPr>
          <a:xfrm rot="16200000" flipH="1">
            <a:off x="903623" y="4862023"/>
            <a:ext cx="1638974" cy="78979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ight Arrow 35"/>
          <p:cNvSpPr/>
          <p:nvPr/>
        </p:nvSpPr>
        <p:spPr>
          <a:xfrm rot="5400000">
            <a:off x="2991252" y="5527516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993251"/>
              </p:ext>
            </p:extLst>
          </p:nvPr>
        </p:nvGraphicFramePr>
        <p:xfrm>
          <a:off x="5580112" y="5911228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41" name="Equation" r:id="rId17" imgW="190417" imgH="152334" progId="Equation.3">
                  <p:embed/>
                </p:oleObj>
              </mc:Choice>
              <mc:Fallback>
                <p:oleObj name="Equation" r:id="rId17" imgW="190417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5911228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605530"/>
              </p:ext>
            </p:extLst>
          </p:nvPr>
        </p:nvGraphicFramePr>
        <p:xfrm>
          <a:off x="6048375" y="5665936"/>
          <a:ext cx="19192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42" name="Equation" r:id="rId18" imgW="952200" imgH="393480" progId="Equation.DSMT4">
                  <p:embed/>
                </p:oleObj>
              </mc:Choice>
              <mc:Fallback>
                <p:oleObj name="Equation" r:id="rId18" imgW="952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75" y="5665936"/>
                        <a:ext cx="1919288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573854"/>
              </p:ext>
            </p:extLst>
          </p:nvPr>
        </p:nvGraphicFramePr>
        <p:xfrm>
          <a:off x="836613" y="3212976"/>
          <a:ext cx="12795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43" name="Equation" r:id="rId20" imgW="634680" imgH="393480" progId="Equation.DSMT4">
                  <p:embed/>
                </p:oleObj>
              </mc:Choice>
              <mc:Fallback>
                <p:oleObj name="Equation" r:id="rId20" imgW="634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3212976"/>
                        <a:ext cx="1279525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543669"/>
              </p:ext>
            </p:extLst>
          </p:nvPr>
        </p:nvGraphicFramePr>
        <p:xfrm>
          <a:off x="6087046" y="4262636"/>
          <a:ext cx="110013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44" name="Equation" r:id="rId22" imgW="545760" imgH="393480" progId="Equation.DSMT4">
                  <p:embed/>
                </p:oleObj>
              </mc:Choice>
              <mc:Fallback>
                <p:oleObj name="Equation" r:id="rId22" imgW="545760" imgH="3934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7046" y="4262636"/>
                        <a:ext cx="1100137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>
          <a:xfrm rot="5400000">
            <a:off x="6382484" y="5231452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lbow Connector 22"/>
          <p:cNvCxnSpPr>
            <a:stCxn id="22" idx="3"/>
            <a:endCxn id="36" idx="1"/>
          </p:cNvCxnSpPr>
          <p:nvPr/>
        </p:nvCxnSpPr>
        <p:spPr>
          <a:xfrm rot="5400000">
            <a:off x="4813156" y="3752448"/>
            <a:ext cx="21744" cy="339123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50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3" grpId="0" animBg="1"/>
      <p:bldP spid="34" grpId="0" animBg="1"/>
      <p:bldP spid="36" grpId="0" animBg="1"/>
      <p:bldP spid="2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075243"/>
              </p:ext>
            </p:extLst>
          </p:nvPr>
        </p:nvGraphicFramePr>
        <p:xfrm>
          <a:off x="539552" y="620688"/>
          <a:ext cx="19192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73" name="Equation" r:id="rId3" imgW="952200" imgH="393480" progId="Equation.DSMT4">
                  <p:embed/>
                </p:oleObj>
              </mc:Choice>
              <mc:Fallback>
                <p:oleObj name="Equation" r:id="rId3" imgW="952200" imgH="39348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620688"/>
                        <a:ext cx="1919288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811315"/>
              </p:ext>
            </p:extLst>
          </p:nvPr>
        </p:nvGraphicFramePr>
        <p:xfrm>
          <a:off x="2555776" y="891952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74" name="Equation" r:id="rId5" imgW="190417" imgH="152334" progId="Equation.3">
                  <p:embed/>
                </p:oleObj>
              </mc:Choice>
              <mc:Fallback>
                <p:oleObj name="Equation" r:id="rId5" imgW="190417" imgH="152334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891952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794195"/>
              </p:ext>
            </p:extLst>
          </p:nvPr>
        </p:nvGraphicFramePr>
        <p:xfrm>
          <a:off x="2987824" y="836613"/>
          <a:ext cx="13049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75" name="Equation" r:id="rId7" imgW="647640" imgH="177480" progId="Equation.DSMT4">
                  <p:embed/>
                </p:oleObj>
              </mc:Choice>
              <mc:Fallback>
                <p:oleObj name="Equation" r:id="rId7" imgW="647640" imgH="177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836613"/>
                        <a:ext cx="1304925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5" idx="3"/>
            <a:endCxn id="11" idx="0"/>
          </p:cNvCxnSpPr>
          <p:nvPr/>
        </p:nvCxnSpPr>
        <p:spPr>
          <a:xfrm>
            <a:off x="4292749" y="1014413"/>
            <a:ext cx="963327" cy="42217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51920" y="1436583"/>
            <a:ext cx="280831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Ovo je transcedentna jednačina kojoj 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su koreni: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49" y="1700752"/>
            <a:ext cx="3127248" cy="4032504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490196"/>
              </p:ext>
            </p:extLst>
          </p:nvPr>
        </p:nvGraphicFramePr>
        <p:xfrm>
          <a:off x="4911551" y="2420888"/>
          <a:ext cx="30448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76" name="Equation" r:id="rId10" imgW="1511280" imgH="203040" progId="Equation.DSMT4">
                  <p:embed/>
                </p:oleObj>
              </mc:Choice>
              <mc:Fallback>
                <p:oleObj name="Equation" r:id="rId10" imgW="1511280" imgH="20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551" y="2420888"/>
                        <a:ext cx="3044825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128858"/>
              </p:ext>
            </p:extLst>
          </p:nvPr>
        </p:nvGraphicFramePr>
        <p:xfrm>
          <a:off x="6759172" y="4801840"/>
          <a:ext cx="13319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77" name="Equation" r:id="rId12" imgW="660240" imgH="393480" progId="Equation.DSMT4">
                  <p:embed/>
                </p:oleObj>
              </mc:Choice>
              <mc:Fallback>
                <p:oleObj name="Equation" r:id="rId12" imgW="660240" imgH="393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9172" y="4801840"/>
                        <a:ext cx="1331912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000172"/>
              </p:ext>
            </p:extLst>
          </p:nvPr>
        </p:nvGraphicFramePr>
        <p:xfrm>
          <a:off x="7126032" y="4293096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78" name="Equation" r:id="rId14" imgW="139639" imgH="203112" progId="Equation.3">
                  <p:embed/>
                </p:oleObj>
              </mc:Choice>
              <mc:Fallback>
                <p:oleObj name="Equation" r:id="rId14" imgW="139639" imgH="203112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032" y="4293096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559247"/>
              </p:ext>
            </p:extLst>
          </p:nvPr>
        </p:nvGraphicFramePr>
        <p:xfrm>
          <a:off x="4575343" y="4801840"/>
          <a:ext cx="1587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79" name="Equation" r:id="rId16" imgW="787320" imgH="393480" progId="Equation.DSMT4">
                  <p:embed/>
                </p:oleObj>
              </mc:Choice>
              <mc:Fallback>
                <p:oleObj name="Equation" r:id="rId16" imgW="78732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343" y="4801840"/>
                        <a:ext cx="15875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425160"/>
              </p:ext>
            </p:extLst>
          </p:nvPr>
        </p:nvGraphicFramePr>
        <p:xfrm>
          <a:off x="6268920" y="504314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80" name="Equation" r:id="rId18" imgW="190440" imgH="152280" progId="Equation.DSMT4">
                  <p:embed/>
                </p:oleObj>
              </mc:Choice>
              <mc:Fallback>
                <p:oleObj name="Equation" r:id="rId18" imgW="190440" imgH="15228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8920" y="504314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851920" y="3149603"/>
            <a:ext cx="347431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 ovom slučaju izvijanja interesantan je koren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310789"/>
              </p:ext>
            </p:extLst>
          </p:nvPr>
        </p:nvGraphicFramePr>
        <p:xfrm>
          <a:off x="6746423" y="3777400"/>
          <a:ext cx="13573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81" name="Equation" r:id="rId20" imgW="672840" imgH="203040" progId="Equation.DSMT4">
                  <p:embed/>
                </p:oleObj>
              </mc:Choice>
              <mc:Fallback>
                <p:oleObj name="Equation" r:id="rId20" imgW="67284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423" y="3777400"/>
                        <a:ext cx="1357312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118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46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160791"/>
              </p:ext>
            </p:extLst>
          </p:nvPr>
        </p:nvGraphicFramePr>
        <p:xfrm>
          <a:off x="401688" y="782216"/>
          <a:ext cx="1587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92" name="Equation" r:id="rId3" imgW="787320" imgH="393480" progId="Equation.DSMT4">
                  <p:embed/>
                </p:oleObj>
              </mc:Choice>
              <mc:Fallback>
                <p:oleObj name="Equation" r:id="rId3" imgW="787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88" y="782216"/>
                        <a:ext cx="15875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816308"/>
              </p:ext>
            </p:extLst>
          </p:nvPr>
        </p:nvGraphicFramePr>
        <p:xfrm>
          <a:off x="401688" y="1862832"/>
          <a:ext cx="14589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93" name="Equation" r:id="rId5" imgW="723586" imgH="431613" progId="Equation.3">
                  <p:embed/>
                </p:oleObj>
              </mc:Choice>
              <mc:Fallback>
                <p:oleObj name="Equation" r:id="rId5" imgW="72358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88" y="1862832"/>
                        <a:ext cx="1458912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Brace 4"/>
          <p:cNvSpPr/>
          <p:nvPr/>
        </p:nvSpPr>
        <p:spPr>
          <a:xfrm>
            <a:off x="1907704" y="566192"/>
            <a:ext cx="381000" cy="2304256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49732" y="1302821"/>
            <a:ext cx="240664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Izraz za Ojlerovu  kritičnu silu izvijanja.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370055"/>
              </p:ext>
            </p:extLst>
          </p:nvPr>
        </p:nvGraphicFramePr>
        <p:xfrm>
          <a:off x="2425949" y="1315641"/>
          <a:ext cx="299243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94" name="Equation" r:id="rId7" imgW="1485720" imgH="393480" progId="Equation.DSMT4">
                  <p:embed/>
                </p:oleObj>
              </mc:Choice>
              <mc:Fallback>
                <p:oleObj name="Equation" r:id="rId7" imgW="1485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949" y="1315641"/>
                        <a:ext cx="2992437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lbow Connector 7"/>
          <p:cNvCxnSpPr>
            <a:stCxn id="7" idx="0"/>
            <a:endCxn id="6" idx="0"/>
          </p:cNvCxnSpPr>
          <p:nvPr/>
        </p:nvCxnSpPr>
        <p:spPr>
          <a:xfrm rot="5400000" flipH="1" flipV="1">
            <a:off x="5331200" y="-106212"/>
            <a:ext cx="12820" cy="2830887"/>
          </a:xfrm>
          <a:prstGeom prst="bentConnector3">
            <a:avLst>
              <a:gd name="adj1" fmla="val 188315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03648" y="4238600"/>
            <a:ext cx="475133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Izraz za najmanju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Ojlerovu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kritičnu silu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izvijanja: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282512"/>
              </p:ext>
            </p:extLst>
          </p:nvPr>
        </p:nvGraphicFramePr>
        <p:xfrm>
          <a:off x="4427984" y="4814664"/>
          <a:ext cx="18684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95" name="Equation" r:id="rId9" imgW="927000" imgH="495000" progId="Equation.DSMT4">
                  <p:embed/>
                </p:oleObj>
              </mc:Choice>
              <mc:Fallback>
                <p:oleObj name="Equation" r:id="rId9" imgW="92700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4814664"/>
                        <a:ext cx="1868487" cy="990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333621"/>
              </p:ext>
            </p:extLst>
          </p:nvPr>
        </p:nvGraphicFramePr>
        <p:xfrm>
          <a:off x="2339752" y="2824336"/>
          <a:ext cx="16398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96" name="Equation" r:id="rId11" imgW="812520" imgH="419040" progId="Equation.DSMT4">
                  <p:embed/>
                </p:oleObj>
              </mc:Choice>
              <mc:Fallback>
                <p:oleObj name="Equation" r:id="rId11" imgW="81252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824336"/>
                        <a:ext cx="1639888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023206"/>
              </p:ext>
            </p:extLst>
          </p:nvPr>
        </p:nvGraphicFramePr>
        <p:xfrm>
          <a:off x="4522613" y="2726432"/>
          <a:ext cx="34337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97" name="Equation" r:id="rId13" imgW="1701720" imgH="482400" progId="Equation.DSMT4">
                  <p:embed/>
                </p:oleObj>
              </mc:Choice>
              <mc:Fallback>
                <p:oleObj name="Equation" r:id="rId13" imgW="1701720" imgH="482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613" y="2726432"/>
                        <a:ext cx="3433763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788872"/>
              </p:ext>
            </p:extLst>
          </p:nvPr>
        </p:nvGraphicFramePr>
        <p:xfrm>
          <a:off x="4043809" y="3086472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98" name="Equation" r:id="rId15" imgW="190417" imgH="152334" progId="Equation.3">
                  <p:embed/>
                </p:oleObj>
              </mc:Choice>
              <mc:Fallback>
                <p:oleObj name="Equation" r:id="rId15" imgW="190417" imgH="152334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809" y="3086472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108932"/>
              </p:ext>
            </p:extLst>
          </p:nvPr>
        </p:nvGraphicFramePr>
        <p:xfrm>
          <a:off x="8100392" y="240412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99" name="Equation" r:id="rId17" imgW="190417" imgH="152334" progId="Equation.3">
                  <p:embed/>
                </p:oleObj>
              </mc:Choice>
              <mc:Fallback>
                <p:oleObj name="Equation" r:id="rId17" imgW="190417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0392" y="240412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957971"/>
              </p:ext>
            </p:extLst>
          </p:nvPr>
        </p:nvGraphicFramePr>
        <p:xfrm>
          <a:off x="6372200" y="5157192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00" name="Equation" r:id="rId19" imgW="190417" imgH="152334" progId="Equation.3">
                  <p:embed/>
                </p:oleObj>
              </mc:Choice>
              <mc:Fallback>
                <p:oleObj name="Equation" r:id="rId19" imgW="190417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5157192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" name="Group 60"/>
          <p:cNvGrpSpPr/>
          <p:nvPr/>
        </p:nvGrpSpPr>
        <p:grpSpPr>
          <a:xfrm>
            <a:off x="7524328" y="931350"/>
            <a:ext cx="576064" cy="2929698"/>
            <a:chOff x="7668344" y="931350"/>
            <a:chExt cx="576064" cy="2929698"/>
          </a:xfrm>
          <a:solidFill>
            <a:schemeClr val="tx1"/>
          </a:solidFill>
        </p:grpSpPr>
        <p:sp>
          <p:nvSpPr>
            <p:cNvPr id="58" name="Rectangle 57"/>
            <p:cNvSpPr/>
            <p:nvPr/>
          </p:nvSpPr>
          <p:spPr>
            <a:xfrm>
              <a:off x="8198689" y="980728"/>
              <a:ext cx="45719" cy="2880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7931689" y="668006"/>
              <a:ext cx="49375" cy="5760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7931688" y="3548329"/>
              <a:ext cx="49375" cy="5760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3" name="Elbow Connector 62"/>
          <p:cNvCxnSpPr>
            <a:stCxn id="55" idx="3"/>
            <a:endCxn id="56" idx="3"/>
          </p:cNvCxnSpPr>
          <p:nvPr/>
        </p:nvCxnSpPr>
        <p:spPr>
          <a:xfrm flipH="1">
            <a:off x="6754788" y="2556520"/>
            <a:ext cx="1728192" cy="2753072"/>
          </a:xfrm>
          <a:prstGeom prst="bentConnector3">
            <a:avLst>
              <a:gd name="adj1" fmla="val -1322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11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47</a:t>
            </a:fld>
            <a:endParaRPr lang="sr-Latn-RS"/>
          </a:p>
        </p:txBody>
      </p:sp>
      <p:sp>
        <p:nvSpPr>
          <p:cNvPr id="4" name="TextBox 3"/>
          <p:cNvSpPr txBox="1"/>
          <p:nvPr/>
        </p:nvSpPr>
        <p:spPr>
          <a:xfrm>
            <a:off x="1187624" y="4820959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Treći slučaj izvijanja u elastičnoj oblasti (levo) ekvivalentan prvom slućaju (desno)</a:t>
            </a:r>
            <a:endParaRPr lang="en-US" sz="24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999410"/>
              </p:ext>
            </p:extLst>
          </p:nvPr>
        </p:nvGraphicFramePr>
        <p:xfrm>
          <a:off x="6012160" y="1052736"/>
          <a:ext cx="18684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32" name="Equation" r:id="rId3" imgW="927000" imgH="495000" progId="Equation.DSMT4">
                  <p:embed/>
                </p:oleObj>
              </mc:Choice>
              <mc:Fallback>
                <p:oleObj name="Equation" r:id="rId3" imgW="927000" imgH="495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1052736"/>
                        <a:ext cx="1868487" cy="990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0688"/>
            <a:ext cx="4182965" cy="403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7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98376" y="378904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Redukovane dužine za četiri osnovna slučaja izvijanja</a:t>
            </a:r>
            <a:r>
              <a:rPr lang="sr-Latn-R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u elastičnoj oblasti</a:t>
            </a:r>
            <a:endParaRPr lang="en-US" sz="24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869160"/>
            <a:ext cx="648072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Opšti izraz za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Ojlerovu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kritičnu sila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izvijanja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553028"/>
              </p:ext>
            </p:extLst>
          </p:nvPr>
        </p:nvGraphicFramePr>
        <p:xfrm>
          <a:off x="6732240" y="5099992"/>
          <a:ext cx="18684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61" name="Equation" r:id="rId3" imgW="927000" imgH="457200" progId="Equation.DSMT4">
                  <p:embed/>
                </p:oleObj>
              </mc:Choice>
              <mc:Fallback>
                <p:oleObj name="Equation" r:id="rId3" imgW="9270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5099992"/>
                        <a:ext cx="1868487" cy="914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40" y="404664"/>
            <a:ext cx="5705856" cy="329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Ojlerova hiperbola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295400"/>
          </a:xfrm>
        </p:spPr>
        <p:txBody>
          <a:bodyPr>
            <a:normAutofit fontScale="92500"/>
          </a:bodyPr>
          <a:lstStyle/>
          <a:p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Koristeći pojam redukovane dužine, </a:t>
            </a:r>
            <a:r>
              <a:rPr lang="sr-Latn-C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sr-Latn-CS" sz="320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, možemo napisati opšti izraz za kritičnu silu izvijanja.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798512" y="2438400"/>
          <a:ext cx="18684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32" name="Equation" r:id="rId3" imgW="927100" imgH="457200" progId="Equation.3">
                  <p:embed/>
                </p:oleObj>
              </mc:Choice>
              <mc:Fallback>
                <p:oleObj name="Equation" r:id="rId3" imgW="927100" imgH="457200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2" y="2438400"/>
                        <a:ext cx="1868488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2000" y="3581400"/>
            <a:ext cx="330594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Ovde uvedimo pojam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vitkosti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solidFill>
                  <a:srgbClr val="C00000"/>
                </a:solidFill>
                <a:latin typeface="Symbol" pitchFamily="18" charset="2"/>
                <a:cs typeface="Times New Roman" pitchFamily="18" charset="0"/>
              </a:rPr>
              <a:t>l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redukovane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vitkost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štapa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sr-Latn-CS" sz="2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646460"/>
              </p:ext>
            </p:extLst>
          </p:nvPr>
        </p:nvGraphicFramePr>
        <p:xfrm>
          <a:off x="3156843" y="4514056"/>
          <a:ext cx="11271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33" name="Equation" r:id="rId5" imgW="558558" imgH="431613" progId="Equation.3">
                  <p:embed/>
                </p:oleObj>
              </mc:Choice>
              <mc:Fallback>
                <p:oleObj name="Equation" r:id="rId5" imgW="558558" imgH="431613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6843" y="4514056"/>
                        <a:ext cx="1127125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5400000" flipH="1" flipV="1">
            <a:off x="3309243" y="5276056"/>
            <a:ext cx="457200" cy="4572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76056" y="3569816"/>
            <a:ext cx="1828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Minimalni poluprečnik inercije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504874"/>
              </p:ext>
            </p:extLst>
          </p:nvPr>
        </p:nvGraphicFramePr>
        <p:xfrm>
          <a:off x="6371456" y="4484216"/>
          <a:ext cx="15367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34" name="Equation" r:id="rId7" imgW="761669" imgH="444307" progId="Equation.3">
                  <p:embed/>
                </p:oleObj>
              </mc:Choice>
              <mc:Fallback>
                <p:oleObj name="Equation" r:id="rId7" imgW="761669" imgH="444307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1456" y="4484216"/>
                        <a:ext cx="15367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230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5</a:t>
            </a:fld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749" y="404665"/>
            <a:ext cx="4047467" cy="3187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3" y="3717032"/>
            <a:ext cx="6768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Uz analizu stabilnosti centrično pritisnutog štapa</a:t>
            </a:r>
            <a:endParaRPr lang="en-US" sz="24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0296" y="263691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latin typeface="+mj-lt"/>
                <a:cs typeface="Times New Roman" pitchFamily="18" charset="0"/>
              </a:rPr>
              <a:t>a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)</a:t>
            </a:r>
            <a:endParaRPr lang="en-US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4365104"/>
            <a:ext cx="8208912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Sa kuglom podkritične težine G</a:t>
            </a:r>
            <a:r>
              <a:rPr lang="sr-Latn-BA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r-Latn-BA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), štap, iako centrično pritisnut, </a:t>
            </a:r>
            <a:r>
              <a:rPr lang="sr-Latn-BA" sz="2800" b="1" dirty="0" smtClean="0">
                <a:latin typeface="Times New Roman" pitchFamily="18" charset="0"/>
                <a:cs typeface="Times New Roman" pitchFamily="18" charset="0"/>
              </a:rPr>
              <a:t>zadržao bi stabilan pravolinijski oblik</a:t>
            </a:r>
            <a:r>
              <a:rPr lang="nb-NO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95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296962" name="Object 2"/>
          <p:cNvGraphicFramePr>
            <a:graphicFrameLocks noChangeAspect="1"/>
          </p:cNvGraphicFramePr>
          <p:nvPr/>
        </p:nvGraphicFramePr>
        <p:xfrm>
          <a:off x="6742113" y="685800"/>
          <a:ext cx="18684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96" name="Equation" r:id="rId3" imgW="927100" imgH="457200" progId="Equation.3">
                  <p:embed/>
                </p:oleObj>
              </mc:Choice>
              <mc:Fallback>
                <p:oleObj name="Equation" r:id="rId3" imgW="927100" imgH="457200" progId="Equation.3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113" y="685800"/>
                        <a:ext cx="1868487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63" name="Object 3"/>
          <p:cNvGraphicFramePr>
            <a:graphicFrameLocks noChangeAspect="1"/>
          </p:cNvGraphicFramePr>
          <p:nvPr/>
        </p:nvGraphicFramePr>
        <p:xfrm>
          <a:off x="1154112" y="685800"/>
          <a:ext cx="11271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97" name="Equation" r:id="rId5" imgW="558558" imgH="431613" progId="Equation.3">
                  <p:embed/>
                </p:oleObj>
              </mc:Choice>
              <mc:Fallback>
                <p:oleObj name="Equation" r:id="rId5" imgW="558558" imgH="431613" progId="Equation.3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2" y="685800"/>
                        <a:ext cx="1127125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64" name="Object 4"/>
          <p:cNvGraphicFramePr>
            <a:graphicFrameLocks noChangeAspect="1"/>
          </p:cNvGraphicFramePr>
          <p:nvPr/>
        </p:nvGraphicFramePr>
        <p:xfrm>
          <a:off x="2297112" y="9906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98" name="Equation" r:id="rId7" imgW="190417" imgH="152334" progId="Equation.3">
                  <p:embed/>
                </p:oleObj>
              </mc:Choice>
              <mc:Fallback>
                <p:oleObj name="Equation" r:id="rId7" imgW="190417" imgH="152334" progId="Equation.3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2" y="9906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65" name="Object 5"/>
          <p:cNvGraphicFramePr>
            <a:graphicFrameLocks noChangeAspect="1"/>
          </p:cNvGraphicFramePr>
          <p:nvPr/>
        </p:nvGraphicFramePr>
        <p:xfrm>
          <a:off x="2767012" y="876300"/>
          <a:ext cx="1435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99" name="Equation" r:id="rId9" imgW="710891" imgH="241195" progId="Equation.3">
                  <p:embed/>
                </p:oleObj>
              </mc:Choice>
              <mc:Fallback>
                <p:oleObj name="Equation" r:id="rId9" imgW="710891" imgH="241195" progId="Equation.3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012" y="876300"/>
                        <a:ext cx="14351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66" name="Object 6"/>
          <p:cNvGraphicFramePr>
            <a:graphicFrameLocks noChangeAspect="1"/>
          </p:cNvGraphicFramePr>
          <p:nvPr/>
        </p:nvGraphicFramePr>
        <p:xfrm>
          <a:off x="2754312" y="1803400"/>
          <a:ext cx="12811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00" name="Equation" r:id="rId11" imgW="634725" imgH="393529" progId="Equation.3">
                  <p:embed/>
                </p:oleObj>
              </mc:Choice>
              <mc:Fallback>
                <p:oleObj name="Equation" r:id="rId11" imgW="634725" imgH="393529" progId="Equation.3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2" y="1803400"/>
                        <a:ext cx="12811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6200000">
            <a:off x="3142932" y="1516381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6967" name="Object 7"/>
          <p:cNvGraphicFramePr>
            <a:graphicFrameLocks noChangeAspect="1"/>
          </p:cNvGraphicFramePr>
          <p:nvPr/>
        </p:nvGraphicFramePr>
        <p:xfrm>
          <a:off x="4735512" y="736600"/>
          <a:ext cx="15890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01" name="Equation" r:id="rId13" imgW="787058" imgH="393529" progId="Equation.3">
                  <p:embed/>
                </p:oleObj>
              </mc:Choice>
              <mc:Fallback>
                <p:oleObj name="Equation" r:id="rId13" imgW="787058" imgH="393529" progId="Equation.3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512" y="736600"/>
                        <a:ext cx="1589088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68" name="Object 8"/>
          <p:cNvGraphicFramePr>
            <a:graphicFrameLocks noChangeAspect="1"/>
          </p:cNvGraphicFramePr>
          <p:nvPr/>
        </p:nvGraphicFramePr>
        <p:xfrm>
          <a:off x="4275137" y="9906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02" name="Equation" r:id="rId15" imgW="190417" imgH="152334" progId="Equation.3">
                  <p:embed/>
                </p:oleObj>
              </mc:Choice>
              <mc:Fallback>
                <p:oleObj name="Equation" r:id="rId15" imgW="190417" imgH="152334" progId="Equation.3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5137" y="9906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>
            <a:off x="6437313" y="106680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6969" name="Object 9"/>
          <p:cNvGraphicFramePr>
            <a:graphicFrameLocks noChangeAspect="1"/>
          </p:cNvGraphicFramePr>
          <p:nvPr/>
        </p:nvGraphicFramePr>
        <p:xfrm>
          <a:off x="6742113" y="2057400"/>
          <a:ext cx="1689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03" name="Equation" r:id="rId16" imgW="838200" imgH="457200" progId="Equation.3">
                  <p:embed/>
                </p:oleObj>
              </mc:Choice>
              <mc:Fallback>
                <p:oleObj name="Equation" r:id="rId16" imgW="838200" imgH="457200" progId="Equation.3">
                  <p:embed/>
                  <p:pic>
                    <p:nvPicPr>
                      <p:cNvPr id="0" name="Picture 2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113" y="2057400"/>
                        <a:ext cx="16891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70" name="Object 10"/>
          <p:cNvGraphicFramePr>
            <a:graphicFrameLocks noChangeAspect="1"/>
          </p:cNvGraphicFramePr>
          <p:nvPr/>
        </p:nvGraphicFramePr>
        <p:xfrm>
          <a:off x="7199313" y="16510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04" name="Equation" r:id="rId18" imgW="139639" imgH="203112" progId="Equation.3">
                  <p:embed/>
                </p:oleObj>
              </mc:Choice>
              <mc:Fallback>
                <p:oleObj name="Equation" r:id="rId18" imgW="139639" imgH="203112" progId="Equation.3">
                  <p:embed/>
                  <p:pic>
                    <p:nvPicPr>
                      <p:cNvPr id="0" name="Picture 2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16510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71" name="Object 11"/>
          <p:cNvGraphicFramePr>
            <a:graphicFrameLocks noChangeAspect="1"/>
          </p:cNvGraphicFramePr>
          <p:nvPr/>
        </p:nvGraphicFramePr>
        <p:xfrm>
          <a:off x="6742113" y="3429000"/>
          <a:ext cx="14589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05" name="Equation" r:id="rId20" imgW="723586" imgH="457002" progId="Equation.3">
                  <p:embed/>
                </p:oleObj>
              </mc:Choice>
              <mc:Fallback>
                <p:oleObj name="Equation" r:id="rId20" imgW="723586" imgH="457002" progId="Equation.3">
                  <p:embed/>
                  <p:pic>
                    <p:nvPicPr>
                      <p:cNvPr id="0" name="Picture 2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113" y="3429000"/>
                        <a:ext cx="1458913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72" name="Object 12"/>
          <p:cNvGraphicFramePr>
            <a:graphicFrameLocks noChangeAspect="1"/>
          </p:cNvGraphicFramePr>
          <p:nvPr/>
        </p:nvGraphicFramePr>
        <p:xfrm>
          <a:off x="7199313" y="30226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06" name="Equation" r:id="rId22" imgW="139639" imgH="203112" progId="Equation.3">
                  <p:embed/>
                </p:oleObj>
              </mc:Choice>
              <mc:Fallback>
                <p:oleObj name="Equation" r:id="rId22" imgW="139639" imgH="203112" progId="Equation.3">
                  <p:embed/>
                  <p:pic>
                    <p:nvPicPr>
                      <p:cNvPr id="0" name="Picture 2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30226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33400" y="2902803"/>
            <a:ext cx="5029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Izraza za kritični napon </a:t>
            </a:r>
            <a:r>
              <a:rPr lang="el-G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sr-Latn-C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</a:t>
            </a:r>
            <a:r>
              <a:rPr lang="sr-Latn-C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izvijanja štapova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6975" name="Object 15"/>
          <p:cNvGraphicFramePr>
            <a:graphicFrameLocks noChangeAspect="1"/>
          </p:cNvGraphicFramePr>
          <p:nvPr/>
        </p:nvGraphicFramePr>
        <p:xfrm>
          <a:off x="6323012" y="37846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07" name="Equation" r:id="rId23" imgW="190417" imgH="152334" progId="Equation.3">
                  <p:embed/>
                </p:oleObj>
              </mc:Choice>
              <mc:Fallback>
                <p:oleObj name="Equation" r:id="rId23" imgW="190417" imgH="152334" progId="Equation.3">
                  <p:embed/>
                  <p:pic>
                    <p:nvPicPr>
                      <p:cNvPr id="0" name="Picture 2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2" y="37846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73" name="Object 13"/>
          <p:cNvGraphicFramePr>
            <a:graphicFrameLocks noChangeAspect="1"/>
          </p:cNvGraphicFramePr>
          <p:nvPr/>
        </p:nvGraphicFramePr>
        <p:xfrm>
          <a:off x="4114800" y="3429000"/>
          <a:ext cx="21478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08" name="Equation" r:id="rId25" imgW="1066800" imgH="457200" progId="Equation.3">
                  <p:embed/>
                </p:oleObj>
              </mc:Choice>
              <mc:Fallback>
                <p:oleObj name="Equation" r:id="rId25" imgW="1066800" imgH="457200" progId="Equation.3">
                  <p:embed/>
                  <p:pic>
                    <p:nvPicPr>
                      <p:cNvPr id="0" name="Picture 2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429000"/>
                        <a:ext cx="2147888" cy="914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114800" y="4648200"/>
            <a:ext cx="4495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 teoriji izvijanja ovaj izraz predstavlja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Ojlerovu hiperbolu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257800" y="4358640"/>
            <a:ext cx="0" cy="289560"/>
          </a:xfrm>
          <a:custGeom>
            <a:avLst/>
            <a:gdLst>
              <a:gd name="connsiteX0" fmla="*/ 0 w 0"/>
              <a:gd name="connsiteY0" fmla="*/ 0 h 289560"/>
              <a:gd name="connsiteX1" fmla="*/ 0 w 0"/>
              <a:gd name="connsiteY1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89560">
                <a:moveTo>
                  <a:pt x="0" y="0"/>
                </a:moveTo>
                <a:lnTo>
                  <a:pt x="0" y="28956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0" grpId="0" animBg="1"/>
      <p:bldP spid="27" grpId="0" animBg="1"/>
      <p:bldP spid="2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838200"/>
            <a:ext cx="4343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Granicu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do koje važi izraz za kritični napon izvijanja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4000500" y="1371600"/>
          <a:ext cx="1330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26" name="Equation" r:id="rId3" imgW="660400" imgH="457200" progId="Equation.3">
                  <p:embed/>
                </p:oleObj>
              </mc:Choice>
              <mc:Fallback>
                <p:oleObj name="Equation" r:id="rId3" imgW="660400" imgH="457200" progId="Equation.3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1371600"/>
                        <a:ext cx="1330325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41513" y="2438400"/>
            <a:ext cx="278288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dobijamo iz uslova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987" name="Object 3"/>
          <p:cNvGraphicFramePr>
            <a:graphicFrameLocks noChangeAspect="1"/>
          </p:cNvGraphicFramePr>
          <p:nvPr/>
        </p:nvGraphicFramePr>
        <p:xfrm>
          <a:off x="4419600" y="2667000"/>
          <a:ext cx="10271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27" name="Equation" r:id="rId5" imgW="507780" imgH="215806" progId="Equation.3">
                  <p:embed/>
                </p:oleObj>
              </mc:Choice>
              <mc:Fallback>
                <p:oleObj name="Equation" r:id="rId5" imgW="507780" imgH="215806" progId="Equation.3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667000"/>
                        <a:ext cx="1027113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257800" y="3581400"/>
            <a:ext cx="3124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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... Vitkost na granici proporcionalnosti</a:t>
            </a:r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988" name="Object 4"/>
          <p:cNvGraphicFramePr>
            <a:graphicFrameLocks noChangeAspect="1"/>
          </p:cNvGraphicFramePr>
          <p:nvPr/>
        </p:nvGraphicFramePr>
        <p:xfrm>
          <a:off x="5867400" y="1371600"/>
          <a:ext cx="19716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28" name="Equation" r:id="rId7" imgW="977900" imgH="457200" progId="Equation.3">
                  <p:embed/>
                </p:oleObj>
              </mc:Choice>
              <mc:Fallback>
                <p:oleObj name="Equation" r:id="rId7" imgW="977900" imgH="457200" progId="Equation.3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371600"/>
                        <a:ext cx="1971675" cy="914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989" name="Object 5"/>
          <p:cNvGraphicFramePr>
            <a:graphicFrameLocks noChangeAspect="1"/>
          </p:cNvGraphicFramePr>
          <p:nvPr/>
        </p:nvGraphicFramePr>
        <p:xfrm>
          <a:off x="5410200" y="16764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29" name="Equation" r:id="rId9" imgW="190417" imgH="152334" progId="Equation.3">
                  <p:embed/>
                </p:oleObj>
              </mc:Choice>
              <mc:Fallback>
                <p:oleObj name="Equation" r:id="rId9" imgW="190417" imgH="152334" progId="Equation.3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6764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16200000">
            <a:off x="4884420" y="243078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6438900" y="2247900"/>
            <a:ext cx="304800" cy="2286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295900" y="2552700"/>
            <a:ext cx="304800" cy="2286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7658100" y="1409700"/>
            <a:ext cx="304800" cy="2286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867400" y="2590800"/>
            <a:ext cx="2514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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σ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... Granica proporcionalnosti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16087" y="4267200"/>
            <a:ext cx="3200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ZAKLJUČAK: </a:t>
            </a:r>
          </a:p>
          <a:p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Izvijanje u elestičnoj oblasti imamo za 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9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289581"/>
              </p:ext>
            </p:extLst>
          </p:nvPr>
        </p:nvGraphicFramePr>
        <p:xfrm>
          <a:off x="4268788" y="5276056"/>
          <a:ext cx="9509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30" name="Equation" r:id="rId11" imgW="469800" imgH="228600" progId="Equation.DSMT4">
                  <p:embed/>
                </p:oleObj>
              </mc:Choice>
              <mc:Fallback>
                <p:oleObj name="Equation" r:id="rId11" imgW="469800" imgH="228600" progId="Equation.DSMT4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788" y="5276056"/>
                        <a:ext cx="95091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991" name="Object 7"/>
          <p:cNvGraphicFramePr>
            <a:graphicFrameLocks noChangeAspect="1"/>
          </p:cNvGraphicFramePr>
          <p:nvPr/>
        </p:nvGraphicFramePr>
        <p:xfrm>
          <a:off x="6223000" y="4622800"/>
          <a:ext cx="15351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31" name="Equation" r:id="rId13" imgW="761669" imgH="482391" progId="Equation.3">
                  <p:embed/>
                </p:oleObj>
              </mc:Choice>
              <mc:Fallback>
                <p:oleObj name="Equation" r:id="rId13" imgW="761669" imgH="482391" progId="Equation.3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4622800"/>
                        <a:ext cx="1535113" cy="9652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7772400" y="1676400"/>
            <a:ext cx="822960" cy="3581400"/>
            <a:chOff x="7772400" y="1676400"/>
            <a:chExt cx="822960" cy="3581400"/>
          </a:xfrm>
        </p:grpSpPr>
        <p:graphicFrame>
          <p:nvGraphicFramePr>
            <p:cNvPr id="297992" name="Object 8"/>
            <p:cNvGraphicFramePr>
              <a:graphicFrameLocks noChangeAspect="1"/>
            </p:cNvGraphicFramePr>
            <p:nvPr/>
          </p:nvGraphicFramePr>
          <p:xfrm>
            <a:off x="7848600" y="1676400"/>
            <a:ext cx="384175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832" name="Equation" r:id="rId15" imgW="190417" imgH="152334" progId="Equation.3">
                    <p:embed/>
                  </p:oleObj>
                </mc:Choice>
                <mc:Fallback>
                  <p:oleObj name="Equation" r:id="rId15" imgW="190417" imgH="152334" progId="Equation.3">
                    <p:embed/>
                    <p:pic>
                      <p:nvPicPr>
                        <p:cNvPr id="0" name="Picture 1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48600" y="1676400"/>
                          <a:ext cx="384175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993" name="Object 9"/>
            <p:cNvGraphicFramePr>
              <a:graphicFrameLocks noChangeAspect="1"/>
            </p:cNvGraphicFramePr>
            <p:nvPr/>
          </p:nvGraphicFramePr>
          <p:xfrm>
            <a:off x="7772400" y="4953000"/>
            <a:ext cx="382587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833" name="Equation" r:id="rId16" imgW="190417" imgH="152334" progId="Equation.3">
                    <p:embed/>
                  </p:oleObj>
                </mc:Choice>
                <mc:Fallback>
                  <p:oleObj name="Equation" r:id="rId16" imgW="190417" imgH="152334" progId="Equation.3">
                    <p:embed/>
                    <p:pic>
                      <p:nvPicPr>
                        <p:cNvPr id="0" name="Picture 1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2400" y="4953000"/>
                          <a:ext cx="382587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Freeform 21"/>
            <p:cNvSpPr/>
            <p:nvPr/>
          </p:nvSpPr>
          <p:spPr>
            <a:xfrm>
              <a:off x="8107680" y="1813560"/>
              <a:ext cx="487680" cy="3276600"/>
            </a:xfrm>
            <a:custGeom>
              <a:avLst/>
              <a:gdLst>
                <a:gd name="connsiteX0" fmla="*/ 106680 w 487680"/>
                <a:gd name="connsiteY0" fmla="*/ 0 h 3276600"/>
                <a:gd name="connsiteX1" fmla="*/ 487680 w 487680"/>
                <a:gd name="connsiteY1" fmla="*/ 0 h 3276600"/>
                <a:gd name="connsiteX2" fmla="*/ 487680 w 487680"/>
                <a:gd name="connsiteY2" fmla="*/ 3276600 h 3276600"/>
                <a:gd name="connsiteX3" fmla="*/ 0 w 487680"/>
                <a:gd name="connsiteY3" fmla="*/ 327660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680" h="3276600">
                  <a:moveTo>
                    <a:pt x="106680" y="0"/>
                  </a:moveTo>
                  <a:lnTo>
                    <a:pt x="487680" y="0"/>
                  </a:lnTo>
                  <a:lnTo>
                    <a:pt x="487680" y="3276600"/>
                  </a:lnTo>
                  <a:lnTo>
                    <a:pt x="0" y="327660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23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  <p:bldP spid="17" grpId="0" animBg="1"/>
      <p:bldP spid="32" grpId="0" animBg="1"/>
      <p:bldP spid="3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r>
              <a:rPr lang="sr-Latn-CS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Izvijanje u neelastičnoj oblasti</a:t>
            </a: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279266"/>
            <a:ext cx="33528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smtClean="0">
                <a:latin typeface="Times New Roman" pitchFamily="18" charset="0"/>
                <a:cs typeface="Times New Roman" pitchFamily="18" charset="0"/>
              </a:rPr>
              <a:t>Za štapove kod kojih je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003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896412"/>
              </p:ext>
            </p:extLst>
          </p:nvPr>
        </p:nvGraphicFramePr>
        <p:xfrm>
          <a:off x="3606800" y="1512888"/>
          <a:ext cx="9493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62" name="Equation" r:id="rId3" imgW="469800" imgH="228600" progId="Equation.DSMT4">
                  <p:embed/>
                </p:oleObj>
              </mc:Choice>
              <mc:Fallback>
                <p:oleObj name="Equation" r:id="rId3" imgW="469800" imgH="22860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512888"/>
                        <a:ext cx="9493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258198"/>
            <a:ext cx="3352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izraz za kritičnu silu izvijanja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0034" name="Object 2"/>
          <p:cNvGraphicFramePr>
            <a:graphicFrameLocks noChangeAspect="1"/>
          </p:cNvGraphicFramePr>
          <p:nvPr/>
        </p:nvGraphicFramePr>
        <p:xfrm>
          <a:off x="2819400" y="2796063"/>
          <a:ext cx="18684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63" name="Equation" r:id="rId5" imgW="927100" imgH="457200" progId="Equation.3">
                  <p:embed/>
                </p:oleObj>
              </mc:Choice>
              <mc:Fallback>
                <p:oleObj name="Equation" r:id="rId5" imgW="927100" imgH="4572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796063"/>
                        <a:ext cx="1868488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00600" y="3360003"/>
            <a:ext cx="3505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jer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neupotrebljiv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jer  smo tada u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neelastičnoj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oblasti.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56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520"/>
            <a:ext cx="8229600" cy="5303520"/>
          </a:xfrm>
        </p:spPr>
        <p:txBody>
          <a:bodyPr>
            <a:no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Rešiti problem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izvijanja u neelastičnoj oblasti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, znači primeniti teoriju elasto-plastičnosti.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Zbog komplikovanosti matematičkog aparata, za izvijanje štapova u neelastičnoj oblasti koristimo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empirijske izraze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za izračunavanje vrednosti kritičnog napona.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Na osnovu eksperimenata,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Tetmajer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3200" dirty="0" smtClean="0">
                <a:latin typeface="Times New Roman" pitchFamily="18" charset="0"/>
                <a:cs typeface="Times New Roman" pitchFamily="18" charset="0"/>
              </a:rPr>
              <a:t>(i Jasinski)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je definisao linearnu zavisnost između kritičnog napona izvijanja </a:t>
            </a:r>
            <a:r>
              <a:rPr lang="el-G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i vitkosti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8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1905000"/>
            <a:ext cx="4724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sr-Latn-C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... Konstante koje zavise od vrste materijala.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685800"/>
            <a:ext cx="5257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Linearna zavisnost kritičnog napona izvijanja, prema TETMAJERU, glasi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5448300" y="1219200"/>
          <a:ext cx="1638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112" name="Equation" r:id="rId3" imgW="812447" imgH="228501" progId="Equation.3">
                  <p:embed/>
                </p:oleObj>
              </mc:Choice>
              <mc:Fallback>
                <p:oleObj name="Equation" r:id="rId3" imgW="812447" imgH="228501" progId="Equation.3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1219200"/>
                        <a:ext cx="16383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3055203"/>
            <a:ext cx="5257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Bolja aproksimacija se dobija ako se koristi nelinearna zavisnost kritičnog napona izvijanja i vitkosti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3347" name="Object 3"/>
          <p:cNvGraphicFramePr>
            <a:graphicFrameLocks noChangeAspect="1"/>
          </p:cNvGraphicFramePr>
          <p:nvPr/>
        </p:nvGraphicFramePr>
        <p:xfrm>
          <a:off x="5499100" y="3962400"/>
          <a:ext cx="1739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113" name="Equation" r:id="rId5" imgW="863225" imgH="241195" progId="Equation.3">
                  <p:embed/>
                </p:oleObj>
              </mc:Choice>
              <mc:Fallback>
                <p:oleObj name="Equation" r:id="rId5" imgW="863225" imgH="241195" progId="Equation.3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3962400"/>
                        <a:ext cx="17399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49" name="Object 5"/>
          <p:cNvGraphicFramePr>
            <a:graphicFrameLocks noChangeAspect="1"/>
          </p:cNvGraphicFramePr>
          <p:nvPr/>
        </p:nvGraphicFramePr>
        <p:xfrm>
          <a:off x="7696200" y="3962400"/>
          <a:ext cx="7937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114" name="Equation" r:id="rId7" imgW="393359" imgH="177646" progId="Equation.3">
                  <p:embed/>
                </p:oleObj>
              </mc:Choice>
              <mc:Fallback>
                <p:oleObj name="Equation" r:id="rId7" imgW="393359" imgH="177646" progId="Equation.3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962400"/>
                        <a:ext cx="79375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0800000">
            <a:off x="7322820" y="410718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3350" name="Object 6"/>
          <p:cNvGraphicFramePr>
            <a:graphicFrameLocks noChangeAspect="1"/>
          </p:cNvGraphicFramePr>
          <p:nvPr/>
        </p:nvGraphicFramePr>
        <p:xfrm>
          <a:off x="5943600" y="4495800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115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495800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33400" y="4655403"/>
            <a:ext cx="4953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Džonson-Ostenfeldova (Johnson-Ostenfeld) parabola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3348" name="Object 4"/>
          <p:cNvGraphicFramePr>
            <a:graphicFrameLocks noChangeAspect="1"/>
          </p:cNvGraphicFramePr>
          <p:nvPr/>
        </p:nvGraphicFramePr>
        <p:xfrm>
          <a:off x="5041900" y="4927600"/>
          <a:ext cx="1714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116" name="Equation" r:id="rId11" imgW="850531" imgH="241195" progId="Equation.3">
                  <p:embed/>
                </p:oleObj>
              </mc:Choice>
              <mc:Fallback>
                <p:oleObj name="Equation" r:id="rId11" imgW="850531" imgH="241195" progId="Equation.3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900" y="4927600"/>
                        <a:ext cx="1714500" cy="482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5400000">
            <a:off x="6286500" y="1028700"/>
            <a:ext cx="304800" cy="2286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743700" y="1028700"/>
            <a:ext cx="304800" cy="2286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24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7587" y="921603"/>
            <a:ext cx="61722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 konkretnom slučaju izvijanja, za konkretnu redukovanu vitkost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, kritični napon izvijanja , prema TETMAJERU, iznosi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4370" name="Object 2"/>
          <p:cNvGraphicFramePr>
            <a:graphicFrameLocks noChangeAspect="1"/>
          </p:cNvGraphicFramePr>
          <p:nvPr/>
        </p:nvGraphicFramePr>
        <p:xfrm>
          <a:off x="5528187" y="1912203"/>
          <a:ext cx="17414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278" name="Equation" r:id="rId3" imgW="863225" imgH="228501" progId="Equation.3">
                  <p:embed/>
                </p:oleObj>
              </mc:Choice>
              <mc:Fallback>
                <p:oleObj name="Equation" r:id="rId3" imgW="863225" imgH="228501" progId="Equation.3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8187" y="1912203"/>
                        <a:ext cx="1741488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32587" y="2527974"/>
            <a:ext cx="4572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Prema DŽONSON-OSTENFELDU isti bi iznosio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4371" name="Object 3"/>
          <p:cNvGraphicFramePr>
            <a:graphicFrameLocks noChangeAspect="1"/>
          </p:cNvGraphicFramePr>
          <p:nvPr/>
        </p:nvGraphicFramePr>
        <p:xfrm>
          <a:off x="5832987" y="3182203"/>
          <a:ext cx="17414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279" name="Equation" r:id="rId5" imgW="863225" imgH="241195" progId="Equation.3">
                  <p:embed/>
                </p:oleObj>
              </mc:Choice>
              <mc:Fallback>
                <p:oleObj name="Equation" r:id="rId5" imgW="863225" imgH="241195" progId="Equation.3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987" y="3182203"/>
                        <a:ext cx="1741488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32587" y="3969603"/>
            <a:ext cx="3505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Kritična sila izvijanja u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elastičnoj oblasti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4373" name="Object 5"/>
          <p:cNvGraphicFramePr>
            <a:graphicFrameLocks noChangeAspect="1"/>
          </p:cNvGraphicFramePr>
          <p:nvPr/>
        </p:nvGraphicFramePr>
        <p:xfrm>
          <a:off x="5223387" y="4495800"/>
          <a:ext cx="15097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280" name="Equation" r:id="rId7" imgW="749300" imgH="228600" progId="Equation.3">
                  <p:embed/>
                </p:oleObj>
              </mc:Choice>
              <mc:Fallback>
                <p:oleObj name="Equation" r:id="rId7" imgW="749300" imgH="228600" progId="Equation.3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3387" y="4495800"/>
                        <a:ext cx="150971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6774375" y="1988403"/>
            <a:ext cx="1531425" cy="2895600"/>
            <a:chOff x="6580188" y="1752600"/>
            <a:chExt cx="1531425" cy="2895600"/>
          </a:xfrm>
        </p:grpSpPr>
        <p:graphicFrame>
          <p:nvGraphicFramePr>
            <p:cNvPr id="314374" name="Object 6"/>
            <p:cNvGraphicFramePr>
              <a:graphicFrameLocks noChangeAspect="1"/>
            </p:cNvGraphicFramePr>
            <p:nvPr/>
          </p:nvGraphicFramePr>
          <p:xfrm>
            <a:off x="7086600" y="1752600"/>
            <a:ext cx="384175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281" name="Equation" r:id="rId9" imgW="190417" imgH="152334" progId="Equation.3">
                    <p:embed/>
                  </p:oleObj>
                </mc:Choice>
                <mc:Fallback>
                  <p:oleObj name="Equation" r:id="rId9" imgW="190417" imgH="152334" progId="Equation.3">
                    <p:embed/>
                    <p:pic>
                      <p:nvPicPr>
                        <p:cNvPr id="0" name="Picture 1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600" y="1752600"/>
                          <a:ext cx="384175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4375" name="Object 7"/>
            <p:cNvGraphicFramePr>
              <a:graphicFrameLocks noChangeAspect="1"/>
            </p:cNvGraphicFramePr>
            <p:nvPr/>
          </p:nvGraphicFramePr>
          <p:xfrm>
            <a:off x="7388225" y="3048000"/>
            <a:ext cx="384175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282" name="Equation" r:id="rId11" imgW="190417" imgH="152334" progId="Equation.3">
                    <p:embed/>
                  </p:oleObj>
                </mc:Choice>
                <mc:Fallback>
                  <p:oleObj name="Equation" r:id="rId11" imgW="190417" imgH="152334" progId="Equation.3">
                    <p:embed/>
                    <p:pic>
                      <p:nvPicPr>
                        <p:cNvPr id="0" name="Picture 1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8225" y="3048000"/>
                          <a:ext cx="384175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4376" name="Object 8"/>
            <p:cNvGraphicFramePr>
              <a:graphicFrameLocks noChangeAspect="1"/>
            </p:cNvGraphicFramePr>
            <p:nvPr/>
          </p:nvGraphicFramePr>
          <p:xfrm>
            <a:off x="6580188" y="4343400"/>
            <a:ext cx="384175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283" name="Equation" r:id="rId12" imgW="190417" imgH="152334" progId="Equation.3">
                    <p:embed/>
                  </p:oleObj>
                </mc:Choice>
                <mc:Fallback>
                  <p:oleObj name="Equation" r:id="rId12" imgW="190417" imgH="152334" progId="Equation.3">
                    <p:embed/>
                    <p:pic>
                      <p:nvPicPr>
                        <p:cNvPr id="0" name="Picture 1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0188" y="4343400"/>
                          <a:ext cx="384175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8" name="Group 17"/>
            <p:cNvGrpSpPr/>
            <p:nvPr/>
          </p:nvGrpSpPr>
          <p:grpSpPr>
            <a:xfrm>
              <a:off x="6931742" y="1902542"/>
              <a:ext cx="1179871" cy="2560320"/>
              <a:chOff x="6931742" y="1902542"/>
              <a:chExt cx="1179871" cy="256032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6931742" y="1902542"/>
                <a:ext cx="1179871" cy="2560320"/>
              </a:xfrm>
              <a:custGeom>
                <a:avLst/>
                <a:gdLst>
                  <a:gd name="connsiteX0" fmla="*/ 530942 w 1179871"/>
                  <a:gd name="connsiteY0" fmla="*/ 0 h 2507226"/>
                  <a:gd name="connsiteX1" fmla="*/ 1179871 w 1179871"/>
                  <a:gd name="connsiteY1" fmla="*/ 0 h 2507226"/>
                  <a:gd name="connsiteX2" fmla="*/ 1179871 w 1179871"/>
                  <a:gd name="connsiteY2" fmla="*/ 2507226 h 2507226"/>
                  <a:gd name="connsiteX3" fmla="*/ 0 w 1179871"/>
                  <a:gd name="connsiteY3" fmla="*/ 2507226 h 2507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9871" h="2507226">
                    <a:moveTo>
                      <a:pt x="530942" y="0"/>
                    </a:moveTo>
                    <a:lnTo>
                      <a:pt x="1179871" y="0"/>
                    </a:lnTo>
                    <a:lnTo>
                      <a:pt x="1179871" y="2507226"/>
                    </a:lnTo>
                    <a:lnTo>
                      <a:pt x="0" y="2507226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742903" y="3185652"/>
                <a:ext cx="368710" cy="0"/>
              </a:xfrm>
              <a:custGeom>
                <a:avLst/>
                <a:gdLst>
                  <a:gd name="connsiteX0" fmla="*/ 0 w 368710"/>
                  <a:gd name="connsiteY0" fmla="*/ 0 h 0"/>
                  <a:gd name="connsiteX1" fmla="*/ 368710 w 36871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8710">
                    <a:moveTo>
                      <a:pt x="0" y="0"/>
                    </a:moveTo>
                    <a:lnTo>
                      <a:pt x="368710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060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334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IZVIJANJE - REZIME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219200"/>
            <a:ext cx="1752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Kratki štapovi: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402" name="Object 2"/>
          <p:cNvGraphicFramePr>
            <a:graphicFrameLocks noChangeAspect="1"/>
          </p:cNvGraphicFramePr>
          <p:nvPr/>
        </p:nvGraphicFramePr>
        <p:xfrm>
          <a:off x="1828800" y="1752600"/>
          <a:ext cx="9461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034" name="Equation" r:id="rId3" imgW="469696" imgH="215806" progId="Equation.3">
                  <p:embed/>
                </p:oleObj>
              </mc:Choice>
              <mc:Fallback>
                <p:oleObj name="Equation" r:id="rId3" imgW="469696" imgH="215806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52600"/>
                        <a:ext cx="94615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95600" y="1219200"/>
            <a:ext cx="3962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Štapovi se proračunavaju samo na pritisnu čvrstoću: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403" name="Object 3"/>
          <p:cNvGraphicFramePr>
            <a:graphicFrameLocks noChangeAspect="1"/>
          </p:cNvGraphicFramePr>
          <p:nvPr/>
        </p:nvGraphicFramePr>
        <p:xfrm>
          <a:off x="6261100" y="1744663"/>
          <a:ext cx="12017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035" name="Equation" r:id="rId5" imgW="596641" imgH="393529" progId="Equation.3">
                  <p:embed/>
                </p:oleObj>
              </mc:Choice>
              <mc:Fallback>
                <p:oleObj name="Equation" r:id="rId5" imgW="596641" imgH="393529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100" y="1744663"/>
                        <a:ext cx="1201738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3400" y="3459212"/>
            <a:ext cx="1752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Srednje dugi  štapovi: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161171"/>
              </p:ext>
            </p:extLst>
          </p:nvPr>
        </p:nvGraphicFramePr>
        <p:xfrm>
          <a:off x="1855788" y="3979912"/>
          <a:ext cx="15605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036" name="Equation" r:id="rId7" imgW="774360" imgH="228600" progId="Equation.DSMT4">
                  <p:embed/>
                </p:oleObj>
              </mc:Choice>
              <mc:Fallback>
                <p:oleObj name="Equation" r:id="rId7" imgW="774360" imgH="22860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788" y="3979912"/>
                        <a:ext cx="156051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51250" y="3497123"/>
            <a:ext cx="396875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Štapovi se proračunavaju na izvijanje po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Tetmajeru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ili nekom drugom empirijskom izrazu: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4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81572"/>
              </p:ext>
            </p:extLst>
          </p:nvPr>
        </p:nvGraphicFramePr>
        <p:xfrm>
          <a:off x="6743700" y="4788058"/>
          <a:ext cx="1714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037" name="Equation" r:id="rId9" imgW="850900" imgH="228600" progId="Equation.3">
                  <p:embed/>
                </p:oleObj>
              </mc:Choice>
              <mc:Fallback>
                <p:oleObj name="Equation" r:id="rId9" imgW="850900" imgH="228600" progId="Equation.3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4788058"/>
                        <a:ext cx="17145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743700" y="5478323"/>
            <a:ext cx="17145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Tetmajerov izraz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490748"/>
              </p:ext>
            </p:extLst>
          </p:nvPr>
        </p:nvGraphicFramePr>
        <p:xfrm>
          <a:off x="2390775" y="2303463"/>
          <a:ext cx="3841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038" name="Equation" r:id="rId11" imgW="190440" imgH="228600" progId="Equation.DSMT4">
                  <p:embed/>
                </p:oleObj>
              </mc:Choice>
              <mc:Fallback>
                <p:oleObj name="Equation" r:id="rId11" imgW="190440" imgH="228600" progId="Equation.DSMT4">
                  <p:embed/>
                  <p:pic>
                    <p:nvPicPr>
                      <p:cNvPr id="3584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775" y="2303463"/>
                        <a:ext cx="38417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Elbow Connector 2"/>
          <p:cNvCxnSpPr>
            <a:stCxn id="17" idx="3"/>
            <a:endCxn id="358406" idx="3"/>
          </p:cNvCxnSpPr>
          <p:nvPr/>
        </p:nvCxnSpPr>
        <p:spPr>
          <a:xfrm flipV="1">
            <a:off x="8458200" y="5016658"/>
            <a:ext cx="12700" cy="877164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15816" y="2751311"/>
            <a:ext cx="331236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Vitkost na granici tečenja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Elbow Connector 21"/>
          <p:cNvCxnSpPr>
            <a:stCxn id="18" idx="1"/>
            <a:endCxn id="15" idx="1"/>
          </p:cNvCxnSpPr>
          <p:nvPr/>
        </p:nvCxnSpPr>
        <p:spPr>
          <a:xfrm rot="10800000">
            <a:off x="2390776" y="2532064"/>
            <a:ext cx="525041" cy="450081"/>
          </a:xfrm>
          <a:prstGeom prst="bentConnector3">
            <a:avLst>
              <a:gd name="adj1" fmla="val 1435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23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12" grpId="0" animBg="1"/>
      <p:bldP spid="14" grpId="0" animBg="1"/>
      <p:bldP spid="17" grpId="0" animBg="1"/>
      <p:bldP spid="1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736600"/>
            <a:ext cx="1752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Vitki   štapovi: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819300"/>
              </p:ext>
            </p:extLst>
          </p:nvPr>
        </p:nvGraphicFramePr>
        <p:xfrm>
          <a:off x="1917700" y="1387624"/>
          <a:ext cx="9461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58" name="Equation" r:id="rId3" imgW="469800" imgH="228600" progId="Equation.DSMT4">
                  <p:embed/>
                </p:oleObj>
              </mc:Choice>
              <mc:Fallback>
                <p:oleObj name="Equation" r:id="rId3" imgW="469800" imgH="22860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00" y="1387624"/>
                        <a:ext cx="94615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76600" y="685800"/>
            <a:ext cx="396875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Štapovi se proračunavaju na izvijanje po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Ojleru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6161088" y="1219200"/>
          <a:ext cx="13827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59" name="Equation" r:id="rId5" imgW="685800" imgH="457200" progId="Equation.3">
                  <p:embed/>
                </p:oleObj>
              </mc:Choice>
              <mc:Fallback>
                <p:oleObj name="Equation" r:id="rId5" imgW="685800" imgH="4572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1088" y="1219200"/>
                        <a:ext cx="1382712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627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58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1980806" y="5877272"/>
            <a:ext cx="4967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Dijagram „Vitkost – Kritični naponi“</a:t>
            </a:r>
            <a:endParaRPr lang="en-US" sz="24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22" y="404664"/>
            <a:ext cx="8515350" cy="53111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61856" y="3838639"/>
            <a:ext cx="9144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Ojler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88447" y="3701822"/>
            <a:ext cx="1397868" cy="73530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32263" y="1450144"/>
            <a:ext cx="12954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Tetmajer</a:t>
            </a:r>
            <a:endParaRPr lang="en-US" sz="24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32263" y="1891691"/>
            <a:ext cx="1630534" cy="457200"/>
          </a:xfrm>
          <a:prstGeom prst="round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5872015" y="562011"/>
            <a:ext cx="228600" cy="228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5872015" y="1544227"/>
            <a:ext cx="228600" cy="22860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148287" y="5229211"/>
            <a:ext cx="503312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996159" y="5229211"/>
            <a:ext cx="432048" cy="43204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028606" y="2485852"/>
            <a:ext cx="2791865" cy="1215970"/>
          </a:xfrm>
          <a:prstGeom prst="round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Elbow Connector 23"/>
          <p:cNvCxnSpPr>
            <a:stCxn id="16" idx="2"/>
            <a:endCxn id="22" idx="1"/>
          </p:cNvCxnSpPr>
          <p:nvPr/>
        </p:nvCxnSpPr>
        <p:spPr>
          <a:xfrm rot="16200000" flipH="1">
            <a:off x="4515595" y="1580826"/>
            <a:ext cx="744946" cy="2281076"/>
          </a:xfrm>
          <a:prstGeom prst="bentConnector2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877855" y="3212976"/>
            <a:ext cx="274320" cy="45720"/>
          </a:xfrm>
          <a:prstGeom prst="rect">
            <a:avLst/>
          </a:prstGeom>
          <a:solidFill>
            <a:srgbClr val="0099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668344" y="3501008"/>
            <a:ext cx="731520" cy="45720"/>
          </a:xfrm>
          <a:prstGeom prst="rect">
            <a:avLst/>
          </a:prstGeom>
          <a:solidFill>
            <a:srgbClr val="00B0F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092280" y="4623519"/>
            <a:ext cx="4572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42664" y="4623519"/>
            <a:ext cx="4572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i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Elbow Connector 32"/>
          <p:cNvCxnSpPr>
            <a:stCxn id="31" idx="0"/>
            <a:endCxn id="28" idx="2"/>
          </p:cNvCxnSpPr>
          <p:nvPr/>
        </p:nvCxnSpPr>
        <p:spPr>
          <a:xfrm rot="16200000" flipV="1">
            <a:off x="6485537" y="3788175"/>
            <a:ext cx="1364823" cy="305865"/>
          </a:xfrm>
          <a:prstGeom prst="bentConnector3">
            <a:avLst>
              <a:gd name="adj1" fmla="val 50000"/>
            </a:avLst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32" idx="0"/>
            <a:endCxn id="30" idx="2"/>
          </p:cNvCxnSpPr>
          <p:nvPr/>
        </p:nvCxnSpPr>
        <p:spPr>
          <a:xfrm rot="16200000" flipV="1">
            <a:off x="7564289" y="4016544"/>
            <a:ext cx="1076791" cy="137160"/>
          </a:xfrm>
          <a:prstGeom prst="bentConnector3">
            <a:avLst>
              <a:gd name="adj1" fmla="val 50000"/>
            </a:avLst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856891" y="548680"/>
            <a:ext cx="1355069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Granica</a:t>
            </a:r>
          </a:p>
          <a:p>
            <a:r>
              <a:rPr lang="sr-Latn-C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tečenja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527720" y="1268760"/>
            <a:ext cx="404543" cy="504068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18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2" grpId="0" animBg="1"/>
      <p:bldP spid="28" grpId="0" animBg="1"/>
      <p:bldP spid="30" grpId="0" animBg="1"/>
      <p:bldP spid="31" grpId="0" animBg="1"/>
      <p:bldP spid="32" grpId="0" animBg="1"/>
      <p:bldP spid="3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66800" y="540603"/>
            <a:ext cx="44958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Opšti obli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Tetmajerovog izraz: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94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359877"/>
              </p:ext>
            </p:extLst>
          </p:nvPr>
        </p:nvGraphicFramePr>
        <p:xfrm>
          <a:off x="5165948" y="762000"/>
          <a:ext cx="1638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13" name="Equation" r:id="rId3" imgW="812447" imgH="228501" progId="Equation.3">
                  <p:embed/>
                </p:oleObj>
              </mc:Choice>
              <mc:Fallback>
                <p:oleObj name="Equation" r:id="rId3" imgW="812447" imgH="228501" progId="Equation.3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5948" y="762000"/>
                        <a:ext cx="1638300" cy="4572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66800" y="1905000"/>
            <a:ext cx="51054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Tetmajerov izraz za čelik Č.0360: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5521325" y="2133600"/>
          <a:ext cx="22510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14" name="Equation" r:id="rId5" imgW="1117600" imgH="228600" progId="Equation.3">
                  <p:embed/>
                </p:oleObj>
              </mc:Choice>
              <mc:Fallback>
                <p:oleObj name="Equation" r:id="rId5" imgW="1117600" imgH="228600" progId="Equation.3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1325" y="2133600"/>
                        <a:ext cx="225107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66800" y="2971800"/>
            <a:ext cx="48768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Tetmajerov izraz za Č.0461: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5549900" y="3200400"/>
          <a:ext cx="1689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15" name="Equation" r:id="rId7" imgW="838200" imgH="228600" progId="Equation.3">
                  <p:embed/>
                </p:oleObj>
              </mc:Choice>
              <mc:Fallback>
                <p:oleObj name="Equation" r:id="rId7" imgW="838200" imgH="228600" progId="Equation.3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900" y="3200400"/>
                        <a:ext cx="16891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66800" y="3886200"/>
            <a:ext cx="48768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Tetmajerov izraz za  čelik Č.0561: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5486400" y="4114800"/>
          <a:ext cx="20224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16" name="Equation" r:id="rId9" imgW="1002865" imgH="228501" progId="Equation.3">
                  <p:embed/>
                </p:oleObj>
              </mc:Choice>
              <mc:Fallback>
                <p:oleObj name="Equation" r:id="rId9" imgW="1002865" imgH="228501" progId="Equation.3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114800"/>
                        <a:ext cx="202247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66800" y="4953000"/>
            <a:ext cx="49530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Tetmajerov izraz za drvo: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4"/>
          <p:cNvGraphicFramePr>
            <a:graphicFrameLocks noChangeAspect="1"/>
          </p:cNvGraphicFramePr>
          <p:nvPr/>
        </p:nvGraphicFramePr>
        <p:xfrm>
          <a:off x="5494338" y="5181600"/>
          <a:ext cx="21256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17" name="Equation" r:id="rId11" imgW="1054100" imgH="228600" progId="Equation.3">
                  <p:embed/>
                </p:oleObj>
              </mc:Choice>
              <mc:Fallback>
                <p:oleObj name="Equation" r:id="rId11" imgW="1054100" imgH="228600" progId="Equation.3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5181600"/>
                        <a:ext cx="212566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839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270" y="692697"/>
            <a:ext cx="4047467" cy="3187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2995" y="4047455"/>
            <a:ext cx="6878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Uz analizu stabilnosti centrično pritisnutog štapa</a:t>
            </a:r>
            <a:endParaRPr lang="en-US" sz="24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9191" y="292494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latin typeface="+mj-lt"/>
                <a:cs typeface="Times New Roman" pitchFamily="18" charset="0"/>
              </a:rPr>
              <a:t>b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)</a:t>
            </a:r>
            <a:endParaRPr lang="en-US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779149"/>
            <a:ext cx="8208912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sr-Latn-BA" sz="2800" dirty="0">
                <a:latin typeface="Times New Roman" pitchFamily="18" charset="0"/>
                <a:cs typeface="Times New Roman" pitchFamily="18" charset="0"/>
              </a:rPr>
              <a:t>Uvođenjem izvesne bočne sile (</a:t>
            </a:r>
            <a:r>
              <a:rPr lang="sr-Latn-BA" sz="28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r-Latn-BA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sr-Latn-BA" sz="2800" b="1" dirty="0">
                <a:latin typeface="Times New Roman" pitchFamily="18" charset="0"/>
                <a:cs typeface="Times New Roman" pitchFamily="18" charset="0"/>
              </a:rPr>
              <a:t>štap bi  poprimio krivolinijski oblik</a:t>
            </a:r>
            <a:r>
              <a:rPr lang="nb-NO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9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sr-Latn-CS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Izvijanje – Omega postupak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981200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Jedan od najjednostavnijih postupaka za izračunavanje vrednosti kritičnog napona izvijanja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zasnovan na stvarnoj pritisnoj sili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sr-Latn-C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omega postupak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60</a:t>
            </a:fld>
            <a:endParaRPr lang="en-US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849312" y="3200400"/>
          <a:ext cx="21224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30" name="Equation" r:id="rId3" imgW="1054100" imgH="393700" progId="Equation.3">
                  <p:embed/>
                </p:oleObj>
              </mc:Choice>
              <mc:Fallback>
                <p:oleObj name="Equation" r:id="rId3" imgW="1054100" imgH="39370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2" y="3200400"/>
                        <a:ext cx="2122488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3505200" y="3200400"/>
          <a:ext cx="14827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31" name="Equation" r:id="rId5" imgW="736600" imgH="431800" progId="Equation.3">
                  <p:embed/>
                </p:oleObj>
              </mc:Choice>
              <mc:Fallback>
                <p:oleObj name="Equation" r:id="rId5" imgW="736600" imgH="4318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200400"/>
                        <a:ext cx="1482725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38200" y="4267200"/>
            <a:ext cx="4724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dc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... Dozvoljeni napon na pritisak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dk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... Dozvoljeni napon na izvijanje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0" y="3200400"/>
            <a:ext cx="2819400" cy="19389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Podaci o koeficijentu  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,  za razne materi-jale, mogu se naći u tablicama (priručni-cima).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3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  <p:bldP spid="1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Izvijanje – Primer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endParaRPr kumimoji="0" lang="sr-Latn-C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159764"/>
            <a:ext cx="6019800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Odrediti kritičnu silu izvijanja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U20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profilnog stuba  sa slike za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h = h</a:t>
            </a:r>
            <a:r>
              <a:rPr lang="sr-Latn-CS" sz="2400" i="1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= 2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m i 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h = h</a:t>
            </a:r>
            <a:r>
              <a:rPr lang="sr-Latn-CS" sz="2400" i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= 1 m,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ako su:</a:t>
            </a:r>
          </a:p>
          <a:p>
            <a:pPr marL="457200" indent="-457200"/>
            <a:endParaRPr lang="sr-Latn-C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E= 2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10</a:t>
            </a:r>
            <a:r>
              <a:rPr lang="sr-Latn-CS" sz="24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5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MPa </a:t>
            </a:r>
          </a:p>
          <a:p>
            <a:pPr marL="800100" lvl="1" indent="-342900"/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σ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= 180 MPa</a:t>
            </a:r>
          </a:p>
          <a:p>
            <a:pPr marL="800100" lvl="1" indent="-342900"/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σ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= 220 MPa</a:t>
            </a:r>
          </a:p>
          <a:p>
            <a:pPr marL="800100" lvl="1" indent="-342900"/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σ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= 310 MPa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OM12-P11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59764"/>
            <a:ext cx="1399032" cy="3488436"/>
          </a:xfrm>
          <a:prstGeom prst="rect">
            <a:avLst/>
          </a:prstGeom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24270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39738"/>
            <a:ext cx="54102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</a:t>
            </a:r>
            <a:r>
              <a:rPr kumimoji="0" lang="sr-Latn-C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ovršina</a:t>
            </a:r>
            <a:r>
              <a:rPr kumimoji="0" lang="sr-Latn-CS" sz="2400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poprečnog preseka profila U20</a:t>
            </a:r>
            <a:endParaRPr kumimoji="0" lang="sr-Latn-CS" sz="240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40994" name="Object 2"/>
          <p:cNvGraphicFramePr>
            <a:graphicFrameLocks noChangeAspect="1"/>
          </p:cNvGraphicFramePr>
          <p:nvPr/>
        </p:nvGraphicFramePr>
        <p:xfrm>
          <a:off x="573088" y="1155700"/>
          <a:ext cx="17129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068" name="Equation" r:id="rId3" imgW="850531" imgH="215806" progId="Equation.3">
                  <p:embed/>
                </p:oleObj>
              </mc:Choice>
              <mc:Fallback>
                <p:oleObj name="Equation" r:id="rId3" imgW="850531" imgH="215806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1155700"/>
                        <a:ext cx="1712912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1760538"/>
            <a:ext cx="51054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Minimalni moment inercije</a:t>
            </a:r>
            <a:r>
              <a:rPr kumimoji="0" lang="sr-Latn-CS" sz="2400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profila U20</a:t>
            </a:r>
            <a:endParaRPr kumimoji="0" lang="sr-Latn-CS" sz="240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542925" y="2438400"/>
          <a:ext cx="24288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069" name="Equation" r:id="rId5" imgW="1205977" imgH="253890" progId="Equation.3">
                  <p:embed/>
                </p:oleObj>
              </mc:Choice>
              <mc:Fallback>
                <p:oleObj name="Equation" r:id="rId5" imgW="1205977" imgH="253890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2438400"/>
                        <a:ext cx="2428875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57200" y="3170238"/>
            <a:ext cx="56388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Minimalni poluprečnik inercije</a:t>
            </a:r>
            <a:r>
              <a:rPr kumimoji="0" lang="sr-Latn-CS" sz="2400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profila U20</a:t>
            </a:r>
            <a:endParaRPr kumimoji="0" lang="sr-Latn-CS" sz="240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533400" y="3860800"/>
          <a:ext cx="22764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070" name="Equation" r:id="rId7" imgW="1129810" imgH="241195" progId="Equation.3">
                  <p:embed/>
                </p:oleObj>
              </mc:Choice>
              <mc:Fallback>
                <p:oleObj name="Equation" r:id="rId7" imgW="1129810" imgH="241195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60800"/>
                        <a:ext cx="2276475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656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51054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Vitkost na granici proporcionalnosti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33400" y="1219200"/>
          <a:ext cx="45783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50" name="Equation" r:id="rId3" imgW="2273300" imgH="495300" progId="Equation.3">
                  <p:embed/>
                </p:oleObj>
              </mc:Choice>
              <mc:Fallback>
                <p:oleObj name="Equation" r:id="rId3" imgW="2273300" imgH="49530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200"/>
                        <a:ext cx="457835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2514600"/>
            <a:ext cx="38100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Vitkost na granici tečenja</a:t>
            </a:r>
          </a:p>
        </p:txBody>
      </p:sp>
      <p:graphicFrame>
        <p:nvGraphicFramePr>
          <p:cNvPr id="343048" name="Object 8"/>
          <p:cNvGraphicFramePr>
            <a:graphicFrameLocks noChangeAspect="1"/>
          </p:cNvGraphicFramePr>
          <p:nvPr/>
        </p:nvGraphicFramePr>
        <p:xfrm>
          <a:off x="519112" y="3251200"/>
          <a:ext cx="57292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51" name="Equation" r:id="rId5" imgW="2844800" imgH="431800" progId="Equation.3">
                  <p:embed/>
                </p:oleObj>
              </mc:Choice>
              <mc:Fallback>
                <p:oleObj name="Equation" r:id="rId5" imgW="2844800" imgH="4318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" y="3251200"/>
                        <a:ext cx="5729288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560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5482952" cy="63976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Redukovane dužine (visine) za dve</a:t>
            </a:r>
            <a:r>
              <a:rPr kumimoji="0" lang="sr-Latn-CS" sz="2400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vrednosti h </a:t>
            </a:r>
            <a:endParaRPr kumimoji="0" lang="sr-Latn-CS" sz="240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533400" y="1193800"/>
          <a:ext cx="39655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58" name="Equation" r:id="rId3" imgW="1968500" imgH="215900" progId="Equation.3">
                  <p:embed/>
                </p:oleObj>
              </mc:Choice>
              <mc:Fallback>
                <p:oleObj name="Equation" r:id="rId3" imgW="1968500" imgH="21590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193800"/>
                        <a:ext cx="3965575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536575" y="1879600"/>
          <a:ext cx="39655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59" name="Equation" r:id="rId5" imgW="1968500" imgH="215900" progId="Equation.3">
                  <p:embed/>
                </p:oleObj>
              </mc:Choice>
              <mc:Fallback>
                <p:oleObj name="Equation" r:id="rId5" imgW="1968500" imgH="215900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1879600"/>
                        <a:ext cx="3965575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05400" y="1524000"/>
            <a:ext cx="35814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 drugi slučaj izvijanja.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4572000" y="1143000"/>
            <a:ext cx="381000" cy="121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641600"/>
            <a:ext cx="52578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Redukovane vitkosti za dve vrednosti h</a:t>
            </a:r>
            <a:r>
              <a:rPr kumimoji="0" lang="sr-Latn-CS" sz="2400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sr-Latn-CS" sz="240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533400" y="3327400"/>
          <a:ext cx="3302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60" name="Equation" r:id="rId7" imgW="1637589" imgH="431613" progId="Equation.3">
                  <p:embed/>
                </p:oleObj>
              </mc:Choice>
              <mc:Fallback>
                <p:oleObj name="Equation" r:id="rId7" imgW="1637589" imgH="431613" progId="Equation.3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327400"/>
                        <a:ext cx="33020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82" name="Object 6"/>
          <p:cNvGraphicFramePr>
            <a:graphicFrameLocks noChangeAspect="1"/>
          </p:cNvGraphicFramePr>
          <p:nvPr/>
        </p:nvGraphicFramePr>
        <p:xfrm>
          <a:off x="533400" y="4470400"/>
          <a:ext cx="31988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61" name="Equation" r:id="rId9" imgW="1587500" imgH="431800" progId="Equation.3">
                  <p:embed/>
                </p:oleObj>
              </mc:Choice>
              <mc:Fallback>
                <p:oleObj name="Equation" r:id="rId9" imgW="1587500" imgH="431800" progId="Equation.3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70400"/>
                        <a:ext cx="3198813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435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53340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Kritične sile izvijanja za dve vrednosti h</a:t>
            </a:r>
            <a:r>
              <a:rPr kumimoji="0" lang="sr-Latn-CS" sz="2400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sr-Latn-CS" sz="240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533400" y="1219200"/>
          <a:ext cx="38385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282" name="Equation" r:id="rId3" imgW="1904174" imgH="215806" progId="Equation.3">
                  <p:embed/>
                </p:oleObj>
              </mc:Choice>
              <mc:Fallback>
                <p:oleObj name="Equation" r:id="rId3" imgW="1904174" imgH="215806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200"/>
                        <a:ext cx="3838575" cy="4318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20700" y="3149600"/>
          <a:ext cx="56816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283" name="Equation" r:id="rId5" imgW="2819400" imgH="215900" progId="Equation.3">
                  <p:embed/>
                </p:oleObj>
              </mc:Choice>
              <mc:Fallback>
                <p:oleObj name="Equation" r:id="rId5" imgW="2819400" imgH="215900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3149600"/>
                        <a:ext cx="5681663" cy="4318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4" name="Object 4"/>
          <p:cNvGraphicFramePr>
            <a:graphicFrameLocks noChangeAspect="1"/>
          </p:cNvGraphicFramePr>
          <p:nvPr/>
        </p:nvGraphicFramePr>
        <p:xfrm>
          <a:off x="538162" y="1841500"/>
          <a:ext cx="60150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284" name="Equation" r:id="rId7" imgW="2984500" imgH="457200" progId="Equation.3">
                  <p:embed/>
                </p:oleObj>
              </mc:Choice>
              <mc:Fallback>
                <p:oleObj name="Equation" r:id="rId7" imgW="2984500" imgH="457200" progId="Equation.3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" y="1841500"/>
                        <a:ext cx="6015038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81800" y="1828800"/>
            <a:ext cx="1371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Prema Ojleru!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533400" y="3911600"/>
          <a:ext cx="6065838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285" name="Equation" r:id="rId9" imgW="3009900" imgH="939800" progId="Equation.3">
                  <p:embed/>
                </p:oleObj>
              </mc:Choice>
              <mc:Fallback>
                <p:oleObj name="Equation" r:id="rId9" imgW="3009900" imgH="939800" progId="Equation.3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911600"/>
                        <a:ext cx="6065838" cy="187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58000" y="3969603"/>
            <a:ext cx="168116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Prema Tetmajeru!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3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3810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zvijanje -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Primer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3505200"/>
            <a:ext cx="74676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PODACI: 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E = 2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10</a:t>
            </a:r>
            <a:r>
              <a:rPr lang="sr-Latn-CS" sz="2400" i="1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5 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MPa,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σ</a:t>
            </a:r>
            <a:r>
              <a:rPr lang="sr-Latn-CS" sz="24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P 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= 200 MPa,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σ</a:t>
            </a:r>
            <a:r>
              <a:rPr lang="sr-Latn-CS" sz="24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T 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= 240 MPa,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σ</a:t>
            </a:r>
            <a:r>
              <a:rPr lang="sr-Latn-CS" sz="24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kr 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=301,076 – 1,018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[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MPa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],</a:t>
            </a:r>
            <a:endParaRPr lang="sr-Latn-CS" sz="2400" i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= 2 m, 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=4 cm,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= 8 cm, b=1 cm, h=3 cm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4953000"/>
            <a:ext cx="4038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Odrediti kritične sile izvijanja 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OM13-P11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43000"/>
            <a:ext cx="6992112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6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39738"/>
            <a:ext cx="54102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</a:t>
            </a:r>
            <a:r>
              <a:rPr kumimoji="0" lang="sr-Latn-C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ovršina</a:t>
            </a:r>
            <a:r>
              <a:rPr kumimoji="0" lang="sr-Latn-CS" sz="2400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poprečnog preseka </a:t>
            </a:r>
            <a:endParaRPr kumimoji="0" lang="sr-Latn-CS" sz="240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33400" y="1168400"/>
          <a:ext cx="47037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22" name="Equation" r:id="rId3" imgW="2336800" imgH="203200" progId="Equation.3">
                  <p:embed/>
                </p:oleObj>
              </mc:Choice>
              <mc:Fallback>
                <p:oleObj name="Equation" r:id="rId3" imgW="2336800" imgH="20320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168400"/>
                        <a:ext cx="4703763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1912938"/>
            <a:ext cx="51054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Minimalni moment inercije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536575" y="2514600"/>
          <a:ext cx="700722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23" name="Equation" r:id="rId5" imgW="3479800" imgH="1066800" progId="Equation.3">
                  <p:embed/>
                </p:oleObj>
              </mc:Choice>
              <mc:Fallback>
                <p:oleObj name="Equation" r:id="rId5" imgW="3479800" imgH="10668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2514600"/>
                        <a:ext cx="7007225" cy="213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638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56388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Minimalni poluprečnik inercije</a:t>
            </a:r>
            <a:r>
              <a:rPr kumimoji="0" lang="sr-Latn-CS" sz="2400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sr-Latn-CS" sz="240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28637" y="1054100"/>
          <a:ext cx="4195763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6" name="Equation" r:id="rId3" imgW="2082800" imgH="444500" progId="Equation.3">
                  <p:embed/>
                </p:oleObj>
              </mc:Choice>
              <mc:Fallback>
                <p:oleObj name="Equation" r:id="rId3" imgW="2082800" imgH="44450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" y="1054100"/>
                        <a:ext cx="4195763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2133600"/>
            <a:ext cx="51054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Vitkost na granici proporcionalnosti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520700" y="2819400"/>
          <a:ext cx="46037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7" name="Equation" r:id="rId5" imgW="2286000" imgH="495300" progId="Equation.3">
                  <p:embed/>
                </p:oleObj>
              </mc:Choice>
              <mc:Fallback>
                <p:oleObj name="Equation" r:id="rId5" imgW="2286000" imgH="4953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819400"/>
                        <a:ext cx="460375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536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38100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Vitkost na granici tečenja</a:t>
            </a: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2895600" y="1143000"/>
          <a:ext cx="28908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38" name="Equation" r:id="rId3" imgW="1434477" imgH="215806" progId="Equation.3">
                  <p:embed/>
                </p:oleObj>
              </mc:Choice>
              <mc:Fallback>
                <p:oleObj name="Equation" r:id="rId3" imgW="1434477" imgH="215806" progId="Equation.3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143000"/>
                        <a:ext cx="2890837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1" name="Object 3"/>
          <p:cNvGraphicFramePr>
            <a:graphicFrameLocks noChangeAspect="1"/>
          </p:cNvGraphicFramePr>
          <p:nvPr/>
        </p:nvGraphicFramePr>
        <p:xfrm>
          <a:off x="533400" y="1143000"/>
          <a:ext cx="1866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39" name="Equation" r:id="rId5" imgW="926698" imgH="215806" progId="Equation.3">
                  <p:embed/>
                </p:oleObj>
              </mc:Choice>
              <mc:Fallback>
                <p:oleObj name="Equation" r:id="rId5" imgW="926698" imgH="215806" progId="Equation.3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143000"/>
                        <a:ext cx="1866900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2" name="Object 4"/>
          <p:cNvGraphicFramePr>
            <a:graphicFrameLocks noChangeAspect="1"/>
          </p:cNvGraphicFramePr>
          <p:nvPr/>
        </p:nvGraphicFramePr>
        <p:xfrm>
          <a:off x="4191000" y="1676400"/>
          <a:ext cx="2825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40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676400"/>
                        <a:ext cx="2825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2514600" y="129540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5573" name="Object 5"/>
          <p:cNvGraphicFramePr>
            <a:graphicFrameLocks noChangeAspect="1"/>
          </p:cNvGraphicFramePr>
          <p:nvPr/>
        </p:nvGraphicFramePr>
        <p:xfrm>
          <a:off x="2895600" y="2133600"/>
          <a:ext cx="3581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41" name="Equation" r:id="rId9" imgW="1777229" imgH="406224" progId="Equation.3">
                  <p:embed/>
                </p:oleObj>
              </mc:Choice>
              <mc:Fallback>
                <p:oleObj name="Equation" r:id="rId9" imgW="1777229" imgH="406224" progId="Equation.3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133600"/>
                        <a:ext cx="3581400" cy="812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457200" y="3200400"/>
            <a:ext cx="50292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Redukovane dužine</a:t>
            </a:r>
            <a:r>
              <a:rPr kumimoji="0" lang="sr-Latn-CS" sz="2400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sr-Latn-CS" sz="240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546100" y="3860800"/>
          <a:ext cx="39401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42" name="Equation" r:id="rId11" imgW="1954951" imgH="215806" progId="Equation.3">
                  <p:embed/>
                </p:oleObj>
              </mc:Choice>
              <mc:Fallback>
                <p:oleObj name="Equation" r:id="rId11" imgW="1954951" imgH="215806" progId="Equation.3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3860800"/>
                        <a:ext cx="3940175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533400" y="4546600"/>
          <a:ext cx="42989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43" name="Equation" r:id="rId13" imgW="2133600" imgH="215900" progId="Equation.3">
                  <p:embed/>
                </p:oleObj>
              </mc:Choice>
              <mc:Fallback>
                <p:oleObj name="Equation" r:id="rId13" imgW="2133600" imgH="215900" progId="Equation.3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46600"/>
                        <a:ext cx="4298950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317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01" y="404665"/>
            <a:ext cx="4047467" cy="3187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0576" y="263691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latin typeface="+mj-lt"/>
                <a:cs typeface="Times New Roman" pitchFamily="18" charset="0"/>
              </a:rPr>
              <a:t>c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)</a:t>
            </a:r>
            <a:endParaRPr lang="en-US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293096"/>
            <a:ext cx="822960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 algn="just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kumimoji="0" lang="sr-Latn-B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5572" y="3687415"/>
            <a:ext cx="695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Uz analizu stabilnosti centrično pritisnutog štapa</a:t>
            </a:r>
            <a:endParaRPr lang="en-US" sz="24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221088"/>
            <a:ext cx="8208912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sr-Latn-BA" sz="2800" dirty="0">
                <a:latin typeface="Times New Roman" pitchFamily="18" charset="0"/>
                <a:cs typeface="Times New Roman" pitchFamily="18" charset="0"/>
              </a:rPr>
              <a:t>Po uklanjanju izvesne bočne sile (</a:t>
            </a:r>
            <a:r>
              <a:rPr lang="sr-Latn-BA" sz="28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r-Latn-BA" sz="2800" dirty="0">
                <a:latin typeface="Times New Roman" pitchFamily="18" charset="0"/>
                <a:cs typeface="Times New Roman" pitchFamily="18" charset="0"/>
              </a:rPr>
              <a:t>), došlo bi do oslobađanja unutrašnjih sila i </a:t>
            </a:r>
            <a:r>
              <a:rPr lang="sr-Latn-BA" sz="2800" b="1" dirty="0">
                <a:latin typeface="Times New Roman" pitchFamily="18" charset="0"/>
                <a:cs typeface="Times New Roman" pitchFamily="18" charset="0"/>
              </a:rPr>
              <a:t>štap bi </a:t>
            </a:r>
            <a:r>
              <a:rPr lang="sr-Latn-BA" sz="2800" b="1" dirty="0" smtClean="0">
                <a:latin typeface="Times New Roman" pitchFamily="18" charset="0"/>
                <a:cs typeface="Times New Roman" pitchFamily="18" charset="0"/>
              </a:rPr>
              <a:t>ponovo </a:t>
            </a:r>
            <a:r>
              <a:rPr lang="sr-Latn-BA" sz="2800" b="1" dirty="0">
                <a:latin typeface="Times New Roman" pitchFamily="18" charset="0"/>
                <a:cs typeface="Times New Roman" pitchFamily="18" charset="0"/>
              </a:rPr>
              <a:t>poprimio stabilan pravolinijski </a:t>
            </a:r>
            <a:r>
              <a:rPr lang="sr-Latn-BA" sz="2800" b="1" dirty="0" smtClean="0">
                <a:latin typeface="Times New Roman" pitchFamily="18" charset="0"/>
                <a:cs typeface="Times New Roman" pitchFamily="18" charset="0"/>
              </a:rPr>
              <a:t>oblik </a:t>
            </a: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(ZAKLJUČAK: U pitanju je štap sa stabilnim stanjem ravnoteže).</a:t>
            </a:r>
            <a:endParaRPr lang="sr-Latn-B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04" y="5620860"/>
            <a:ext cx="722376" cy="36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6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31242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Redukovane vitkosti</a:t>
            </a:r>
            <a:r>
              <a:rPr kumimoji="0" lang="sr-Latn-CS" sz="2400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sr-Latn-CS" sz="240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533400" y="1143000"/>
          <a:ext cx="3302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94" name="Equation" r:id="rId3" imgW="1637589" imgH="431613" progId="Equation.3">
                  <p:embed/>
                </p:oleObj>
              </mc:Choice>
              <mc:Fallback>
                <p:oleObj name="Equation" r:id="rId3" imgW="1637589" imgH="431613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143000"/>
                        <a:ext cx="33020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33400" y="2286000"/>
          <a:ext cx="31988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95" name="Equation" r:id="rId5" imgW="1587500" imgH="431800" progId="Equation.3">
                  <p:embed/>
                </p:oleObj>
              </mc:Choice>
              <mc:Fallback>
                <p:oleObj name="Equation" r:id="rId5" imgW="1587500" imgH="4318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3198813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478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71</a:t>
            </a:fld>
            <a:endParaRPr lang="en-US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530225" y="1219200"/>
          <a:ext cx="38893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07" name="Equation" r:id="rId3" imgW="1930400" imgH="215900" progId="Equation.3">
                  <p:embed/>
                </p:oleObj>
              </mc:Choice>
              <mc:Fallback>
                <p:oleObj name="Equation" r:id="rId3" imgW="1930400" imgH="21590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1219200"/>
                        <a:ext cx="3889375" cy="4318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33400" y="3581400"/>
          <a:ext cx="56816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08" name="Equation" r:id="rId5" imgW="2819400" imgH="215900" progId="Equation.3">
                  <p:embed/>
                </p:oleObj>
              </mc:Choice>
              <mc:Fallback>
                <p:oleObj name="Equation" r:id="rId5" imgW="2819400" imgH="215900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81400"/>
                        <a:ext cx="5681663" cy="4318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1828800"/>
            <a:ext cx="13716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Ojler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267200"/>
            <a:ext cx="18288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Tetmajer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533400"/>
            <a:ext cx="53340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Kritične sile izvijanja za </a:t>
            </a:r>
            <a:r>
              <a:rPr kumimoji="0" lang="sr-Latn-CS" sz="2400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sr-Latn-CS" sz="240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67622" name="Object 6"/>
          <p:cNvGraphicFramePr>
            <a:graphicFrameLocks noChangeAspect="1"/>
          </p:cNvGraphicFramePr>
          <p:nvPr/>
        </p:nvGraphicFramePr>
        <p:xfrm>
          <a:off x="1905000" y="4495800"/>
          <a:ext cx="65246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09" name="Equation" r:id="rId7" imgW="3238500" imgH="457200" progId="Equation.3">
                  <p:embed/>
                </p:oleObj>
              </mc:Choice>
              <mc:Fallback>
                <p:oleObj name="Equation" r:id="rId7" imgW="3238500" imgH="457200" progId="Equation.3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495800"/>
                        <a:ext cx="6524625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422400" y="2057400"/>
          <a:ext cx="57070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10" name="Equation" r:id="rId9" imgW="2832100" imgH="457200" progId="Equation.3">
                  <p:embed/>
                </p:oleObj>
              </mc:Choice>
              <mc:Fallback>
                <p:oleObj name="Equation" r:id="rId9" imgW="2832100" imgH="457200" progId="Equation.3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2057400"/>
                        <a:ext cx="5707063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620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sr-Latn-C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Proračun na stabilnost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4632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 smtClean="0">
                <a:latin typeface="Times New Roman" pitchFamily="18" charset="0"/>
                <a:cs typeface="Times New Roman" pitchFamily="18" charset="0"/>
              </a:rPr>
              <a:t>Proračun na stabilnost uključuje proračune:</a:t>
            </a:r>
          </a:p>
          <a:p>
            <a:pPr lvl="1" algn="just"/>
            <a:r>
              <a:rPr lang="sr-Latn-RS" sz="3000" dirty="0" smtClean="0">
                <a:latin typeface="Times New Roman" pitchFamily="18" charset="0"/>
                <a:cs typeface="Times New Roman" pitchFamily="18" charset="0"/>
              </a:rPr>
              <a:t>Čvrstoće,</a:t>
            </a:r>
          </a:p>
          <a:p>
            <a:pPr lvl="1" algn="just"/>
            <a:r>
              <a:rPr lang="sr-Latn-RS" sz="3000" dirty="0" smtClean="0">
                <a:latin typeface="Times New Roman" pitchFamily="18" charset="0"/>
                <a:cs typeface="Times New Roman" pitchFamily="18" charset="0"/>
              </a:rPr>
              <a:t>Potrebne površine poprečnog preseka</a:t>
            </a:r>
          </a:p>
          <a:p>
            <a:pPr lvl="1" algn="just"/>
            <a:r>
              <a:rPr lang="sr-Latn-RS" sz="3000" dirty="0" smtClean="0">
                <a:latin typeface="Times New Roman" pitchFamily="18" charset="0"/>
                <a:cs typeface="Times New Roman" pitchFamily="18" charset="0"/>
              </a:rPr>
              <a:t>Dozvoljene pritisne sile.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7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73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845254"/>
              </p:ext>
            </p:extLst>
          </p:nvPr>
        </p:nvGraphicFramePr>
        <p:xfrm>
          <a:off x="539552" y="1268760"/>
          <a:ext cx="1663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250" name="Equation" r:id="rId3" imgW="825480" imgH="393480" progId="Equation.DSMT4">
                  <p:embed/>
                </p:oleObj>
              </mc:Choice>
              <mc:Fallback>
                <p:oleObj name="Equation" r:id="rId3" imgW="82548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268760"/>
                        <a:ext cx="16637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342740"/>
              </p:ext>
            </p:extLst>
          </p:nvPr>
        </p:nvGraphicFramePr>
        <p:xfrm>
          <a:off x="540742" y="3141464"/>
          <a:ext cx="11509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251" name="Equation" r:id="rId5" imgW="571320" imgH="431640" progId="Equation.DSMT4">
                  <p:embed/>
                </p:oleObj>
              </mc:Choice>
              <mc:Fallback>
                <p:oleObj name="Equation" r:id="rId5" imgW="57132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42" y="3141464"/>
                        <a:ext cx="1150938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921605"/>
              </p:ext>
            </p:extLst>
          </p:nvPr>
        </p:nvGraphicFramePr>
        <p:xfrm>
          <a:off x="539552" y="4945856"/>
          <a:ext cx="112553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252" name="Equation" r:id="rId7" imgW="558720" imgH="393480" progId="Equation.DSMT4">
                  <p:embed/>
                </p:oleObj>
              </mc:Choice>
              <mc:Fallback>
                <p:oleObj name="Equation" r:id="rId7" imgW="55872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945856"/>
                        <a:ext cx="1125537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57200" y="533400"/>
            <a:ext cx="339472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b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Proračun čvrstoće </a:t>
            </a:r>
            <a:r>
              <a:rPr kumimoji="0" lang="sr-Latn-CS" sz="2400" b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sr-Latn-CS" sz="2400" b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7544" y="2501206"/>
            <a:ext cx="5904656" cy="63976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b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Proračun potrebne površine poprečnog preseka </a:t>
            </a:r>
            <a:r>
              <a:rPr kumimoji="0" lang="sr-Latn-CS" sz="2400" b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sr-Latn-CS" sz="2400" b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7544" y="4229398"/>
            <a:ext cx="5904656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b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Proračun dozvoljene pritisne sile preseka </a:t>
            </a:r>
            <a:r>
              <a:rPr kumimoji="0" lang="sr-Latn-CS" sz="2400" b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sr-Latn-CS" sz="2400" b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411760" y="1135750"/>
            <a:ext cx="6048672" cy="1149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 </a:t>
            </a:r>
            <a:r>
              <a:rPr kumimoji="0" lang="sr-Latn-CS" sz="240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Symbol"/>
              </a:rPr>
              <a:t> koeficijent koji zavisi 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2400" dirty="0">
                <a:latin typeface="Times New Roman" pitchFamily="18" charset="0"/>
                <a:ea typeface="+mj-ea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latin typeface="Times New Roman" pitchFamily="18" charset="0"/>
                <a:ea typeface="+mj-ea"/>
                <a:cs typeface="Times New Roman" pitchFamily="18" charset="0"/>
                <a:sym typeface="Symbol"/>
              </a:rPr>
              <a:t>  </a:t>
            </a:r>
            <a:r>
              <a:rPr kumimoji="0" lang="sr-Latn-CS" sz="240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Symbol"/>
              </a:rPr>
              <a:t>   materijala i od vitkosti ,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2400" dirty="0" smtClean="0">
                <a:latin typeface="Symbol" panose="05050102010706020507" pitchFamily="18" charset="2"/>
                <a:ea typeface="+mj-ea"/>
                <a:cs typeface="Times New Roman" pitchFamily="18" charset="0"/>
                <a:sym typeface="Symbol"/>
              </a:rPr>
              <a:t>s</a:t>
            </a:r>
            <a:r>
              <a:rPr lang="sr-Latn-CS" sz="2400" baseline="-25000" dirty="0" smtClean="0">
                <a:latin typeface="Times New Roman" pitchFamily="18" charset="0"/>
                <a:ea typeface="+mj-ea"/>
                <a:cs typeface="Times New Roman" pitchFamily="18" charset="0"/>
                <a:sym typeface="Symbol"/>
              </a:rPr>
              <a:t>d</a:t>
            </a:r>
            <a:r>
              <a:rPr lang="sr-Latn-CS" sz="2400" noProof="0" dirty="0" smtClean="0">
                <a:latin typeface="Times New Roman" pitchFamily="18" charset="0"/>
                <a:ea typeface="+mj-ea"/>
                <a:cs typeface="Times New Roman" pitchFamily="18" charset="0"/>
                <a:sym typeface="Symbol"/>
              </a:rPr>
              <a:t>  Dozvoljeni napon pri zatezanju/pritisku.</a:t>
            </a:r>
            <a:endParaRPr kumimoji="0" lang="sr-Latn-CS" sz="24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  <a:sym typeface="Symbo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sr-Latn-CS" sz="240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sr-Latn-CS" sz="24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051720" y="5086532"/>
            <a:ext cx="6048672" cy="5747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 </a:t>
            </a:r>
            <a:r>
              <a:rPr kumimoji="0" lang="sr-Latn-CS" sz="240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Symbol"/>
              </a:rPr>
              <a:t> stepen sigurnosti na stabilnost</a:t>
            </a:r>
            <a:r>
              <a:rPr lang="sr-Latn-CS" sz="2400" dirty="0">
                <a:latin typeface="Times New Roman" pitchFamily="18" charset="0"/>
                <a:ea typeface="+mj-ea"/>
                <a:cs typeface="Times New Roman" pitchFamily="18" charset="0"/>
                <a:sym typeface="Symbol"/>
              </a:rPr>
              <a:t>.</a:t>
            </a:r>
            <a:endParaRPr kumimoji="0" lang="sr-Latn-CS" sz="24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36054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77" y="548680"/>
            <a:ext cx="5835535" cy="32843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0112" y="3975447"/>
            <a:ext cx="7024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Uz analizu stabilnosti centrično pritisnutog štapa</a:t>
            </a:r>
            <a:endParaRPr lang="en-US" sz="24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285293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  <a:cs typeface="Times New Roman" pitchFamily="18" charset="0"/>
              </a:rPr>
              <a:t>a)</a:t>
            </a:r>
            <a:endParaRPr lang="en-US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564285"/>
            <a:ext cx="8208912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sr-Latn-BA" sz="2800" dirty="0">
                <a:latin typeface="Times New Roman" pitchFamily="18" charset="0"/>
                <a:cs typeface="Times New Roman" pitchFamily="18" charset="0"/>
              </a:rPr>
              <a:t>Kuglom kritične težine G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sr-Latn-BA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BA" sz="28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BA" sz="2800" dirty="0">
                <a:latin typeface="Times New Roman" pitchFamily="18" charset="0"/>
                <a:cs typeface="Times New Roman" pitchFamily="18" charset="0"/>
              </a:rPr>
              <a:t>),  </a:t>
            </a: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centrično </a:t>
            </a:r>
            <a:r>
              <a:rPr lang="sr-Latn-BA" sz="2800" dirty="0">
                <a:latin typeface="Times New Roman" pitchFamily="18" charset="0"/>
                <a:cs typeface="Times New Roman" pitchFamily="18" charset="0"/>
              </a:rPr>
              <a:t>pritisnut štap bi poprimio stabilan krivolinijski </a:t>
            </a: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oblik, </a:t>
            </a:r>
            <a:r>
              <a:rPr lang="sr-Latn-BA" sz="2800" b="1" dirty="0" smtClean="0">
                <a:latin typeface="Times New Roman" pitchFamily="18" charset="0"/>
                <a:cs typeface="Times New Roman" pitchFamily="18" charset="0"/>
              </a:rPr>
              <a:t>podužno </a:t>
            </a:r>
            <a:r>
              <a:rPr lang="sr-Latn-BA" sz="2800" b="1" dirty="0">
                <a:latin typeface="Times New Roman" pitchFamily="18" charset="0"/>
                <a:cs typeface="Times New Roman" pitchFamily="18" charset="0"/>
              </a:rPr>
              <a:t>bi se </a:t>
            </a:r>
            <a:r>
              <a:rPr lang="sr-Latn-BA" sz="2800" b="1" dirty="0" smtClean="0">
                <a:latin typeface="Times New Roman" pitchFamily="18" charset="0"/>
                <a:cs typeface="Times New Roman" pitchFamily="18" charset="0"/>
              </a:rPr>
              <a:t>savio (doživeo </a:t>
            </a:r>
            <a:r>
              <a:rPr lang="sr-Latn-BA" sz="2800" b="1" dirty="0">
                <a:latin typeface="Times New Roman" pitchFamily="18" charset="0"/>
                <a:cs typeface="Times New Roman" pitchFamily="18" charset="0"/>
              </a:rPr>
              <a:t>bi </a:t>
            </a:r>
            <a:r>
              <a:rPr lang="sr-Latn-BA" sz="2800" b="1" dirty="0" smtClean="0">
                <a:latin typeface="Times New Roman" pitchFamily="18" charset="0"/>
                <a:cs typeface="Times New Roman" pitchFamily="18" charset="0"/>
              </a:rPr>
              <a:t>izvijanje).</a:t>
            </a:r>
            <a:endParaRPr lang="sr-Latn-B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3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77" y="332656"/>
            <a:ext cx="5835535" cy="32843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3645024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Uz analizu stabilnosti centrično pritisnutog  štapa</a:t>
            </a:r>
            <a:endParaRPr lang="en-US" sz="24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221088"/>
            <a:ext cx="8208912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sr-Latn-BA" sz="2800" dirty="0">
                <a:latin typeface="Times New Roman" pitchFamily="18" charset="0"/>
                <a:cs typeface="Times New Roman" pitchFamily="18" charset="0"/>
              </a:rPr>
              <a:t>Uvođenjem izvesne bočne sile (</a:t>
            </a:r>
            <a:r>
              <a:rPr lang="sr-Latn-BA" sz="28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r-Latn-BA" sz="2800" dirty="0">
                <a:latin typeface="Times New Roman" pitchFamily="18" charset="0"/>
                <a:cs typeface="Times New Roman" pitchFamily="18" charset="0"/>
              </a:rPr>
              <a:t>) štap bi  </a:t>
            </a: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poprimio stabilan krivolinijski oblik (</a:t>
            </a:r>
            <a:r>
              <a:rPr lang="sr-Latn-R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) simetričan u odnosu na prvouspostavljeni </a:t>
            </a:r>
            <a:r>
              <a:rPr lang="sr-Latn-BA" sz="2800" dirty="0">
                <a:latin typeface="Times New Roman" pitchFamily="18" charset="0"/>
                <a:cs typeface="Times New Roman" pitchFamily="18" charset="0"/>
              </a:rPr>
              <a:t>(ZAKLJUČAK: U pitanju je štap sa indiferentnim stanjem ravnoteže). </a:t>
            </a:r>
            <a:r>
              <a:rPr lang="sr-Latn-R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sr-Latn-B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6" y="263691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latin typeface="+mj-lt"/>
                <a:cs typeface="Times New Roman" pitchFamily="18" charset="0"/>
              </a:rPr>
              <a:t>b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)</a:t>
            </a:r>
            <a:endParaRPr lang="en-US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6760" y="263691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latin typeface="+mj-lt"/>
                <a:cs typeface="Times New Roman" pitchFamily="18" charset="0"/>
              </a:rPr>
              <a:t>c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)</a:t>
            </a:r>
            <a:endParaRPr lang="en-US" sz="2400" b="1" dirty="0">
              <a:latin typeface="+mj-lt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589240"/>
            <a:ext cx="1088968" cy="41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4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8024</TotalTime>
  <Words>1595</Words>
  <Application>Microsoft Office PowerPoint</Application>
  <PresentationFormat>On-screen Show (4:3)</PresentationFormat>
  <Paragraphs>266</Paragraphs>
  <Slides>73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MathType 6.0 Equation</vt:lpstr>
      <vt:lpstr>OTPORNOST MATERIJALA</vt:lpstr>
      <vt:lpstr>STABILNOST CENTRIČNO PRITISNUTIH ŠTAPOVA   IZVIJANJE ŠTAPOVA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Izvijanje u elastičnoj oblasti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Ojlerova hiperbola</vt:lpstr>
      <vt:lpstr>PowerPoint Presentation</vt:lpstr>
      <vt:lpstr>PowerPoint Presentation</vt:lpstr>
      <vt:lpstr>Izvijanje u neelastičnoj oblasti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Izvijanje – Omega postupak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Proračun na stabilnost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Strain Posavljak</cp:lastModifiedBy>
  <cp:revision>1093</cp:revision>
  <dcterms:created xsi:type="dcterms:W3CDTF">2015-02-23T09:28:50Z</dcterms:created>
  <dcterms:modified xsi:type="dcterms:W3CDTF">2020-04-28T19:51:23Z</dcterms:modified>
</cp:coreProperties>
</file>