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62"/>
  </p:notesMasterIdLst>
  <p:sldIdLst>
    <p:sldId id="256" r:id="rId2"/>
    <p:sldId id="257" r:id="rId3"/>
    <p:sldId id="313" r:id="rId4"/>
    <p:sldId id="312" r:id="rId5"/>
    <p:sldId id="314" r:id="rId6"/>
    <p:sldId id="315" r:id="rId7"/>
    <p:sldId id="316" r:id="rId8"/>
    <p:sldId id="317" r:id="rId9"/>
    <p:sldId id="319" r:id="rId10"/>
    <p:sldId id="318" r:id="rId11"/>
    <p:sldId id="320" r:id="rId12"/>
    <p:sldId id="321" r:id="rId13"/>
    <p:sldId id="322" r:id="rId14"/>
    <p:sldId id="323" r:id="rId15"/>
    <p:sldId id="325" r:id="rId16"/>
    <p:sldId id="326" r:id="rId17"/>
    <p:sldId id="327" r:id="rId18"/>
    <p:sldId id="328" r:id="rId19"/>
    <p:sldId id="324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8" r:id="rId29"/>
    <p:sldId id="339" r:id="rId30"/>
    <p:sldId id="340" r:id="rId31"/>
    <p:sldId id="341" r:id="rId32"/>
    <p:sldId id="342" r:id="rId33"/>
    <p:sldId id="343" r:id="rId34"/>
    <p:sldId id="344" r:id="rId35"/>
    <p:sldId id="346" r:id="rId36"/>
    <p:sldId id="347" r:id="rId37"/>
    <p:sldId id="348" r:id="rId38"/>
    <p:sldId id="349" r:id="rId39"/>
    <p:sldId id="350" r:id="rId40"/>
    <p:sldId id="351" r:id="rId41"/>
    <p:sldId id="352" r:id="rId42"/>
    <p:sldId id="354" r:id="rId43"/>
    <p:sldId id="355" r:id="rId44"/>
    <p:sldId id="356" r:id="rId45"/>
    <p:sldId id="357" r:id="rId46"/>
    <p:sldId id="358" r:id="rId47"/>
    <p:sldId id="359" r:id="rId48"/>
    <p:sldId id="360" r:id="rId49"/>
    <p:sldId id="361" r:id="rId50"/>
    <p:sldId id="362" r:id="rId51"/>
    <p:sldId id="363" r:id="rId52"/>
    <p:sldId id="364" r:id="rId53"/>
    <p:sldId id="365" r:id="rId54"/>
    <p:sldId id="367" r:id="rId55"/>
    <p:sldId id="366" r:id="rId56"/>
    <p:sldId id="371" r:id="rId57"/>
    <p:sldId id="368" r:id="rId58"/>
    <p:sldId id="372" r:id="rId59"/>
    <p:sldId id="369" r:id="rId60"/>
    <p:sldId id="370" r:id="rId6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32.wmf"/><Relationship Id="rId1" Type="http://schemas.openxmlformats.org/officeDocument/2006/relationships/image" Target="../media/image33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41.wmf"/><Relationship Id="rId2" Type="http://schemas.openxmlformats.org/officeDocument/2006/relationships/image" Target="../media/image32.wmf"/><Relationship Id="rId1" Type="http://schemas.openxmlformats.org/officeDocument/2006/relationships/image" Target="../media/image37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30.wmf"/><Relationship Id="rId1" Type="http://schemas.openxmlformats.org/officeDocument/2006/relationships/image" Target="../media/image42.wmf"/><Relationship Id="rId4" Type="http://schemas.openxmlformats.org/officeDocument/2006/relationships/image" Target="../media/image4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4.wmf"/><Relationship Id="rId1" Type="http://schemas.openxmlformats.org/officeDocument/2006/relationships/image" Target="../media/image42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2.wmf"/><Relationship Id="rId7" Type="http://schemas.openxmlformats.org/officeDocument/2006/relationships/image" Target="../media/image64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43.wmf"/><Relationship Id="rId5" Type="http://schemas.openxmlformats.org/officeDocument/2006/relationships/image" Target="../media/image63.wmf"/><Relationship Id="rId4" Type="http://schemas.openxmlformats.org/officeDocument/2006/relationships/image" Target="../media/image1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7" Type="http://schemas.openxmlformats.org/officeDocument/2006/relationships/image" Target="../media/image15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43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52.wmf"/><Relationship Id="rId4" Type="http://schemas.openxmlformats.org/officeDocument/2006/relationships/image" Target="../media/image15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image" Target="../media/image43.wmf"/><Relationship Id="rId7" Type="http://schemas.openxmlformats.org/officeDocument/2006/relationships/image" Target="../media/image85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4.wmf"/><Relationship Id="rId5" Type="http://schemas.openxmlformats.org/officeDocument/2006/relationships/image" Target="../media/image15.wmf"/><Relationship Id="rId4" Type="http://schemas.openxmlformats.org/officeDocument/2006/relationships/image" Target="../media/image83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4" Type="http://schemas.openxmlformats.org/officeDocument/2006/relationships/image" Target="../media/image43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0.wmf"/><Relationship Id="rId5" Type="http://schemas.openxmlformats.org/officeDocument/2006/relationships/image" Target="../media/image99.wmf"/><Relationship Id="rId4" Type="http://schemas.openxmlformats.org/officeDocument/2006/relationships/image" Target="../media/image15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5" Type="http://schemas.openxmlformats.org/officeDocument/2006/relationships/image" Target="../media/image104.wmf"/><Relationship Id="rId4" Type="http://schemas.openxmlformats.org/officeDocument/2006/relationships/image" Target="../media/image15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6.wmf"/><Relationship Id="rId7" Type="http://schemas.openxmlformats.org/officeDocument/2006/relationships/image" Target="../media/image110.wmf"/><Relationship Id="rId2" Type="http://schemas.openxmlformats.org/officeDocument/2006/relationships/image" Target="../media/image105.wmf"/><Relationship Id="rId1" Type="http://schemas.openxmlformats.org/officeDocument/2006/relationships/image" Target="../media/image96.wmf"/><Relationship Id="rId6" Type="http://schemas.openxmlformats.org/officeDocument/2006/relationships/image" Target="../media/image109.wmf"/><Relationship Id="rId5" Type="http://schemas.openxmlformats.org/officeDocument/2006/relationships/image" Target="../media/image108.wmf"/><Relationship Id="rId10" Type="http://schemas.openxmlformats.org/officeDocument/2006/relationships/image" Target="../media/image111.wmf"/><Relationship Id="rId4" Type="http://schemas.openxmlformats.org/officeDocument/2006/relationships/image" Target="../media/image107.wmf"/><Relationship Id="rId9" Type="http://schemas.openxmlformats.org/officeDocument/2006/relationships/image" Target="../media/image43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3" Type="http://schemas.openxmlformats.org/officeDocument/2006/relationships/image" Target="../media/image115.wmf"/><Relationship Id="rId7" Type="http://schemas.openxmlformats.org/officeDocument/2006/relationships/image" Target="../media/image118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6" Type="http://schemas.openxmlformats.org/officeDocument/2006/relationships/image" Target="../media/image117.wmf"/><Relationship Id="rId5" Type="http://schemas.openxmlformats.org/officeDocument/2006/relationships/image" Target="../media/image116.wmf"/><Relationship Id="rId10" Type="http://schemas.openxmlformats.org/officeDocument/2006/relationships/image" Target="../media/image43.wmf"/><Relationship Id="rId4" Type="http://schemas.openxmlformats.org/officeDocument/2006/relationships/image" Target="../media/image15.wmf"/><Relationship Id="rId9" Type="http://schemas.openxmlformats.org/officeDocument/2006/relationships/image" Target="../media/image120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4" Type="http://schemas.openxmlformats.org/officeDocument/2006/relationships/image" Target="../media/image15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Relationship Id="rId6" Type="http://schemas.openxmlformats.org/officeDocument/2006/relationships/image" Target="../media/image130.wmf"/><Relationship Id="rId5" Type="http://schemas.openxmlformats.org/officeDocument/2006/relationships/image" Target="../media/image129.wmf"/><Relationship Id="rId4" Type="http://schemas.openxmlformats.org/officeDocument/2006/relationships/image" Target="../media/image15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Relationship Id="rId6" Type="http://schemas.openxmlformats.org/officeDocument/2006/relationships/image" Target="../media/image135.wmf"/><Relationship Id="rId5" Type="http://schemas.openxmlformats.org/officeDocument/2006/relationships/image" Target="../media/image43.wmf"/><Relationship Id="rId4" Type="http://schemas.openxmlformats.org/officeDocument/2006/relationships/image" Target="../media/image134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2" Type="http://schemas.openxmlformats.org/officeDocument/2006/relationships/image" Target="../media/image136.wmf"/><Relationship Id="rId1" Type="http://schemas.openxmlformats.org/officeDocument/2006/relationships/image" Target="../media/image132.wmf"/><Relationship Id="rId5" Type="http://schemas.openxmlformats.org/officeDocument/2006/relationships/image" Target="../media/image138.wmf"/><Relationship Id="rId4" Type="http://schemas.openxmlformats.org/officeDocument/2006/relationships/image" Target="../media/image43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Relationship Id="rId6" Type="http://schemas.openxmlformats.org/officeDocument/2006/relationships/image" Target="../media/image143.wmf"/><Relationship Id="rId5" Type="http://schemas.openxmlformats.org/officeDocument/2006/relationships/image" Target="../media/image43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wmf"/><Relationship Id="rId2" Type="http://schemas.openxmlformats.org/officeDocument/2006/relationships/image" Target="../media/image144.wmf"/><Relationship Id="rId1" Type="http://schemas.openxmlformats.org/officeDocument/2006/relationships/image" Target="../media/image143.wmf"/><Relationship Id="rId6" Type="http://schemas.openxmlformats.org/officeDocument/2006/relationships/image" Target="../media/image147.wmf"/><Relationship Id="rId5" Type="http://schemas.openxmlformats.org/officeDocument/2006/relationships/image" Target="../media/image43.wmf"/><Relationship Id="rId4" Type="http://schemas.openxmlformats.org/officeDocument/2006/relationships/image" Target="../media/image146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149.wmf"/><Relationship Id="rId1" Type="http://schemas.openxmlformats.org/officeDocument/2006/relationships/image" Target="../media/image148.wmf"/><Relationship Id="rId6" Type="http://schemas.openxmlformats.org/officeDocument/2006/relationships/image" Target="../media/image15.wmf"/><Relationship Id="rId5" Type="http://schemas.openxmlformats.org/officeDocument/2006/relationships/image" Target="../media/image151.wmf"/><Relationship Id="rId4" Type="http://schemas.openxmlformats.org/officeDocument/2006/relationships/image" Target="../media/image150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51.wmf"/><Relationship Id="rId1" Type="http://schemas.openxmlformats.org/officeDocument/2006/relationships/image" Target="../media/image152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25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t>2.3.2020.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9A28-C45A-4BC8-8857-B70C8283602C}" type="datetime1">
              <a:rPr lang="sr-Latn-RS" smtClean="0"/>
              <a:t>2.3.2020.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4D5F-4B8A-4D80-9B63-7F53802A8D8D}" type="datetime1">
              <a:rPr lang="sr-Latn-RS" smtClean="0"/>
              <a:t>2.3.2020.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F7F9-32A8-4F93-BAC9-2D69C5AE8F1D}" type="datetime1">
              <a:rPr lang="sr-Latn-RS" smtClean="0"/>
              <a:t>2.3.2020.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7B31-4538-418E-9343-115C28521460}" type="datetime1">
              <a:rPr lang="sr-Latn-RS" smtClean="0"/>
              <a:t>2.3.2020.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43F-EF35-4B2A-8CAD-65F630D727BA}" type="datetime1">
              <a:rPr lang="sr-Latn-RS" smtClean="0"/>
              <a:t>2.3.2020.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1502-BAAA-456D-8215-F3419EF9C6C0}" type="datetime1">
              <a:rPr lang="sr-Latn-RS" smtClean="0"/>
              <a:t>2.3.2020.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B0DF-FECA-4393-99A6-0434914906CF}" type="datetime1">
              <a:rPr lang="sr-Latn-RS" smtClean="0"/>
              <a:t>2.3.2020.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B39F-B750-4181-93D7-3ABDC2380F1E}" type="datetime1">
              <a:rPr lang="sr-Latn-RS" smtClean="0"/>
              <a:t>2.3.2020.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680D-67E1-47B5-A07D-FFB829C83C68}" type="datetime1">
              <a:rPr lang="sr-Latn-RS" smtClean="0"/>
              <a:t>2.3.2020.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7DCB-1DFB-44AF-B08C-13C7A784851D}" type="datetime1">
              <a:rPr lang="sr-Latn-RS" smtClean="0"/>
              <a:t>2.3.2020.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7069-807C-46EC-B4FD-0F745334FA70}" type="datetime1">
              <a:rPr lang="sr-Latn-RS" smtClean="0"/>
              <a:t>2.3.2020.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60886F-60A4-4CD3-954E-8037A4EE8588}" type="datetime1">
              <a:rPr lang="sr-Latn-RS" smtClean="0"/>
              <a:t>2.3.2020.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22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34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3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39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oleObject" Target="../embeddings/oleObject41.bin"/><Relationship Id="rId17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3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image" Target="../media/image40.wmf"/><Relationship Id="rId10" Type="http://schemas.openxmlformats.org/officeDocument/2006/relationships/image" Target="../media/image38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9.bin"/><Relationship Id="rId14" Type="http://schemas.openxmlformats.org/officeDocument/2006/relationships/oleObject" Target="../embeddings/oleObject4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image" Target="../media/image45.jp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44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4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47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51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5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5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5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5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55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63.wmf"/><Relationship Id="rId18" Type="http://schemas.openxmlformats.org/officeDocument/2006/relationships/oleObject" Target="../embeddings/oleObject67.bin"/><Relationship Id="rId3" Type="http://schemas.openxmlformats.org/officeDocument/2006/relationships/image" Target="../media/image59.jpg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64.bin"/><Relationship Id="rId17" Type="http://schemas.openxmlformats.org/officeDocument/2006/relationships/image" Target="../media/image6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6.bin"/><Relationship Id="rId20" Type="http://schemas.openxmlformats.org/officeDocument/2006/relationships/image" Target="../media/image65.wmf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15.wmf"/><Relationship Id="rId5" Type="http://schemas.openxmlformats.org/officeDocument/2006/relationships/image" Target="../media/image60.wmf"/><Relationship Id="rId15" Type="http://schemas.openxmlformats.org/officeDocument/2006/relationships/image" Target="../media/image43.wmf"/><Relationship Id="rId10" Type="http://schemas.openxmlformats.org/officeDocument/2006/relationships/oleObject" Target="../embeddings/oleObject63.bin"/><Relationship Id="rId19" Type="http://schemas.openxmlformats.org/officeDocument/2006/relationships/oleObject" Target="../embeddings/oleObject68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62.wmf"/><Relationship Id="rId14" Type="http://schemas.openxmlformats.org/officeDocument/2006/relationships/oleObject" Target="../embeddings/oleObject6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69.wmf"/><Relationship Id="rId3" Type="http://schemas.openxmlformats.org/officeDocument/2006/relationships/image" Target="../media/image59.jpg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73.bin"/><Relationship Id="rId1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5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43.wmf"/><Relationship Id="rId5" Type="http://schemas.openxmlformats.org/officeDocument/2006/relationships/image" Target="../media/image66.wmf"/><Relationship Id="rId15" Type="http://schemas.openxmlformats.org/officeDocument/2006/relationships/image" Target="../media/image70.wmf"/><Relationship Id="rId10" Type="http://schemas.openxmlformats.org/officeDocument/2006/relationships/oleObject" Target="../embeddings/oleObject72.bin"/><Relationship Id="rId4" Type="http://schemas.openxmlformats.org/officeDocument/2006/relationships/oleObject" Target="../embeddings/oleObject69.bin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7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71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image" Target="../media/image53.jpg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15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81.bin"/><Relationship Id="rId4" Type="http://schemas.openxmlformats.org/officeDocument/2006/relationships/oleObject" Target="../embeddings/oleObject78.bin"/><Relationship Id="rId9" Type="http://schemas.openxmlformats.org/officeDocument/2006/relationships/image" Target="../media/image74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image" Target="../media/image75.jpg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83.bin"/><Relationship Id="rId5" Type="http://schemas.openxmlformats.org/officeDocument/2006/relationships/image" Target="../media/image76.wmf"/><Relationship Id="rId4" Type="http://schemas.openxmlformats.org/officeDocument/2006/relationships/oleObject" Target="../embeddings/oleObject82.bin"/><Relationship Id="rId9" Type="http://schemas.openxmlformats.org/officeDocument/2006/relationships/image" Target="../media/image15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7" Type="http://schemas.openxmlformats.org/officeDocument/2006/relationships/image" Target="../media/image7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86.bin"/><Relationship Id="rId5" Type="http://schemas.openxmlformats.org/officeDocument/2006/relationships/image" Target="../media/image78.wmf"/><Relationship Id="rId4" Type="http://schemas.openxmlformats.org/officeDocument/2006/relationships/oleObject" Target="../embeddings/oleObject85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92.bin"/><Relationship Id="rId18" Type="http://schemas.openxmlformats.org/officeDocument/2006/relationships/oleObject" Target="../embeddings/oleObject95.bin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89.bin"/><Relationship Id="rId12" Type="http://schemas.openxmlformats.org/officeDocument/2006/relationships/image" Target="../media/image15.wmf"/><Relationship Id="rId17" Type="http://schemas.openxmlformats.org/officeDocument/2006/relationships/image" Target="../media/image8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4.bin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91.bin"/><Relationship Id="rId5" Type="http://schemas.openxmlformats.org/officeDocument/2006/relationships/oleObject" Target="../embeddings/oleObject88.bin"/><Relationship Id="rId15" Type="http://schemas.openxmlformats.org/officeDocument/2006/relationships/oleObject" Target="../embeddings/oleObject93.bin"/><Relationship Id="rId10" Type="http://schemas.openxmlformats.org/officeDocument/2006/relationships/image" Target="../media/image83.wmf"/><Relationship Id="rId19" Type="http://schemas.openxmlformats.org/officeDocument/2006/relationships/image" Target="../media/image86.w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90.bin"/><Relationship Id="rId14" Type="http://schemas.openxmlformats.org/officeDocument/2006/relationships/image" Target="../media/image84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87.wmf"/><Relationship Id="rId4" Type="http://schemas.openxmlformats.org/officeDocument/2006/relationships/oleObject" Target="../embeddings/oleObject96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89.wmf"/><Relationship Id="rId4" Type="http://schemas.openxmlformats.org/officeDocument/2006/relationships/oleObject" Target="../embeddings/oleObject97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99.bin"/><Relationship Id="rId4" Type="http://schemas.openxmlformats.org/officeDocument/2006/relationships/image" Target="../media/image90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3" Type="http://schemas.openxmlformats.org/officeDocument/2006/relationships/image" Target="../media/image93.jpg"/><Relationship Id="rId7" Type="http://schemas.openxmlformats.org/officeDocument/2006/relationships/image" Target="../media/image9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01.bin"/><Relationship Id="rId11" Type="http://schemas.openxmlformats.org/officeDocument/2006/relationships/image" Target="../media/image43.wmf"/><Relationship Id="rId5" Type="http://schemas.openxmlformats.org/officeDocument/2006/relationships/image" Target="../media/image94.wmf"/><Relationship Id="rId10" Type="http://schemas.openxmlformats.org/officeDocument/2006/relationships/oleObject" Target="../embeddings/oleObject103.bin"/><Relationship Id="rId4" Type="http://schemas.openxmlformats.org/officeDocument/2006/relationships/oleObject" Target="../embeddings/oleObject100.bin"/><Relationship Id="rId9" Type="http://schemas.openxmlformats.org/officeDocument/2006/relationships/image" Target="../media/image96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13" Type="http://schemas.openxmlformats.org/officeDocument/2006/relationships/oleObject" Target="../embeddings/oleObject109.bin"/><Relationship Id="rId3" Type="http://schemas.openxmlformats.org/officeDocument/2006/relationships/oleObject" Target="../embeddings/oleObject104.bin"/><Relationship Id="rId7" Type="http://schemas.openxmlformats.org/officeDocument/2006/relationships/oleObject" Target="../embeddings/oleObject106.bin"/><Relationship Id="rId12" Type="http://schemas.openxmlformats.org/officeDocument/2006/relationships/image" Target="../media/image9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108.bin"/><Relationship Id="rId5" Type="http://schemas.openxmlformats.org/officeDocument/2006/relationships/oleObject" Target="../embeddings/oleObject105.bin"/><Relationship Id="rId15" Type="http://schemas.openxmlformats.org/officeDocument/2006/relationships/oleObject" Target="../embeddings/oleObject110.bin"/><Relationship Id="rId10" Type="http://schemas.openxmlformats.org/officeDocument/2006/relationships/image" Target="../media/image15.w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107.bin"/><Relationship Id="rId14" Type="http://schemas.openxmlformats.org/officeDocument/2006/relationships/image" Target="../media/image100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oleObject" Target="../embeddings/oleObject111.bin"/><Relationship Id="rId7" Type="http://schemas.openxmlformats.org/officeDocument/2006/relationships/oleObject" Target="../embeddings/oleObject113.bin"/><Relationship Id="rId12" Type="http://schemas.openxmlformats.org/officeDocument/2006/relationships/image" Target="../media/image10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02.wmf"/><Relationship Id="rId11" Type="http://schemas.openxmlformats.org/officeDocument/2006/relationships/oleObject" Target="../embeddings/oleObject115.bin"/><Relationship Id="rId5" Type="http://schemas.openxmlformats.org/officeDocument/2006/relationships/oleObject" Target="../embeddings/oleObject112.bin"/><Relationship Id="rId10" Type="http://schemas.openxmlformats.org/officeDocument/2006/relationships/image" Target="../media/image15.wmf"/><Relationship Id="rId4" Type="http://schemas.openxmlformats.org/officeDocument/2006/relationships/image" Target="../media/image101.wmf"/><Relationship Id="rId9" Type="http://schemas.openxmlformats.org/officeDocument/2006/relationships/oleObject" Target="../embeddings/oleObject114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13" Type="http://schemas.openxmlformats.org/officeDocument/2006/relationships/image" Target="../media/image108.wmf"/><Relationship Id="rId18" Type="http://schemas.openxmlformats.org/officeDocument/2006/relationships/oleObject" Target="../embeddings/oleObject123.bin"/><Relationship Id="rId26" Type="http://schemas.openxmlformats.org/officeDocument/2006/relationships/image" Target="../media/image111.wmf"/><Relationship Id="rId3" Type="http://schemas.openxmlformats.org/officeDocument/2006/relationships/image" Target="../media/image112.jpg"/><Relationship Id="rId21" Type="http://schemas.openxmlformats.org/officeDocument/2006/relationships/image" Target="../media/image43.wmf"/><Relationship Id="rId7" Type="http://schemas.openxmlformats.org/officeDocument/2006/relationships/image" Target="../media/image105.wmf"/><Relationship Id="rId12" Type="http://schemas.openxmlformats.org/officeDocument/2006/relationships/oleObject" Target="../embeddings/oleObject120.bin"/><Relationship Id="rId17" Type="http://schemas.openxmlformats.org/officeDocument/2006/relationships/image" Target="../media/image110.wmf"/><Relationship Id="rId25" Type="http://schemas.openxmlformats.org/officeDocument/2006/relationships/oleObject" Target="../embeddings/oleObject12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2.bin"/><Relationship Id="rId20" Type="http://schemas.openxmlformats.org/officeDocument/2006/relationships/oleObject" Target="../embeddings/oleObject124.bin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17.bin"/><Relationship Id="rId11" Type="http://schemas.openxmlformats.org/officeDocument/2006/relationships/image" Target="../media/image107.wmf"/><Relationship Id="rId24" Type="http://schemas.openxmlformats.org/officeDocument/2006/relationships/oleObject" Target="../embeddings/oleObject127.bin"/><Relationship Id="rId5" Type="http://schemas.openxmlformats.org/officeDocument/2006/relationships/image" Target="../media/image96.wmf"/><Relationship Id="rId15" Type="http://schemas.openxmlformats.org/officeDocument/2006/relationships/image" Target="../media/image109.wmf"/><Relationship Id="rId23" Type="http://schemas.openxmlformats.org/officeDocument/2006/relationships/oleObject" Target="../embeddings/oleObject126.bin"/><Relationship Id="rId10" Type="http://schemas.openxmlformats.org/officeDocument/2006/relationships/oleObject" Target="../embeddings/oleObject119.bin"/><Relationship Id="rId19" Type="http://schemas.openxmlformats.org/officeDocument/2006/relationships/image" Target="../media/image15.wmf"/><Relationship Id="rId4" Type="http://schemas.openxmlformats.org/officeDocument/2006/relationships/oleObject" Target="../embeddings/oleObject116.bin"/><Relationship Id="rId9" Type="http://schemas.openxmlformats.org/officeDocument/2006/relationships/image" Target="../media/image106.wmf"/><Relationship Id="rId14" Type="http://schemas.openxmlformats.org/officeDocument/2006/relationships/oleObject" Target="../embeddings/oleObject121.bin"/><Relationship Id="rId22" Type="http://schemas.openxmlformats.org/officeDocument/2006/relationships/oleObject" Target="../embeddings/oleObject125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13" Type="http://schemas.openxmlformats.org/officeDocument/2006/relationships/oleObject" Target="../embeddings/oleObject134.bin"/><Relationship Id="rId18" Type="http://schemas.openxmlformats.org/officeDocument/2006/relationships/oleObject" Target="../embeddings/oleObject137.bin"/><Relationship Id="rId3" Type="http://schemas.openxmlformats.org/officeDocument/2006/relationships/oleObject" Target="../embeddings/oleObject129.bin"/><Relationship Id="rId21" Type="http://schemas.openxmlformats.org/officeDocument/2006/relationships/image" Target="../media/image120.wmf"/><Relationship Id="rId7" Type="http://schemas.openxmlformats.org/officeDocument/2006/relationships/oleObject" Target="../embeddings/oleObject131.bin"/><Relationship Id="rId12" Type="http://schemas.openxmlformats.org/officeDocument/2006/relationships/image" Target="../media/image116.wmf"/><Relationship Id="rId17" Type="http://schemas.openxmlformats.org/officeDocument/2006/relationships/image" Target="../media/image11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6.bin"/><Relationship Id="rId20" Type="http://schemas.openxmlformats.org/officeDocument/2006/relationships/oleObject" Target="../embeddings/oleObject138.bin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14.wmf"/><Relationship Id="rId11" Type="http://schemas.openxmlformats.org/officeDocument/2006/relationships/oleObject" Target="../embeddings/oleObject133.bin"/><Relationship Id="rId24" Type="http://schemas.openxmlformats.org/officeDocument/2006/relationships/image" Target="../media/image43.wmf"/><Relationship Id="rId5" Type="http://schemas.openxmlformats.org/officeDocument/2006/relationships/oleObject" Target="../embeddings/oleObject130.bin"/><Relationship Id="rId15" Type="http://schemas.openxmlformats.org/officeDocument/2006/relationships/oleObject" Target="../embeddings/oleObject135.bin"/><Relationship Id="rId23" Type="http://schemas.openxmlformats.org/officeDocument/2006/relationships/oleObject" Target="../embeddings/oleObject140.bin"/><Relationship Id="rId10" Type="http://schemas.openxmlformats.org/officeDocument/2006/relationships/image" Target="../media/image15.wmf"/><Relationship Id="rId19" Type="http://schemas.openxmlformats.org/officeDocument/2006/relationships/image" Target="../media/image119.wmf"/><Relationship Id="rId4" Type="http://schemas.openxmlformats.org/officeDocument/2006/relationships/image" Target="../media/image113.wmf"/><Relationship Id="rId9" Type="http://schemas.openxmlformats.org/officeDocument/2006/relationships/oleObject" Target="../embeddings/oleObject132.bin"/><Relationship Id="rId14" Type="http://schemas.openxmlformats.org/officeDocument/2006/relationships/image" Target="../media/image117.wmf"/><Relationship Id="rId22" Type="http://schemas.openxmlformats.org/officeDocument/2006/relationships/oleObject" Target="../embeddings/oleObject139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3" Type="http://schemas.openxmlformats.org/officeDocument/2006/relationships/oleObject" Target="../embeddings/oleObject141.bin"/><Relationship Id="rId7" Type="http://schemas.openxmlformats.org/officeDocument/2006/relationships/oleObject" Target="../embeddings/oleObject1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22.wmf"/><Relationship Id="rId5" Type="http://schemas.openxmlformats.org/officeDocument/2006/relationships/oleObject" Target="../embeddings/oleObject142.bin"/><Relationship Id="rId10" Type="http://schemas.openxmlformats.org/officeDocument/2006/relationships/image" Target="../media/image15.wmf"/><Relationship Id="rId4" Type="http://schemas.openxmlformats.org/officeDocument/2006/relationships/image" Target="../media/image121.wmf"/><Relationship Id="rId9" Type="http://schemas.openxmlformats.org/officeDocument/2006/relationships/oleObject" Target="../embeddings/oleObject144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7.bin"/><Relationship Id="rId13" Type="http://schemas.openxmlformats.org/officeDocument/2006/relationships/image" Target="../media/image129.wmf"/><Relationship Id="rId3" Type="http://schemas.openxmlformats.org/officeDocument/2006/relationships/image" Target="../media/image125.jpg"/><Relationship Id="rId7" Type="http://schemas.openxmlformats.org/officeDocument/2006/relationships/image" Target="../media/image127.wmf"/><Relationship Id="rId12" Type="http://schemas.openxmlformats.org/officeDocument/2006/relationships/oleObject" Target="../embeddings/oleObject1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46.bin"/><Relationship Id="rId11" Type="http://schemas.openxmlformats.org/officeDocument/2006/relationships/image" Target="../media/image15.wmf"/><Relationship Id="rId5" Type="http://schemas.openxmlformats.org/officeDocument/2006/relationships/image" Target="../media/image126.wmf"/><Relationship Id="rId15" Type="http://schemas.openxmlformats.org/officeDocument/2006/relationships/image" Target="../media/image130.wmf"/><Relationship Id="rId10" Type="http://schemas.openxmlformats.org/officeDocument/2006/relationships/oleObject" Target="../embeddings/oleObject148.bin"/><Relationship Id="rId4" Type="http://schemas.openxmlformats.org/officeDocument/2006/relationships/oleObject" Target="../embeddings/oleObject145.bin"/><Relationship Id="rId9" Type="http://schemas.openxmlformats.org/officeDocument/2006/relationships/image" Target="../media/image128.wmf"/><Relationship Id="rId14" Type="http://schemas.openxmlformats.org/officeDocument/2006/relationships/oleObject" Target="../embeddings/oleObject150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13" Type="http://schemas.openxmlformats.org/officeDocument/2006/relationships/oleObject" Target="../embeddings/oleObject156.bin"/><Relationship Id="rId3" Type="http://schemas.openxmlformats.org/officeDocument/2006/relationships/oleObject" Target="../embeddings/oleObject151.bin"/><Relationship Id="rId7" Type="http://schemas.openxmlformats.org/officeDocument/2006/relationships/oleObject" Target="../embeddings/oleObject153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32.wmf"/><Relationship Id="rId11" Type="http://schemas.openxmlformats.org/officeDocument/2006/relationships/oleObject" Target="../embeddings/oleObject155.bin"/><Relationship Id="rId5" Type="http://schemas.openxmlformats.org/officeDocument/2006/relationships/oleObject" Target="../embeddings/oleObject152.bin"/><Relationship Id="rId15" Type="http://schemas.openxmlformats.org/officeDocument/2006/relationships/oleObject" Target="../embeddings/oleObject157.bin"/><Relationship Id="rId10" Type="http://schemas.openxmlformats.org/officeDocument/2006/relationships/image" Target="../media/image134.wmf"/><Relationship Id="rId4" Type="http://schemas.openxmlformats.org/officeDocument/2006/relationships/image" Target="../media/image131.wmf"/><Relationship Id="rId9" Type="http://schemas.openxmlformats.org/officeDocument/2006/relationships/oleObject" Target="../embeddings/oleObject154.bin"/><Relationship Id="rId14" Type="http://schemas.openxmlformats.org/officeDocument/2006/relationships/image" Target="../media/image135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3" Type="http://schemas.openxmlformats.org/officeDocument/2006/relationships/oleObject" Target="../embeddings/oleObject158.bin"/><Relationship Id="rId7" Type="http://schemas.openxmlformats.org/officeDocument/2006/relationships/oleObject" Target="../embeddings/oleObject160.bin"/><Relationship Id="rId12" Type="http://schemas.openxmlformats.org/officeDocument/2006/relationships/image" Target="../media/image1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36.wmf"/><Relationship Id="rId11" Type="http://schemas.openxmlformats.org/officeDocument/2006/relationships/oleObject" Target="../embeddings/oleObject162.bin"/><Relationship Id="rId5" Type="http://schemas.openxmlformats.org/officeDocument/2006/relationships/oleObject" Target="../embeddings/oleObject159.bin"/><Relationship Id="rId10" Type="http://schemas.openxmlformats.org/officeDocument/2006/relationships/image" Target="../media/image43.wmf"/><Relationship Id="rId4" Type="http://schemas.openxmlformats.org/officeDocument/2006/relationships/image" Target="../media/image132.wmf"/><Relationship Id="rId9" Type="http://schemas.openxmlformats.org/officeDocument/2006/relationships/oleObject" Target="../embeddings/oleObject161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5.bin"/><Relationship Id="rId13" Type="http://schemas.openxmlformats.org/officeDocument/2006/relationships/image" Target="../media/image43.wmf"/><Relationship Id="rId3" Type="http://schemas.openxmlformats.org/officeDocument/2006/relationships/image" Target="../media/image139.jpg"/><Relationship Id="rId7" Type="http://schemas.openxmlformats.org/officeDocument/2006/relationships/image" Target="../media/image141.wmf"/><Relationship Id="rId12" Type="http://schemas.openxmlformats.org/officeDocument/2006/relationships/oleObject" Target="../embeddings/oleObject1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64.bin"/><Relationship Id="rId11" Type="http://schemas.openxmlformats.org/officeDocument/2006/relationships/image" Target="../media/image15.wmf"/><Relationship Id="rId5" Type="http://schemas.openxmlformats.org/officeDocument/2006/relationships/image" Target="../media/image140.wmf"/><Relationship Id="rId15" Type="http://schemas.openxmlformats.org/officeDocument/2006/relationships/image" Target="../media/image143.wmf"/><Relationship Id="rId10" Type="http://schemas.openxmlformats.org/officeDocument/2006/relationships/oleObject" Target="../embeddings/oleObject166.bin"/><Relationship Id="rId4" Type="http://schemas.openxmlformats.org/officeDocument/2006/relationships/oleObject" Target="../embeddings/oleObject163.bin"/><Relationship Id="rId9" Type="http://schemas.openxmlformats.org/officeDocument/2006/relationships/image" Target="../media/image142.wmf"/><Relationship Id="rId14" Type="http://schemas.openxmlformats.org/officeDocument/2006/relationships/oleObject" Target="../embeddings/oleObject168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13" Type="http://schemas.openxmlformats.org/officeDocument/2006/relationships/oleObject" Target="../embeddings/oleObject174.bin"/><Relationship Id="rId3" Type="http://schemas.openxmlformats.org/officeDocument/2006/relationships/oleObject" Target="../embeddings/oleObject169.bin"/><Relationship Id="rId7" Type="http://schemas.openxmlformats.org/officeDocument/2006/relationships/oleObject" Target="../embeddings/oleObject171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44.wmf"/><Relationship Id="rId11" Type="http://schemas.openxmlformats.org/officeDocument/2006/relationships/oleObject" Target="../embeddings/oleObject173.bin"/><Relationship Id="rId5" Type="http://schemas.openxmlformats.org/officeDocument/2006/relationships/oleObject" Target="../embeddings/oleObject170.bin"/><Relationship Id="rId15" Type="http://schemas.openxmlformats.org/officeDocument/2006/relationships/oleObject" Target="../embeddings/oleObject175.bin"/><Relationship Id="rId10" Type="http://schemas.openxmlformats.org/officeDocument/2006/relationships/image" Target="../media/image146.wmf"/><Relationship Id="rId4" Type="http://schemas.openxmlformats.org/officeDocument/2006/relationships/image" Target="../media/image143.wmf"/><Relationship Id="rId9" Type="http://schemas.openxmlformats.org/officeDocument/2006/relationships/oleObject" Target="../embeddings/oleObject172.bin"/><Relationship Id="rId14" Type="http://schemas.openxmlformats.org/officeDocument/2006/relationships/image" Target="../media/image147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181.bin"/><Relationship Id="rId3" Type="http://schemas.openxmlformats.org/officeDocument/2006/relationships/oleObject" Target="../embeddings/oleObject176.bin"/><Relationship Id="rId7" Type="http://schemas.openxmlformats.org/officeDocument/2006/relationships/oleObject" Target="../embeddings/oleObject178.bin"/><Relationship Id="rId12" Type="http://schemas.openxmlformats.org/officeDocument/2006/relationships/image" Target="../media/image15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49.wmf"/><Relationship Id="rId11" Type="http://schemas.openxmlformats.org/officeDocument/2006/relationships/oleObject" Target="../embeddings/oleObject180.bin"/><Relationship Id="rId5" Type="http://schemas.openxmlformats.org/officeDocument/2006/relationships/oleObject" Target="../embeddings/oleObject177.bin"/><Relationship Id="rId10" Type="http://schemas.openxmlformats.org/officeDocument/2006/relationships/image" Target="../media/image150.wmf"/><Relationship Id="rId4" Type="http://schemas.openxmlformats.org/officeDocument/2006/relationships/image" Target="../media/image148.wmf"/><Relationship Id="rId9" Type="http://schemas.openxmlformats.org/officeDocument/2006/relationships/oleObject" Target="../embeddings/oleObject179.bin"/><Relationship Id="rId14" Type="http://schemas.openxmlformats.org/officeDocument/2006/relationships/image" Target="../media/image15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3" Type="http://schemas.openxmlformats.org/officeDocument/2006/relationships/oleObject" Target="../embeddings/oleObject182.bin"/><Relationship Id="rId7" Type="http://schemas.openxmlformats.org/officeDocument/2006/relationships/oleObject" Target="../embeddings/oleObject1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51.wmf"/><Relationship Id="rId5" Type="http://schemas.openxmlformats.org/officeDocument/2006/relationships/oleObject" Target="../embeddings/oleObject183.bin"/><Relationship Id="rId10" Type="http://schemas.openxmlformats.org/officeDocument/2006/relationships/image" Target="../media/image15.wmf"/><Relationship Id="rId4" Type="http://schemas.openxmlformats.org/officeDocument/2006/relationships/image" Target="../media/image152.wmf"/><Relationship Id="rId9" Type="http://schemas.openxmlformats.org/officeDocument/2006/relationships/oleObject" Target="../embeddings/oleObject185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OM20-P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  <a:endParaRPr lang="sr-Latn-RS" sz="40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</a:t>
            </a:r>
            <a:r>
              <a:rPr lang="sr-Latn-BA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Posavljak</a:t>
            </a:r>
            <a:endParaRPr lang="sr-Latn-BA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10</a:t>
            </a:fld>
            <a:endParaRPr lang="sr-Latn-RS"/>
          </a:p>
        </p:txBody>
      </p:sp>
      <p:sp>
        <p:nvSpPr>
          <p:cNvPr id="6" name="Rectangle 5"/>
          <p:cNvSpPr/>
          <p:nvPr/>
        </p:nvSpPr>
        <p:spPr>
          <a:xfrm>
            <a:off x="990600" y="533400"/>
            <a:ext cx="28956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Slučaj zatezanja: 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970198"/>
              </p:ext>
            </p:extLst>
          </p:nvPr>
        </p:nvGraphicFramePr>
        <p:xfrm>
          <a:off x="3606800" y="828000"/>
          <a:ext cx="812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51" name="Equation" r:id="rId3" imgW="406080" imgH="228600" progId="Equation.DSMT4">
                  <p:embed/>
                </p:oleObj>
              </mc:Choice>
              <mc:Fallback>
                <p:oleObj name="Equation" r:id="rId3" imgW="40608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828000"/>
                        <a:ext cx="8128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990600" y="1981200"/>
            <a:ext cx="28956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Slučaj pritiska: 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6609"/>
              </p:ext>
            </p:extLst>
          </p:nvPr>
        </p:nvGraphicFramePr>
        <p:xfrm>
          <a:off x="3606800" y="2223337"/>
          <a:ext cx="812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52" name="Equation" r:id="rId5" imgW="406080" imgH="228600" progId="Equation.DSMT4">
                  <p:embed/>
                </p:oleObj>
              </mc:Choice>
              <mc:Fallback>
                <p:oleObj name="Equation" r:id="rId5" imgW="406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2223337"/>
                        <a:ext cx="8128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073376"/>
              </p:ext>
            </p:extLst>
          </p:nvPr>
        </p:nvGraphicFramePr>
        <p:xfrm>
          <a:off x="4597400" y="828000"/>
          <a:ext cx="812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53" name="Equation" r:id="rId7" imgW="406080" imgH="482400" progId="Equation.DSMT4">
                  <p:embed/>
                </p:oleObj>
              </mc:Choice>
              <mc:Fallback>
                <p:oleObj name="Equation" r:id="rId7" imgW="406080" imgH="482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828000"/>
                        <a:ext cx="8128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269467"/>
              </p:ext>
            </p:extLst>
          </p:nvPr>
        </p:nvGraphicFramePr>
        <p:xfrm>
          <a:off x="4584700" y="2223337"/>
          <a:ext cx="838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54" name="Equation" r:id="rId9" imgW="419040" imgH="482400" progId="Equation.DSMT4">
                  <p:embed/>
                </p:oleObj>
              </mc:Choice>
              <mc:Fallback>
                <p:oleObj name="Equation" r:id="rId9" imgW="419040" imgH="482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0" y="2223337"/>
                        <a:ext cx="8382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90600" y="3515380"/>
            <a:ext cx="51816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Veza između poprečnih i podužnih deformacija: </a:t>
            </a:r>
            <a:endParaRPr lang="en-US" sz="28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604134"/>
              </p:ext>
            </p:extLst>
          </p:nvPr>
        </p:nvGraphicFramePr>
        <p:xfrm>
          <a:off x="5105400" y="4242000"/>
          <a:ext cx="1802880" cy="48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55" name="Equation" r:id="rId11" imgW="901440" imgH="241200" progId="Equation.DSMT4">
                  <p:embed/>
                </p:oleObj>
              </mc:Choice>
              <mc:Fallback>
                <p:oleObj name="Equation" r:id="rId11" imgW="901440" imgH="2412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242000"/>
                        <a:ext cx="1802880" cy="482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5029200" y="5257800"/>
            <a:ext cx="32766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err="1" smtClean="0">
                <a:solidFill>
                  <a:srgbClr val="FF0000"/>
                </a:solidFill>
              </a:rPr>
              <a:t>Poasonov</a:t>
            </a:r>
            <a:r>
              <a:rPr lang="sr-Latn-RS" sz="2800" dirty="0" smtClean="0">
                <a:solidFill>
                  <a:srgbClr val="FF0000"/>
                </a:solidFill>
              </a:rPr>
              <a:t> koeficijent.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60800" y="4572000"/>
            <a:ext cx="144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Elbow Connector 18"/>
          <p:cNvCxnSpPr>
            <a:stCxn id="17" idx="2"/>
            <a:endCxn id="16" idx="1"/>
          </p:cNvCxnSpPr>
          <p:nvPr/>
        </p:nvCxnSpPr>
        <p:spPr>
          <a:xfrm rot="5400000">
            <a:off x="5325295" y="4311905"/>
            <a:ext cx="911410" cy="1503600"/>
          </a:xfrm>
          <a:prstGeom prst="bentConnector4">
            <a:avLst>
              <a:gd name="adj1" fmla="val 35648"/>
              <a:gd name="adj2" fmla="val 115204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21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201327"/>
              </p:ext>
            </p:extLst>
          </p:nvPr>
        </p:nvGraphicFramePr>
        <p:xfrm>
          <a:off x="723900" y="1763693"/>
          <a:ext cx="4013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15" name="Equation" r:id="rId3" imgW="2006280" imgH="419040" progId="Equation.DSMT4">
                  <p:embed/>
                </p:oleObj>
              </mc:Choice>
              <mc:Fallback>
                <p:oleObj name="Equation" r:id="rId3" imgW="200628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1763693"/>
                        <a:ext cx="4013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055278"/>
              </p:ext>
            </p:extLst>
          </p:nvPr>
        </p:nvGraphicFramePr>
        <p:xfrm>
          <a:off x="2946400" y="773093"/>
          <a:ext cx="1803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16" name="Equation" r:id="rId5" imgW="901440" imgH="241200" progId="Equation.DSMT4">
                  <p:embed/>
                </p:oleObj>
              </mc:Choice>
              <mc:Fallback>
                <p:oleObj name="Equation" r:id="rId5" imgW="901440" imgH="241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773093"/>
                        <a:ext cx="18034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624576"/>
              </p:ext>
            </p:extLst>
          </p:nvPr>
        </p:nvGraphicFramePr>
        <p:xfrm>
          <a:off x="2260600" y="2678093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17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2678093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5400000">
            <a:off x="3327400" y="1458893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747110"/>
              </p:ext>
            </p:extLst>
          </p:nvPr>
        </p:nvGraphicFramePr>
        <p:xfrm>
          <a:off x="685800" y="3211493"/>
          <a:ext cx="3860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18" name="Equation" r:id="rId9" imgW="1930320" imgH="419040" progId="Equation.DSMT4">
                  <p:embed/>
                </p:oleObj>
              </mc:Choice>
              <mc:Fallback>
                <p:oleObj name="Equation" r:id="rId9" imgW="1930320" imgH="419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211493"/>
                        <a:ext cx="38608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844800" y="4354493"/>
            <a:ext cx="34290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Za </a:t>
            </a:r>
            <a:r>
              <a:rPr lang="sr-Latn-RS" sz="2800" i="1" dirty="0" smtClean="0">
                <a:latin typeface="Symbol" pitchFamily="18" charset="2"/>
              </a:rPr>
              <a:t>e</a:t>
            </a:r>
            <a:r>
              <a:rPr lang="sr-Latn-RS" sz="2800" i="1" baseline="-25000" dirty="0" smtClean="0"/>
              <a:t>V</a:t>
            </a:r>
            <a:r>
              <a:rPr lang="sr-Latn-RS" sz="2800" dirty="0" smtClean="0"/>
              <a:t> </a:t>
            </a:r>
            <a:r>
              <a:rPr lang="sr-Latn-RS" sz="2800" dirty="0"/>
              <a:t>i </a:t>
            </a:r>
            <a:r>
              <a:rPr lang="sr-Latn-RS" sz="2800" i="1" dirty="0">
                <a:latin typeface="Symbol" pitchFamily="18" charset="2"/>
              </a:rPr>
              <a:t>e</a:t>
            </a:r>
            <a:r>
              <a:rPr lang="sr-Latn-RS" sz="2800" i="1" baseline="-25000" dirty="0"/>
              <a:t>z</a:t>
            </a:r>
            <a:r>
              <a:rPr lang="sr-Latn-RS" sz="2800" dirty="0" smtClean="0"/>
              <a:t> koji su istog znaka imamo da je </a:t>
            </a:r>
            <a:endParaRPr lang="en-US" sz="2800" dirty="0"/>
          </a:p>
        </p:txBody>
      </p:sp>
      <p:cxnSp>
        <p:nvCxnSpPr>
          <p:cNvPr id="13" name="Elbow Connector 12"/>
          <p:cNvCxnSpPr>
            <a:stCxn id="10" idx="2"/>
            <a:endCxn id="11" idx="1"/>
          </p:cNvCxnSpPr>
          <p:nvPr/>
        </p:nvCxnSpPr>
        <p:spPr>
          <a:xfrm rot="16200000" flipH="1">
            <a:off x="2339573" y="4326320"/>
            <a:ext cx="781854" cy="2286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054127"/>
              </p:ext>
            </p:extLst>
          </p:nvPr>
        </p:nvGraphicFramePr>
        <p:xfrm>
          <a:off x="5740400" y="5130800"/>
          <a:ext cx="1219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19" name="Equation" r:id="rId11" imgW="609480" imgH="177480" progId="Equation.DSMT4">
                  <p:embed/>
                </p:oleObj>
              </mc:Choice>
              <mc:Fallback>
                <p:oleObj name="Equation" r:id="rId11" imgW="609480" imgH="177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400" y="5130800"/>
                        <a:ext cx="12192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206914"/>
              </p:ext>
            </p:extLst>
          </p:nvPr>
        </p:nvGraphicFramePr>
        <p:xfrm>
          <a:off x="7010400" y="51054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20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51054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27557"/>
              </p:ext>
            </p:extLst>
          </p:nvPr>
        </p:nvGraphicFramePr>
        <p:xfrm>
          <a:off x="7594600" y="5080000"/>
          <a:ext cx="939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21" name="Equation" r:id="rId15" imgW="469800" imgH="203040" progId="Equation.DSMT4">
                  <p:embed/>
                </p:oleObj>
              </mc:Choice>
              <mc:Fallback>
                <p:oleObj name="Equation" r:id="rId15" imgW="469800" imgH="2030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5080000"/>
                        <a:ext cx="939800" cy="406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034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12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964102"/>
              </p:ext>
            </p:extLst>
          </p:nvPr>
        </p:nvGraphicFramePr>
        <p:xfrm>
          <a:off x="609600" y="609600"/>
          <a:ext cx="3860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23" name="Equation" r:id="rId3" imgW="1930320" imgH="419040" progId="Equation.DSMT4">
                  <p:embed/>
                </p:oleObj>
              </mc:Choice>
              <mc:Fallback>
                <p:oleObj name="Equation" r:id="rId3" imgW="1930320" imgH="419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609600"/>
                        <a:ext cx="38608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671740"/>
              </p:ext>
            </p:extLst>
          </p:nvPr>
        </p:nvGraphicFramePr>
        <p:xfrm>
          <a:off x="5029200" y="889000"/>
          <a:ext cx="965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24" name="Equation" r:id="rId5" imgW="482400" imgH="203040" progId="Equation.DSMT4">
                  <p:embed/>
                </p:oleObj>
              </mc:Choice>
              <mc:Fallback>
                <p:oleObj name="Equation" r:id="rId5" imgW="482400" imgH="20304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889000"/>
                        <a:ext cx="9652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0800000">
            <a:off x="4572000" y="9990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441029"/>
              </p:ext>
            </p:extLst>
          </p:nvPr>
        </p:nvGraphicFramePr>
        <p:xfrm>
          <a:off x="2165350" y="1611313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25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350" y="1611313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18978"/>
              </p:ext>
            </p:extLst>
          </p:nvPr>
        </p:nvGraphicFramePr>
        <p:xfrm>
          <a:off x="1752600" y="2209800"/>
          <a:ext cx="1397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26" name="Equation" r:id="rId9" imgW="698400" imgH="253800" progId="Equation.DSMT4">
                  <p:embed/>
                </p:oleObj>
              </mc:Choice>
              <mc:Fallback>
                <p:oleObj name="Equation" r:id="rId9" imgW="69840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209800"/>
                        <a:ext cx="13970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267200" y="1941493"/>
            <a:ext cx="38862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Za većinu konstrukcionih materijala je </a:t>
            </a:r>
            <a:endParaRPr lang="en-US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024874"/>
              </p:ext>
            </p:extLst>
          </p:nvPr>
        </p:nvGraphicFramePr>
        <p:xfrm>
          <a:off x="7518400" y="2743200"/>
          <a:ext cx="939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27" name="Equation" r:id="rId11" imgW="469800" imgH="203040" progId="Equation.DSMT4">
                  <p:embed/>
                </p:oleObj>
              </mc:Choice>
              <mc:Fallback>
                <p:oleObj name="Equation" r:id="rId11" imgW="46980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400" y="2743200"/>
                        <a:ext cx="939800" cy="406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3810000" y="3657600"/>
            <a:ext cx="28956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Slučaj zatezanja: </a:t>
            </a:r>
            <a:endParaRPr lang="en-US" sz="28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001542"/>
              </p:ext>
            </p:extLst>
          </p:nvPr>
        </p:nvGraphicFramePr>
        <p:xfrm>
          <a:off x="6400800" y="3919210"/>
          <a:ext cx="1397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28" name="Equation" r:id="rId13" imgW="698400" imgH="431640" progId="Equation.DSMT4">
                  <p:embed/>
                </p:oleObj>
              </mc:Choice>
              <mc:Fallback>
                <p:oleObj name="Equation" r:id="rId13" imgW="69840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919210"/>
                        <a:ext cx="13970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Elbow Connector 12"/>
          <p:cNvCxnSpPr>
            <a:stCxn id="9" idx="2"/>
            <a:endCxn id="10" idx="0"/>
          </p:cNvCxnSpPr>
          <p:nvPr/>
        </p:nvCxnSpPr>
        <p:spPr>
          <a:xfrm rot="5400000">
            <a:off x="6369050" y="2038350"/>
            <a:ext cx="508000" cy="2730500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810000" y="4970790"/>
            <a:ext cx="28956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Slučaj </a:t>
            </a:r>
            <a:r>
              <a:rPr lang="sr-Latn-BA" sz="2800" dirty="0" smtClean="0"/>
              <a:t>pritiska</a:t>
            </a:r>
            <a:r>
              <a:rPr lang="sr-Latn-RS" sz="2800" dirty="0" smtClean="0"/>
              <a:t>: </a:t>
            </a:r>
            <a:endParaRPr lang="en-US" sz="28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128224"/>
              </p:ext>
            </p:extLst>
          </p:nvPr>
        </p:nvGraphicFramePr>
        <p:xfrm>
          <a:off x="6400800" y="5232400"/>
          <a:ext cx="1397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29" name="Equation" r:id="rId15" imgW="698400" imgH="431640" progId="Equation.DSMT4">
                  <p:embed/>
                </p:oleObj>
              </mc:Choice>
              <mc:Fallback>
                <p:oleObj name="Equation" r:id="rId15" imgW="698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232400"/>
                        <a:ext cx="13970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Elbow Connector 20"/>
          <p:cNvCxnSpPr>
            <a:stCxn id="8" idx="1"/>
            <a:endCxn id="19" idx="1"/>
          </p:cNvCxnSpPr>
          <p:nvPr/>
        </p:nvCxnSpPr>
        <p:spPr>
          <a:xfrm rot="10800000" flipV="1">
            <a:off x="3810000" y="2418546"/>
            <a:ext cx="457200" cy="2813853"/>
          </a:xfrm>
          <a:prstGeom prst="bentConnector3">
            <a:avLst>
              <a:gd name="adj1" fmla="val 1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93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57198"/>
            <a:ext cx="5799125" cy="323880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810000"/>
            <a:ext cx="8229600" cy="231616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r-Latn-RS" sz="3200" dirty="0"/>
              <a:t>Štap </a:t>
            </a:r>
            <a:r>
              <a:rPr lang="sr-Latn-BA" sz="3200" dirty="0" smtClean="0"/>
              <a:t>na</a:t>
            </a:r>
            <a:r>
              <a:rPr lang="en-US" sz="3200" dirty="0" smtClean="0"/>
              <a:t> </a:t>
            </a:r>
            <a:r>
              <a:rPr lang="sr-Latn-BA" sz="3200" dirty="0" smtClean="0"/>
              <a:t>gornjoj</a:t>
            </a:r>
            <a:r>
              <a:rPr lang="en-US" sz="3200" dirty="0" smtClean="0"/>
              <a:t> </a:t>
            </a:r>
            <a:r>
              <a:rPr lang="sr-Latn-BA" sz="3200" dirty="0" smtClean="0"/>
              <a:t>slici</a:t>
            </a:r>
            <a:r>
              <a:rPr lang="en-US" sz="3200" dirty="0" smtClean="0"/>
              <a:t> </a:t>
            </a:r>
            <a:r>
              <a:rPr lang="en-US" sz="3200" dirty="0" smtClean="0"/>
              <a:t>je u</a:t>
            </a:r>
            <a:r>
              <a:rPr lang="sr-Latn-RS" sz="3200" dirty="0" smtClean="0"/>
              <a:t>sled </a:t>
            </a:r>
            <a:r>
              <a:rPr lang="sr-Latn-RS" sz="3200" dirty="0"/>
              <a:t>zatezanja je promenio </a:t>
            </a:r>
            <a:r>
              <a:rPr lang="sr-Latn-RS" sz="3200" dirty="0" smtClean="0"/>
              <a:t>dimenzije, </a:t>
            </a:r>
            <a:r>
              <a:rPr lang="sr-Latn-RS" sz="3200" dirty="0"/>
              <a:t>dok mu je oblik ostao pravilno prizmatičan</a:t>
            </a:r>
            <a:r>
              <a:rPr lang="sr-Latn-RS" sz="3200" dirty="0" smtClean="0"/>
              <a:t>.</a:t>
            </a:r>
            <a:endParaRPr lang="en-US" sz="3200" dirty="0" smtClean="0"/>
          </a:p>
          <a:p>
            <a:pPr algn="just"/>
            <a:r>
              <a:rPr lang="sr-Latn-RS" sz="3200" dirty="0" smtClean="0"/>
              <a:t>Zadržavanje </a:t>
            </a:r>
            <a:r>
              <a:rPr lang="sr-Latn-RS" sz="3200" dirty="0"/>
              <a:t>takvog oblika, upućuje nas na zaključak da kod štapova izloženih zatezanju/pritisku nema ugaonih deformacija (deformacija smicanja</a:t>
            </a:r>
            <a:r>
              <a:rPr lang="sr-Latn-RS" sz="3200" dirty="0" smtClean="0"/>
              <a:t>).</a:t>
            </a:r>
            <a:endParaRPr lang="en-US" sz="32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173032"/>
              </p:ext>
            </p:extLst>
          </p:nvPr>
        </p:nvGraphicFramePr>
        <p:xfrm>
          <a:off x="6324600" y="5486400"/>
          <a:ext cx="2209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0" name="Equation" r:id="rId4" imgW="1104900" imgH="241300" progId="Equation.DSMT4">
                  <p:embed/>
                </p:oleObj>
              </mc:Choice>
              <mc:Fallback>
                <p:oleObj name="Equation" r:id="rId4" imgW="11049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486400"/>
                        <a:ext cx="2209800" cy="482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901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b="1" dirty="0"/>
              <a:t>Pretpostavka o naponima – </a:t>
            </a:r>
            <a:r>
              <a:rPr lang="sr-Latn-RS" sz="3200" dirty="0"/>
              <a:t>Iz ničim neometenog poprečnog deformisanja, imajući u vidu osnovnu pretpostavku o izostajanju međusobnog poprečnog delovanja podužnih vlakana, </a:t>
            </a:r>
            <a:r>
              <a:rPr lang="sr-Latn-RS" sz="3200" dirty="0" smtClean="0"/>
              <a:t>za </a:t>
            </a:r>
            <a:r>
              <a:rPr lang="sr-Latn-RS" sz="3200" dirty="0"/>
              <a:t>napone u štapovima izloženim zatezanju/pritisku, vredi:</a:t>
            </a:r>
            <a:endParaRPr lang="en-US" sz="3200" dirty="0"/>
          </a:p>
          <a:p>
            <a:pPr algn="just"/>
            <a:endParaRPr lang="sr-Latn-R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14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254602"/>
              </p:ext>
            </p:extLst>
          </p:nvPr>
        </p:nvGraphicFramePr>
        <p:xfrm>
          <a:off x="838200" y="3581400"/>
          <a:ext cx="2158064" cy="1421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4" name="Equation" r:id="rId3" imgW="1079032" imgH="710891" progId="Equation.DSMT4">
                  <p:embed/>
                </p:oleObj>
              </mc:Choice>
              <mc:Fallback>
                <p:oleObj name="Equation" r:id="rId3" imgW="1079032" imgH="71089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581400"/>
                        <a:ext cx="2158064" cy="1421782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604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15</a:t>
            </a:fld>
            <a:endParaRPr lang="sr-Latn-RS"/>
          </a:p>
        </p:txBody>
      </p:sp>
      <p:sp>
        <p:nvSpPr>
          <p:cNvPr id="8" name="Rectangle 7"/>
          <p:cNvSpPr/>
          <p:nvPr/>
        </p:nvSpPr>
        <p:spPr>
          <a:xfrm>
            <a:off x="990600" y="659487"/>
            <a:ext cx="39624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Iz konstantnosti podužne deformacije </a:t>
            </a:r>
            <a:r>
              <a:rPr lang="sr-Latn-RS" sz="2800" i="1" dirty="0">
                <a:latin typeface="Symbol" pitchFamily="18" charset="2"/>
              </a:rPr>
              <a:t>e</a:t>
            </a:r>
            <a:r>
              <a:rPr lang="sr-Latn-RS" sz="2800" i="1" baseline="-25000" dirty="0"/>
              <a:t>z</a:t>
            </a:r>
            <a:r>
              <a:rPr lang="sr-Latn-RS" sz="2800" dirty="0" smtClean="0"/>
              <a:t>, 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786122"/>
              </p:ext>
            </p:extLst>
          </p:nvPr>
        </p:nvGraphicFramePr>
        <p:xfrm>
          <a:off x="4394200" y="1313673"/>
          <a:ext cx="1320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0" name="Equation" r:id="rId3" imgW="660240" imgH="228600" progId="Equation.DSMT4">
                  <p:embed/>
                </p:oleObj>
              </mc:Choice>
              <mc:Fallback>
                <p:oleObj name="Equation" r:id="rId3" imgW="660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200" y="1313673"/>
                        <a:ext cx="13208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2895600" y="2435662"/>
            <a:ext cx="37338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proističe i konstantnost normalnog napona </a:t>
            </a:r>
            <a:r>
              <a:rPr lang="sr-Latn-RS" sz="2800" i="1" dirty="0" smtClean="0">
                <a:latin typeface="Symbol" pitchFamily="18" charset="2"/>
              </a:rPr>
              <a:t>s</a:t>
            </a:r>
            <a:r>
              <a:rPr lang="sr-Latn-RS" sz="2800" i="1" baseline="-25000" dirty="0" smtClean="0"/>
              <a:t>z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733219"/>
              </p:ext>
            </p:extLst>
          </p:nvPr>
        </p:nvGraphicFramePr>
        <p:xfrm>
          <a:off x="6324600" y="3161169"/>
          <a:ext cx="1371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1" name="Equation" r:id="rId5" imgW="685800" imgH="228600" progId="Equation.DSMT4">
                  <p:embed/>
                </p:oleObj>
              </mc:Choice>
              <mc:Fallback>
                <p:oleObj name="Equation" r:id="rId5" imgW="6858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161169"/>
                        <a:ext cx="1371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Elbow Connector 16"/>
          <p:cNvCxnSpPr>
            <a:stCxn id="4" idx="2"/>
            <a:endCxn id="13" idx="1"/>
          </p:cNvCxnSpPr>
          <p:nvPr/>
        </p:nvCxnSpPr>
        <p:spPr>
          <a:xfrm rot="5400000">
            <a:off x="3404179" y="1262294"/>
            <a:ext cx="1141843" cy="2159000"/>
          </a:xfrm>
          <a:prstGeom prst="bentConnector4">
            <a:avLst>
              <a:gd name="adj1" fmla="val 29110"/>
              <a:gd name="adj2" fmla="val 110588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003300" y="3896380"/>
            <a:ext cx="26670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b="1" dirty="0" smtClean="0"/>
              <a:t>Hukov zakon:</a:t>
            </a:r>
            <a:endParaRPr lang="en-US" sz="2800" b="1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888276"/>
              </p:ext>
            </p:extLst>
          </p:nvPr>
        </p:nvGraphicFramePr>
        <p:xfrm>
          <a:off x="3403600" y="4191000"/>
          <a:ext cx="1168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2" name="Equation" r:id="rId7" imgW="583920" imgH="228600" progId="Equation.DSMT4">
                  <p:embed/>
                </p:oleObj>
              </mc:Choice>
              <mc:Fallback>
                <p:oleObj name="Equation" r:id="rId7" imgW="58392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0" y="4191000"/>
                        <a:ext cx="11684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364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16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609600" y="381000"/>
            <a:ext cx="4419600" cy="1384995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Uslovi ravnoteže za poprečne preseke štapova izloženih zatezanju/pritisku: </a:t>
            </a:r>
            <a:endParaRPr lang="en-US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137515"/>
              </p:ext>
            </p:extLst>
          </p:nvPr>
        </p:nvGraphicFramePr>
        <p:xfrm>
          <a:off x="3657600" y="1447800"/>
          <a:ext cx="426720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8" name="Equation" r:id="rId3" imgW="2133600" imgH="2336800" progId="Equation.DSMT4">
                  <p:embed/>
                </p:oleObj>
              </mc:Choice>
              <mc:Fallback>
                <p:oleObj name="Equation" r:id="rId3" imgW="2133600" imgH="2336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447800"/>
                        <a:ext cx="4267200" cy="467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352800" y="2971800"/>
            <a:ext cx="4800600" cy="2362200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9600" y="1981200"/>
            <a:ext cx="27432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U ovim uslovima imamo </a:t>
            </a:r>
            <a:endParaRPr lang="en-US" sz="28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686392"/>
              </p:ext>
            </p:extLst>
          </p:nvPr>
        </p:nvGraphicFramePr>
        <p:xfrm>
          <a:off x="1524000" y="4724400"/>
          <a:ext cx="1371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9" name="Equation" r:id="rId5" imgW="685800" imgH="228600" progId="Equation.DSMT4">
                  <p:embed/>
                </p:oleObj>
              </mc:Choice>
              <mc:Fallback>
                <p:oleObj name="Equation" r:id="rId5" imgW="68580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724400"/>
                        <a:ext cx="1371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Elbow Connector 12"/>
          <p:cNvCxnSpPr>
            <a:stCxn id="11" idx="2"/>
            <a:endCxn id="10" idx="1"/>
          </p:cNvCxnSpPr>
          <p:nvPr/>
        </p:nvCxnSpPr>
        <p:spPr>
          <a:xfrm rot="16200000" flipH="1">
            <a:off x="2058204" y="2858303"/>
            <a:ext cx="1217593" cy="13716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1" idx="1"/>
            <a:endCxn id="12" idx="1"/>
          </p:cNvCxnSpPr>
          <p:nvPr/>
        </p:nvCxnSpPr>
        <p:spPr>
          <a:xfrm rot="10800000" flipH="1" flipV="1">
            <a:off x="609600" y="2458254"/>
            <a:ext cx="914400" cy="2494746"/>
          </a:xfrm>
          <a:prstGeom prst="bentConnector3">
            <a:avLst>
              <a:gd name="adj1" fmla="val -25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05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917323"/>
              </p:ext>
            </p:extLst>
          </p:nvPr>
        </p:nvGraphicFramePr>
        <p:xfrm>
          <a:off x="685800" y="381000"/>
          <a:ext cx="3048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54" name="Equation" r:id="rId3" imgW="1523880" imgH="761760" progId="Equation.DSMT4">
                  <p:embed/>
                </p:oleObj>
              </mc:Choice>
              <mc:Fallback>
                <p:oleObj name="Equation" r:id="rId3" imgW="1523880" imgH="7617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81000"/>
                        <a:ext cx="3048000" cy="152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474367"/>
              </p:ext>
            </p:extLst>
          </p:nvPr>
        </p:nvGraphicFramePr>
        <p:xfrm>
          <a:off x="4267200" y="914400"/>
          <a:ext cx="1371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55" name="Equation" r:id="rId5" imgW="685800" imgH="228600" progId="Equation.DSMT4">
                  <p:embed/>
                </p:oleObj>
              </mc:Choice>
              <mc:Fallback>
                <p:oleObj name="Equation" r:id="rId5" imgW="68580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914400"/>
                        <a:ext cx="1371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0800000">
            <a:off x="3866891" y="1066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58839"/>
              </p:ext>
            </p:extLst>
          </p:nvPr>
        </p:nvGraphicFramePr>
        <p:xfrm>
          <a:off x="2774950" y="20066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56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950" y="20066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853691"/>
              </p:ext>
            </p:extLst>
          </p:nvPr>
        </p:nvGraphicFramePr>
        <p:xfrm>
          <a:off x="1460500" y="2590800"/>
          <a:ext cx="22606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57" name="Equation" r:id="rId9" imgW="1130040" imgH="761760" progId="Equation.DSMT4">
                  <p:embed/>
                </p:oleObj>
              </mc:Choice>
              <mc:Fallback>
                <p:oleObj name="Equation" r:id="rId9" imgW="1130040" imgH="7617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2590800"/>
                        <a:ext cx="2260600" cy="152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064946"/>
              </p:ext>
            </p:extLst>
          </p:nvPr>
        </p:nvGraphicFramePr>
        <p:xfrm>
          <a:off x="4343400" y="2590800"/>
          <a:ext cx="13716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58" name="Equation" r:id="rId11" imgW="685800" imgH="761760" progId="Equation.DSMT4">
                  <p:embed/>
                </p:oleObj>
              </mc:Choice>
              <mc:Fallback>
                <p:oleObj name="Equation" r:id="rId11" imgW="685800" imgH="7617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590800"/>
                        <a:ext cx="1371600" cy="152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1828800" y="2438400"/>
            <a:ext cx="685800" cy="1828800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Elbow Connector 16"/>
          <p:cNvCxnSpPr>
            <a:stCxn id="12" idx="2"/>
            <a:endCxn id="16" idx="2"/>
          </p:cNvCxnSpPr>
          <p:nvPr/>
        </p:nvCxnSpPr>
        <p:spPr>
          <a:xfrm rot="5400000">
            <a:off x="3524250" y="2762250"/>
            <a:ext cx="152400" cy="2857500"/>
          </a:xfrm>
          <a:prstGeom prst="bentConnector3">
            <a:avLst>
              <a:gd name="adj1" fmla="val 2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411691" y="4724400"/>
            <a:ext cx="2188759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Ovo važi za </a:t>
            </a:r>
            <a:endParaRPr lang="en-US" sz="2800" dirty="0"/>
          </a:p>
        </p:txBody>
      </p:sp>
      <p:cxnSp>
        <p:nvCxnSpPr>
          <p:cNvPr id="21" name="Elbow Connector 20"/>
          <p:cNvCxnSpPr>
            <a:stCxn id="20" idx="1"/>
            <a:endCxn id="7" idx="1"/>
          </p:cNvCxnSpPr>
          <p:nvPr/>
        </p:nvCxnSpPr>
        <p:spPr>
          <a:xfrm rot="10800000" flipH="1">
            <a:off x="1411690" y="3352800"/>
            <a:ext cx="48809" cy="1633210"/>
          </a:xfrm>
          <a:prstGeom prst="bentConnector3">
            <a:avLst>
              <a:gd name="adj1" fmla="val -468356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278033"/>
              </p:ext>
            </p:extLst>
          </p:nvPr>
        </p:nvGraphicFramePr>
        <p:xfrm>
          <a:off x="3352800" y="5193605"/>
          <a:ext cx="838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59" name="Equation" r:id="rId13" imgW="419040" imgH="482400" progId="Equation.DSMT4">
                  <p:embed/>
                </p:oleObj>
              </mc:Choice>
              <mc:Fallback>
                <p:oleObj name="Equation" r:id="rId13" imgW="419040" imgH="482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193605"/>
                        <a:ext cx="8382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4572000" y="4787205"/>
            <a:ext cx="4191000" cy="1384995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tj. kada su ose x i y težišne, a opterećenje svedeno na podužnu osu </a:t>
            </a:r>
            <a:r>
              <a:rPr lang="sr-Latn-RS" sz="2800" i="1" dirty="0" smtClean="0"/>
              <a:t>z</a:t>
            </a:r>
            <a:r>
              <a:rPr lang="sr-Latn-RS" sz="2800" dirty="0" smtClean="0"/>
              <a:t>. </a:t>
            </a:r>
            <a:endParaRPr lang="en-US" sz="2800" dirty="0"/>
          </a:p>
        </p:txBody>
      </p:sp>
      <p:cxnSp>
        <p:nvCxnSpPr>
          <p:cNvPr id="31" name="Elbow Connector 30"/>
          <p:cNvCxnSpPr>
            <a:stCxn id="30" idx="2"/>
            <a:endCxn id="28" idx="2"/>
          </p:cNvCxnSpPr>
          <p:nvPr/>
        </p:nvCxnSpPr>
        <p:spPr>
          <a:xfrm rot="5400000" flipH="1">
            <a:off x="5213002" y="4717703"/>
            <a:ext cx="13395" cy="2895600"/>
          </a:xfrm>
          <a:prstGeom prst="bentConnector3">
            <a:avLst>
              <a:gd name="adj1" fmla="val -170660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51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20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953044"/>
              </p:ext>
            </p:extLst>
          </p:nvPr>
        </p:nvGraphicFramePr>
        <p:xfrm>
          <a:off x="685800" y="762000"/>
          <a:ext cx="33274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75" name="Equation" r:id="rId3" imgW="1663560" imgH="368280" progId="Equation.DSMT4">
                  <p:embed/>
                </p:oleObj>
              </mc:Choice>
              <mc:Fallback>
                <p:oleObj name="Equation" r:id="rId3" imgW="1663560" imgH="3682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762000"/>
                        <a:ext cx="3327400" cy="736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842226"/>
              </p:ext>
            </p:extLst>
          </p:nvPr>
        </p:nvGraphicFramePr>
        <p:xfrm>
          <a:off x="4515109" y="914400"/>
          <a:ext cx="1371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76" name="Equation" r:id="rId5" imgW="685800" imgH="228600" progId="Equation.DSMT4">
                  <p:embed/>
                </p:oleObj>
              </mc:Choice>
              <mc:Fallback>
                <p:oleObj name="Equation" r:id="rId5" imgW="685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5109" y="914400"/>
                        <a:ext cx="1371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0800000">
            <a:off x="4114800" y="1066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46353"/>
              </p:ext>
            </p:extLst>
          </p:nvPr>
        </p:nvGraphicFramePr>
        <p:xfrm>
          <a:off x="2286000" y="16002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77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6002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070916"/>
              </p:ext>
            </p:extLst>
          </p:nvPr>
        </p:nvGraphicFramePr>
        <p:xfrm>
          <a:off x="1447800" y="2133600"/>
          <a:ext cx="2590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78" name="Equation" r:id="rId9" imgW="1295280" imgH="368280" progId="Equation.DSMT4">
                  <p:embed/>
                </p:oleObj>
              </mc:Choice>
              <mc:Fallback>
                <p:oleObj name="Equation" r:id="rId9" imgW="1295280" imgH="3682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133600"/>
                        <a:ext cx="2590800" cy="736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609650"/>
              </p:ext>
            </p:extLst>
          </p:nvPr>
        </p:nvGraphicFramePr>
        <p:xfrm>
          <a:off x="2286000" y="29210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79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9210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085197"/>
              </p:ext>
            </p:extLst>
          </p:nvPr>
        </p:nvGraphicFramePr>
        <p:xfrm>
          <a:off x="1828800" y="3505200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80" name="Equation" r:id="rId12" imgW="571320" imgH="228600" progId="Equation.DSMT4">
                  <p:embed/>
                </p:oleObj>
              </mc:Choice>
              <mc:Fallback>
                <p:oleObj name="Equation" r:id="rId12" imgW="57132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505200"/>
                        <a:ext cx="11430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21759"/>
              </p:ext>
            </p:extLst>
          </p:nvPr>
        </p:nvGraphicFramePr>
        <p:xfrm>
          <a:off x="3028950" y="35814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81" name="Equation" r:id="rId14" imgW="190440" imgH="152280" progId="Equation.DSMT4">
                  <p:embed/>
                </p:oleObj>
              </mc:Choice>
              <mc:Fallback>
                <p:oleObj name="Equation" r:id="rId14" imgW="190440" imgH="1522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0" y="35814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633361"/>
              </p:ext>
            </p:extLst>
          </p:nvPr>
        </p:nvGraphicFramePr>
        <p:xfrm>
          <a:off x="3606800" y="3340100"/>
          <a:ext cx="1016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82" name="Equation" r:id="rId16" imgW="507960" imgH="393480" progId="Equation.DSMT4">
                  <p:embed/>
                </p:oleObj>
              </mc:Choice>
              <mc:Fallback>
                <p:oleObj name="Equation" r:id="rId16" imgW="50796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3340100"/>
                        <a:ext cx="10160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2590800" y="4419600"/>
            <a:ext cx="6019800" cy="1384995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Za uvek pozitivnu površinu poprečnog preseka štapa </a:t>
            </a:r>
            <a:r>
              <a:rPr lang="sr-Latn-RS" sz="2800" i="1" dirty="0"/>
              <a:t>A</a:t>
            </a:r>
            <a:r>
              <a:rPr lang="sr-Latn-RS" sz="2800" dirty="0"/>
              <a:t>, normalni </a:t>
            </a:r>
            <a:r>
              <a:rPr lang="sr-Latn-RS" sz="2800" dirty="0" smtClean="0"/>
              <a:t>napon </a:t>
            </a:r>
            <a:r>
              <a:rPr lang="sr-Latn-RS" sz="2800" i="1" dirty="0" smtClean="0">
                <a:latin typeface="Symbol" pitchFamily="18" charset="2"/>
              </a:rPr>
              <a:t>s</a:t>
            </a:r>
            <a:r>
              <a:rPr lang="sr-Latn-RS" sz="2800" i="1" baseline="-25000" dirty="0" smtClean="0"/>
              <a:t>z</a:t>
            </a:r>
            <a:r>
              <a:rPr lang="sr-Latn-RS" sz="2800" dirty="0" smtClean="0"/>
              <a:t> i presečna normalna sila </a:t>
            </a:r>
            <a:r>
              <a:rPr lang="sr-Latn-RS" sz="2800" i="1" dirty="0" smtClean="0"/>
              <a:t>N</a:t>
            </a:r>
            <a:r>
              <a:rPr lang="sr-Latn-RS" sz="2800" dirty="0" smtClean="0"/>
              <a:t> su istog znaka.</a:t>
            </a:r>
            <a:endParaRPr lang="en-US" sz="2800" dirty="0"/>
          </a:p>
        </p:txBody>
      </p:sp>
      <p:cxnSp>
        <p:nvCxnSpPr>
          <p:cNvPr id="16" name="Elbow Connector 15"/>
          <p:cNvCxnSpPr>
            <a:stCxn id="15" idx="0"/>
            <a:endCxn id="11" idx="3"/>
          </p:cNvCxnSpPr>
          <p:nvPr/>
        </p:nvCxnSpPr>
        <p:spPr>
          <a:xfrm rot="16200000" flipV="1">
            <a:off x="4768850" y="3587750"/>
            <a:ext cx="685800" cy="9779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78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19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71600"/>
            <a:ext cx="5833872" cy="7498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2187714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i="1" dirty="0"/>
              <a:t>Sl. 2.4 Predznak presečnih normalnih sila: slučaj zatezanja (levo) i slučaj pritiska (desno)</a:t>
            </a:r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115887"/>
              </p:ext>
            </p:extLst>
          </p:nvPr>
        </p:nvGraphicFramePr>
        <p:xfrm>
          <a:off x="3810000" y="3479800"/>
          <a:ext cx="1016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81" name="Equation" r:id="rId4" imgW="507960" imgH="393480" progId="Equation.DSMT4">
                  <p:embed/>
                </p:oleObj>
              </mc:Choice>
              <mc:Fallback>
                <p:oleObj name="Equation" r:id="rId4" imgW="50796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479800"/>
                        <a:ext cx="1016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992196"/>
              </p:ext>
            </p:extLst>
          </p:nvPr>
        </p:nvGraphicFramePr>
        <p:xfrm>
          <a:off x="2184400" y="3708400"/>
          <a:ext cx="1168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82" name="Equation" r:id="rId6" imgW="583947" imgH="228501" progId="Equation.DSMT4">
                  <p:embed/>
                </p:oleObj>
              </mc:Choice>
              <mc:Fallback>
                <p:oleObj name="Equation" r:id="rId6" imgW="583947" imgH="228501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3708400"/>
                        <a:ext cx="11684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0800000" flipH="1">
            <a:off x="3429000" y="3860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703127"/>
              </p:ext>
            </p:extLst>
          </p:nvPr>
        </p:nvGraphicFramePr>
        <p:xfrm>
          <a:off x="4876800" y="37084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83" name="Equation" r:id="rId8" imgW="190440" imgH="152280" progId="Equation.DSMT4">
                  <p:embed/>
                </p:oleObj>
              </mc:Choice>
              <mc:Fallback>
                <p:oleObj name="Equation" r:id="rId8" imgW="190440" imgH="1522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7084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324273"/>
              </p:ext>
            </p:extLst>
          </p:nvPr>
        </p:nvGraphicFramePr>
        <p:xfrm>
          <a:off x="5384800" y="3479800"/>
          <a:ext cx="1092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84" name="Equation" r:id="rId10" imgW="545760" imgH="393480" progId="Equation.DSMT4">
                  <p:embed/>
                </p:oleObj>
              </mc:Choice>
              <mc:Fallback>
                <p:oleObj name="Equation" r:id="rId10" imgW="54576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3479800"/>
                        <a:ext cx="10922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74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/>
          </a:bodyPr>
          <a:lstStyle/>
          <a:p>
            <a:pPr marL="742950" indent="-742950" algn="l">
              <a:buFont typeface="+mj-lt"/>
              <a:buAutoNum type="arabicPeriod" startAt="2"/>
            </a:pPr>
            <a: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ZATEZANJE I PRITISAK</a:t>
            </a:r>
            <a:endParaRPr lang="sr-Latn-RS" sz="3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U slučaju </a:t>
            </a:r>
            <a:r>
              <a:rPr lang="sr-Latn-RS" sz="3200" b="1" dirty="0"/>
              <a:t>zatezanja</a:t>
            </a:r>
            <a:r>
              <a:rPr lang="sr-Latn-RS" sz="3200" dirty="0"/>
              <a:t> ili </a:t>
            </a:r>
            <a:r>
              <a:rPr lang="sr-Latn-RS" sz="3200" b="1" dirty="0"/>
              <a:t>pritiska</a:t>
            </a:r>
            <a:r>
              <a:rPr lang="sr-Latn-RS" sz="3200" dirty="0"/>
              <a:t>, sva spoljašnja opterećenja kod pravolinijskih elemenata konstrukcija (štapova), svode se na podužnu osu i u njihovim poprečnim presecima izazivaju samo </a:t>
            </a:r>
            <a:r>
              <a:rPr lang="sr-Latn-RS" sz="3200" b="1" dirty="0" smtClean="0"/>
              <a:t>presečne </a:t>
            </a:r>
            <a:r>
              <a:rPr lang="sr-Latn-RS" sz="3200" b="1" dirty="0"/>
              <a:t>normalne </a:t>
            </a:r>
            <a:r>
              <a:rPr lang="sr-Latn-RS" sz="3200" b="1" dirty="0" smtClean="0"/>
              <a:t>sile</a:t>
            </a:r>
            <a:r>
              <a:rPr lang="sr-Latn-RS" sz="3200" dirty="0" smtClean="0"/>
              <a:t>. 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173480"/>
            <a:ext cx="8229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.1. Uvod u zatezanje i pritisak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</a:t>
            </a:fld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945009"/>
              </p:ext>
            </p:extLst>
          </p:nvPr>
        </p:nvGraphicFramePr>
        <p:xfrm>
          <a:off x="863600" y="4876800"/>
          <a:ext cx="812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4" name="Equation" r:id="rId3" imgW="406080" imgH="177480" progId="Equation.DSMT4">
                  <p:embed/>
                </p:oleObj>
              </mc:Choice>
              <mc:Fallback>
                <p:oleObj name="Equation" r:id="rId3" imgW="406080" imgH="177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4876800"/>
                        <a:ext cx="812800" cy="355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85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458538"/>
              </p:ext>
            </p:extLst>
          </p:nvPr>
        </p:nvGraphicFramePr>
        <p:xfrm>
          <a:off x="2743200" y="1270000"/>
          <a:ext cx="1016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38" name="Equation" r:id="rId3" imgW="507960" imgH="393480" progId="Equation.DSMT4">
                  <p:embed/>
                </p:oleObj>
              </mc:Choice>
              <mc:Fallback>
                <p:oleObj name="Equation" r:id="rId3" imgW="507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270000"/>
                        <a:ext cx="1016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667102"/>
              </p:ext>
            </p:extLst>
          </p:nvPr>
        </p:nvGraphicFramePr>
        <p:xfrm>
          <a:off x="6223000" y="1346200"/>
          <a:ext cx="1092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39" name="Equation" r:id="rId5" imgW="545760" imgH="393480" progId="Equation.DSMT4">
                  <p:embed/>
                </p:oleObj>
              </mc:Choice>
              <mc:Fallback>
                <p:oleObj name="Equation" r:id="rId5" imgW="545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0" y="1346200"/>
                        <a:ext cx="1092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81000" y="2032000"/>
            <a:ext cx="9906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Za   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440059"/>
              </p:ext>
            </p:extLst>
          </p:nvPr>
        </p:nvGraphicFramePr>
        <p:xfrm>
          <a:off x="914400" y="2300537"/>
          <a:ext cx="1320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40" name="Equation" r:id="rId7" imgW="660240" imgH="507960" progId="Equation.DSMT4">
                  <p:embed/>
                </p:oleObj>
              </mc:Choice>
              <mc:Fallback>
                <p:oleObj name="Equation" r:id="rId7" imgW="6602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300537"/>
                        <a:ext cx="13208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743200" y="2565400"/>
            <a:ext cx="4572000" cy="1384995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Izrazi za sračunavanje napona i deformacija se uopštavaju i glase: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176005"/>
              </p:ext>
            </p:extLst>
          </p:nvPr>
        </p:nvGraphicFramePr>
        <p:xfrm>
          <a:off x="3810000" y="3632200"/>
          <a:ext cx="1854000" cy="93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41" name="Equation" r:id="rId9" imgW="927000" imgH="469800" progId="Equation.DSMT4">
                  <p:embed/>
                </p:oleObj>
              </mc:Choice>
              <mc:Fallback>
                <p:oleObj name="Equation" r:id="rId9" imgW="9270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632200"/>
                        <a:ext cx="1854000" cy="93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832165"/>
              </p:ext>
            </p:extLst>
          </p:nvPr>
        </p:nvGraphicFramePr>
        <p:xfrm>
          <a:off x="5816600" y="3632200"/>
          <a:ext cx="2997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42" name="Equation" r:id="rId11" imgW="1498320" imgH="469800" progId="Equation.DSMT4">
                  <p:embed/>
                </p:oleObj>
              </mc:Choice>
              <mc:Fallback>
                <p:oleObj name="Equation" r:id="rId11" imgW="14983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600" y="3632200"/>
                        <a:ext cx="2997200" cy="93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3" idx="3"/>
            <a:endCxn id="7" idx="0"/>
          </p:cNvCxnSpPr>
          <p:nvPr/>
        </p:nvCxnSpPr>
        <p:spPr>
          <a:xfrm>
            <a:off x="3759200" y="1663700"/>
            <a:ext cx="1270000" cy="9017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4" idx="3"/>
            <a:endCxn id="7" idx="3"/>
          </p:cNvCxnSpPr>
          <p:nvPr/>
        </p:nvCxnSpPr>
        <p:spPr>
          <a:xfrm>
            <a:off x="7315200" y="1739900"/>
            <a:ext cx="12700" cy="1517998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7" idx="1"/>
            <a:endCxn id="6" idx="3"/>
          </p:cNvCxnSpPr>
          <p:nvPr/>
        </p:nvCxnSpPr>
        <p:spPr>
          <a:xfrm rot="10800000">
            <a:off x="2235200" y="2808538"/>
            <a:ext cx="508000" cy="449361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22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2000"/>
          </a:xfrm>
        </p:spPr>
        <p:txBody>
          <a:bodyPr>
            <a:noAutofit/>
          </a:bodyPr>
          <a:lstStyle/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2.3</a:t>
            </a:r>
            <a:r>
              <a:rPr lang="sr-Cyrl-RS" sz="32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lučaj aksijalno opterećenog</a:t>
            </a:r>
            <a:b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stepenastog štapa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Na izvesnom, aksijalno opterećenom </a:t>
            </a:r>
            <a:r>
              <a:rPr lang="sr-Latn-RS" sz="3200" dirty="0" smtClean="0"/>
              <a:t>stepenastom </a:t>
            </a:r>
            <a:r>
              <a:rPr lang="sr-Latn-RS" sz="3200" dirty="0" smtClean="0"/>
              <a:t>štapu</a:t>
            </a:r>
            <a:r>
              <a:rPr lang="sr-Latn-RS" sz="3200" dirty="0"/>
              <a:t>, vodeći računa o njegovoj geometriji i rasporedu opterećenja, pre svega </a:t>
            </a:r>
            <a:r>
              <a:rPr lang="sr-Latn-RS" sz="3200" b="1" dirty="0"/>
              <a:t>treba označiti polja </a:t>
            </a:r>
            <a:r>
              <a:rPr lang="sr-Latn-RS" sz="3200" dirty="0"/>
              <a:t>i nakon toga, </a:t>
            </a:r>
            <a:r>
              <a:rPr lang="sr-Latn-RS" sz="3200" b="1" dirty="0"/>
              <a:t>primenom metoda zamišljenog preseka</a:t>
            </a:r>
            <a:r>
              <a:rPr lang="sr-Latn-RS" sz="3200" dirty="0"/>
              <a:t>, u svakom od polja </a:t>
            </a:r>
            <a:r>
              <a:rPr lang="sr-Latn-RS" sz="3200" b="1" dirty="0"/>
              <a:t>odrediti  presečne normalne sile</a:t>
            </a:r>
            <a:r>
              <a:rPr lang="sr-Latn-RS" sz="32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4248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72" y="1943100"/>
            <a:ext cx="4338828" cy="1714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2600" y="4019490"/>
            <a:ext cx="5785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i="1" dirty="0"/>
              <a:t>Sl. 2.5 Primer aksijalno opterećenog stepenastog štapa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115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23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172" y="533396"/>
            <a:ext cx="4338828" cy="46497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5257800"/>
            <a:ext cx="64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i="1" dirty="0"/>
              <a:t>Sl. 2.6 Aksijalno opterećen stepenasti štap sa naznačenim poljima i sa prikazom primene metoda zamišljenog preseka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909917"/>
              </p:ext>
            </p:extLst>
          </p:nvPr>
        </p:nvGraphicFramePr>
        <p:xfrm>
          <a:off x="5715360" y="2438400"/>
          <a:ext cx="297144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8" name="Equation" r:id="rId4" imgW="1485720" imgH="914400" progId="Equation.DSMT4">
                  <p:embed/>
                </p:oleObj>
              </mc:Choice>
              <mc:Fallback>
                <p:oleObj name="Equation" r:id="rId4" imgW="1485720" imgH="914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360" y="2438400"/>
                        <a:ext cx="2971440" cy="182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36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24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12" y="1143000"/>
            <a:ext cx="4933188" cy="32918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5212" y="443725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sz="2000" i="1" dirty="0"/>
              <a:t>Sl. 2.7 Dijagram presečnih normalnih sila </a:t>
            </a:r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957019"/>
              </p:ext>
            </p:extLst>
          </p:nvPr>
        </p:nvGraphicFramePr>
        <p:xfrm>
          <a:off x="6565900" y="2057400"/>
          <a:ext cx="1270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1" name="Equation" r:id="rId4" imgW="634680" imgH="914400" progId="Equation.DSMT4">
                  <p:embed/>
                </p:oleObj>
              </mc:Choice>
              <mc:Fallback>
                <p:oleObj name="Equation" r:id="rId4" imgW="634680" imgH="914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5900" y="2057400"/>
                        <a:ext cx="1270000" cy="182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905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25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44600" y="787400"/>
            <a:ext cx="9906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Za   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40373"/>
              </p:ext>
            </p:extLst>
          </p:nvPr>
        </p:nvGraphicFramePr>
        <p:xfrm>
          <a:off x="1854200" y="1014374"/>
          <a:ext cx="1270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8" name="Equation" r:id="rId3" imgW="634680" imgH="914400" progId="Equation.DSMT4">
                  <p:embed/>
                </p:oleObj>
              </mc:Choice>
              <mc:Fallback>
                <p:oleObj name="Equation" r:id="rId3" imgW="634680" imgH="914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1014374"/>
                        <a:ext cx="1270000" cy="182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276600" y="1854200"/>
            <a:ext cx="16002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dobijamo da su:   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519000"/>
              </p:ext>
            </p:extLst>
          </p:nvPr>
        </p:nvGraphicFramePr>
        <p:xfrm>
          <a:off x="4495800" y="2463800"/>
          <a:ext cx="2286000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9" name="Equation" r:id="rId5" imgW="1143000" imgH="1625600" progId="Equation.DSMT4">
                  <p:embed/>
                </p:oleObj>
              </mc:Choice>
              <mc:Fallback>
                <p:oleObj name="Equation" r:id="rId5" imgW="1143000" imgH="1625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463800"/>
                        <a:ext cx="2286000" cy="3251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842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4937760" cy="32598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4248090"/>
            <a:ext cx="38587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000" i="1" dirty="0"/>
              <a:t>Sl. 2.8 Dijagram normalnih napona</a:t>
            </a:r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52626"/>
              </p:ext>
            </p:extLst>
          </p:nvPr>
        </p:nvGraphicFramePr>
        <p:xfrm>
          <a:off x="6324600" y="914400"/>
          <a:ext cx="1524000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8" name="Equation" r:id="rId4" imgW="761760" imgH="1625400" progId="Equation.DSMT4">
                  <p:embed/>
                </p:oleObj>
              </mc:Choice>
              <mc:Fallback>
                <p:oleObj name="Equation" r:id="rId4" imgW="761760" imgH="1625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914400"/>
                        <a:ext cx="1524000" cy="3251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324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27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7400" y="457200"/>
            <a:ext cx="9906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Za  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835400" y="660400"/>
            <a:ext cx="16002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dobijamo da su:   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793986"/>
              </p:ext>
            </p:extLst>
          </p:nvPr>
        </p:nvGraphicFramePr>
        <p:xfrm>
          <a:off x="1368136" y="677800"/>
          <a:ext cx="2286000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2" name="Equation" r:id="rId3" imgW="1143000" imgH="1625600" progId="Equation.DSMT4">
                  <p:embed/>
                </p:oleObj>
              </mc:Choice>
              <mc:Fallback>
                <p:oleObj name="Equation" r:id="rId3" imgW="1143000" imgH="1625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136" y="677800"/>
                        <a:ext cx="2286000" cy="3251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746066"/>
              </p:ext>
            </p:extLst>
          </p:nvPr>
        </p:nvGraphicFramePr>
        <p:xfrm>
          <a:off x="4902200" y="1270000"/>
          <a:ext cx="34036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3" name="Equation" r:id="rId5" imgW="1701720" imgH="1676160" progId="Equation.DSMT4">
                  <p:embed/>
                </p:oleObj>
              </mc:Choice>
              <mc:Fallback>
                <p:oleObj name="Equation" r:id="rId5" imgW="1701720" imgH="1676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270000"/>
                        <a:ext cx="3403600" cy="3352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787400" y="4989493"/>
            <a:ext cx="75184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b="1" dirty="0" smtClean="0"/>
              <a:t>NAPOMENA: </a:t>
            </a:r>
            <a:r>
              <a:rPr lang="sr-Latn-RS" sz="2800" dirty="0" smtClean="0"/>
              <a:t>Sličan dijagramu napona bio bi dijagram deformacija.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152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28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52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smtClean="0">
                <a:solidFill>
                  <a:schemeClr val="accent6">
                    <a:lumMod val="50000"/>
                  </a:schemeClr>
                </a:solidFill>
              </a:rPr>
              <a:t>2.4</a:t>
            </a:r>
            <a:r>
              <a:rPr lang="sr-Cyrl-RS" sz="3200" b="1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sr-Latn-RS" sz="3200" b="1" smtClean="0">
                <a:solidFill>
                  <a:schemeClr val="accent6">
                    <a:lumMod val="50000"/>
                  </a:schemeClr>
                </a:solidFill>
              </a:rPr>
              <a:t>Pomeranja i izduženja kod aksijalno</a:t>
            </a:r>
            <a:br>
              <a:rPr lang="sr-Latn-RS" sz="3200" b="1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200" b="1" smtClean="0">
                <a:solidFill>
                  <a:schemeClr val="accent6">
                    <a:lumMod val="50000"/>
                  </a:schemeClr>
                </a:solidFill>
              </a:rPr>
              <a:t>       opterećenih štapova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432" y="1828794"/>
            <a:ext cx="6144768" cy="26700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80036" y="4626114"/>
            <a:ext cx="556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i="1" dirty="0"/>
              <a:t>Sl. 2.9 Skica uz definisanje pomeranja kod aksijalno opterećenih štapova</a:t>
            </a:r>
            <a:endParaRPr lang="en-US" sz="2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95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29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6144768" cy="2670048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337656"/>
              </p:ext>
            </p:extLst>
          </p:nvPr>
        </p:nvGraphicFramePr>
        <p:xfrm>
          <a:off x="762000" y="3657600"/>
          <a:ext cx="1498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85" name="Equation" r:id="rId4" imgW="748975" imgH="253890" progId="Equation.DSMT4">
                  <p:embed/>
                </p:oleObj>
              </mc:Choice>
              <mc:Fallback>
                <p:oleObj name="Equation" r:id="rId4" imgW="748975" imgH="25389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657600"/>
                        <a:ext cx="14986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613373"/>
              </p:ext>
            </p:extLst>
          </p:nvPr>
        </p:nvGraphicFramePr>
        <p:xfrm>
          <a:off x="762000" y="4724400"/>
          <a:ext cx="2133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86" name="Equation" r:id="rId6" imgW="1066800" imgH="419100" progId="Equation.DSMT4">
                  <p:embed/>
                </p:oleObj>
              </mc:Choice>
              <mc:Fallback>
                <p:oleObj name="Equation" r:id="rId6" imgW="1066800" imgH="4191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724400"/>
                        <a:ext cx="21336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740265"/>
              </p:ext>
            </p:extLst>
          </p:nvPr>
        </p:nvGraphicFramePr>
        <p:xfrm>
          <a:off x="2514600" y="3721100"/>
          <a:ext cx="381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87" name="Equation" r:id="rId8" imgW="190440" imgH="177480" progId="Equation.DSMT4">
                  <p:embed/>
                </p:oleObj>
              </mc:Choice>
              <mc:Fallback>
                <p:oleObj name="Equation" r:id="rId8" imgW="190440" imgH="177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721100"/>
                        <a:ext cx="381000" cy="355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2362200" y="3602182"/>
            <a:ext cx="280416" cy="60960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24632"/>
              </p:ext>
            </p:extLst>
          </p:nvPr>
        </p:nvGraphicFramePr>
        <p:xfrm>
          <a:off x="1524000" y="42164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88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2164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612837"/>
              </p:ext>
            </p:extLst>
          </p:nvPr>
        </p:nvGraphicFramePr>
        <p:xfrm>
          <a:off x="3505200" y="4724400"/>
          <a:ext cx="2361176" cy="939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89" name="Equation" r:id="rId12" imgW="1180588" imgH="469696" progId="Equation.DSMT4">
                  <p:embed/>
                </p:oleObj>
              </mc:Choice>
              <mc:Fallback>
                <p:oleObj name="Equation" r:id="rId12" imgW="1180588" imgH="469696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724400"/>
                        <a:ext cx="2361176" cy="93939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078082"/>
              </p:ext>
            </p:extLst>
          </p:nvPr>
        </p:nvGraphicFramePr>
        <p:xfrm>
          <a:off x="2971800" y="50292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90" name="Equation" r:id="rId14" imgW="190417" imgH="152334" progId="Equation.DSMT4">
                  <p:embed/>
                </p:oleObj>
              </mc:Choice>
              <mc:Fallback>
                <p:oleObj name="Equation" r:id="rId14" imgW="190417" imgH="15233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0292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630138"/>
              </p:ext>
            </p:extLst>
          </p:nvPr>
        </p:nvGraphicFramePr>
        <p:xfrm>
          <a:off x="4800600" y="3438237"/>
          <a:ext cx="1092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91" name="Equation" r:id="rId16" imgW="545760" imgH="393480" progId="Equation.DSMT4">
                  <p:embed/>
                </p:oleObj>
              </mc:Choice>
              <mc:Fallback>
                <p:oleObj name="Equation" r:id="rId16" imgW="54576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438237"/>
                        <a:ext cx="1092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rot="16200000" flipH="1">
            <a:off x="5194200" y="4415401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56614"/>
              </p:ext>
            </p:extLst>
          </p:nvPr>
        </p:nvGraphicFramePr>
        <p:xfrm>
          <a:off x="5924550" y="50292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92" name="Equation" r:id="rId18" imgW="190417" imgH="152334" progId="Equation.DSMT4">
                  <p:embed/>
                </p:oleObj>
              </mc:Choice>
              <mc:Fallback>
                <p:oleObj name="Equation" r:id="rId18" imgW="190417" imgH="15233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4550" y="50292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138004"/>
              </p:ext>
            </p:extLst>
          </p:nvPr>
        </p:nvGraphicFramePr>
        <p:xfrm>
          <a:off x="6477000" y="4800600"/>
          <a:ext cx="20812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93" name="Equation" r:id="rId19" imgW="1041120" imgH="393480" progId="Equation.DSMT4">
                  <p:embed/>
                </p:oleObj>
              </mc:Choice>
              <mc:Fallback>
                <p:oleObj name="Equation" r:id="rId19" imgW="104112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800600"/>
                        <a:ext cx="2081212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250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63" y="439743"/>
            <a:ext cx="5343837" cy="48180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1" y="5401270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2.1 Primeri elemenata konstrukcija izloženih zatezanju/pritisku: deo zatege (a), stablo zavrtnja (b), stablo klipa hidraulične dizalice (c) i štapovi rešetke (d)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164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533400"/>
            <a:ext cx="6144768" cy="2670048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482737"/>
              </p:ext>
            </p:extLst>
          </p:nvPr>
        </p:nvGraphicFramePr>
        <p:xfrm>
          <a:off x="5362575" y="3527425"/>
          <a:ext cx="23336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15" name="Equation" r:id="rId4" imgW="1168200" imgH="393480" progId="Equation.DSMT4">
                  <p:embed/>
                </p:oleObj>
              </mc:Choice>
              <mc:Fallback>
                <p:oleObj name="Equation" r:id="rId4" imgW="1168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575" y="3527425"/>
                        <a:ext cx="2333625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424836"/>
              </p:ext>
            </p:extLst>
          </p:nvPr>
        </p:nvGraphicFramePr>
        <p:xfrm>
          <a:off x="2637400" y="3502025"/>
          <a:ext cx="20812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16" name="Equation" r:id="rId6" imgW="1041120" imgH="393480" progId="Equation.DSMT4">
                  <p:embed/>
                </p:oleObj>
              </mc:Choice>
              <mc:Fallback>
                <p:oleObj name="Equation" r:id="rId6" imgW="1041120" imgH="393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7400" y="3502025"/>
                        <a:ext cx="2081213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171938"/>
              </p:ext>
            </p:extLst>
          </p:nvPr>
        </p:nvGraphicFramePr>
        <p:xfrm>
          <a:off x="1574800" y="3756025"/>
          <a:ext cx="63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17" name="Equation" r:id="rId8" imgW="317160" imgH="177480" progId="Equation.DSMT4">
                  <p:embed/>
                </p:oleObj>
              </mc:Choice>
              <mc:Fallback>
                <p:oleObj name="Equation" r:id="rId8" imgW="317160" imgH="177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3756025"/>
                        <a:ext cx="6350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0800000" flipH="1">
            <a:off x="2277400" y="3878825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297454"/>
              </p:ext>
            </p:extLst>
          </p:nvPr>
        </p:nvGraphicFramePr>
        <p:xfrm>
          <a:off x="4832350" y="3756025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18"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350" y="3756025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23485"/>
              </p:ext>
            </p:extLst>
          </p:nvPr>
        </p:nvGraphicFramePr>
        <p:xfrm>
          <a:off x="6781800" y="2667000"/>
          <a:ext cx="889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19" name="Equation" r:id="rId12" imgW="444240" imgH="177480" progId="Equation.DSMT4">
                  <p:embed/>
                </p:oleObj>
              </mc:Choice>
              <mc:Fallback>
                <p:oleObj name="Equation" r:id="rId12" imgW="444240" imgH="177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667000"/>
                        <a:ext cx="8890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6200000" flipH="1">
            <a:off x="7302400" y="3222625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914660"/>
              </p:ext>
            </p:extLst>
          </p:nvPr>
        </p:nvGraphicFramePr>
        <p:xfrm>
          <a:off x="5765800" y="4949825"/>
          <a:ext cx="1930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20" name="Equation" r:id="rId14" imgW="965200" imgH="393700" progId="Equation.DSMT4">
                  <p:embed/>
                </p:oleObj>
              </mc:Choice>
              <mc:Fallback>
                <p:oleObj name="Equation" r:id="rId14" imgW="965200" imgH="393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00" y="4949825"/>
                        <a:ext cx="19304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135495"/>
              </p:ext>
            </p:extLst>
          </p:nvPr>
        </p:nvGraphicFramePr>
        <p:xfrm>
          <a:off x="6908800" y="43434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21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8800" y="43434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6858000" y="4822825"/>
            <a:ext cx="516400" cy="1066800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70000" y="4822825"/>
            <a:ext cx="39116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Ovo je </a:t>
            </a:r>
            <a:r>
              <a:rPr lang="sr-Latn-RS" sz="2800" b="1" dirty="0" smtClean="0"/>
              <a:t>aksijalna krutost </a:t>
            </a:r>
            <a:r>
              <a:rPr lang="sr-Latn-RS" sz="2800" dirty="0" smtClean="0"/>
              <a:t>posmatranog štapa.</a:t>
            </a:r>
            <a:endParaRPr lang="en-US" sz="2800" dirty="0"/>
          </a:p>
        </p:txBody>
      </p:sp>
      <p:cxnSp>
        <p:nvCxnSpPr>
          <p:cNvPr id="17" name="Elbow Connector 16"/>
          <p:cNvCxnSpPr>
            <a:stCxn id="15" idx="2"/>
            <a:endCxn id="16" idx="2"/>
          </p:cNvCxnSpPr>
          <p:nvPr/>
        </p:nvCxnSpPr>
        <p:spPr>
          <a:xfrm rot="5400000" flipH="1">
            <a:off x="5114653" y="3888079"/>
            <a:ext cx="112693" cy="3890400"/>
          </a:xfrm>
          <a:prstGeom prst="bentConnector3">
            <a:avLst>
              <a:gd name="adj1" fmla="val -202852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31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914400" y="1155391"/>
            <a:ext cx="4876800" cy="1384995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Za stepenasti štap kod kojeg je na svakom i-tom delu presečna poprečna sila 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465485"/>
              </p:ext>
            </p:extLst>
          </p:nvPr>
        </p:nvGraphicFramePr>
        <p:xfrm>
          <a:off x="5105400" y="2311786"/>
          <a:ext cx="1371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7" name="Equation" r:id="rId3" imgW="685800" imgH="228600" progId="Equation.DSMT4">
                  <p:embed/>
                </p:oleObj>
              </mc:Choice>
              <mc:Fallback>
                <p:oleObj name="Equation" r:id="rId3" imgW="68580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311786"/>
                        <a:ext cx="1371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80506" y="2907991"/>
            <a:ext cx="29718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ukupno izduženje bi iznosilo: 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186254"/>
              </p:ext>
            </p:extLst>
          </p:nvPr>
        </p:nvGraphicFramePr>
        <p:xfrm>
          <a:off x="5461000" y="3619500"/>
          <a:ext cx="1625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8" name="Equation" r:id="rId5" imgW="812520" imgH="431640" progId="Equation.DSMT4">
                  <p:embed/>
                </p:oleObj>
              </mc:Choice>
              <mc:Fallback>
                <p:oleObj name="Equation" r:id="rId5" imgW="81252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3619500"/>
                        <a:ext cx="16256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092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760"/>
            <a:ext cx="4933188" cy="329184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231125"/>
              </p:ext>
            </p:extLst>
          </p:nvPr>
        </p:nvGraphicFramePr>
        <p:xfrm>
          <a:off x="6350000" y="1447800"/>
          <a:ext cx="1270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02" name="Equation" r:id="rId4" imgW="634680" imgH="914400" progId="Equation.DSMT4">
                  <p:embed/>
                </p:oleObj>
              </mc:Choice>
              <mc:Fallback>
                <p:oleObj name="Equation" r:id="rId4" imgW="63468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0" y="1447800"/>
                        <a:ext cx="1270000" cy="182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664599"/>
              </p:ext>
            </p:extLst>
          </p:nvPr>
        </p:nvGraphicFramePr>
        <p:xfrm>
          <a:off x="609600" y="3810000"/>
          <a:ext cx="7975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03" name="Equation" r:id="rId6" imgW="3987720" imgH="393480" progId="Equation.DSMT4">
                  <p:embed/>
                </p:oleObj>
              </mc:Choice>
              <mc:Fallback>
                <p:oleObj name="Equation" r:id="rId6" imgW="398772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10000"/>
                        <a:ext cx="79756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207507"/>
              </p:ext>
            </p:extLst>
          </p:nvPr>
        </p:nvGraphicFramePr>
        <p:xfrm>
          <a:off x="4165600" y="5156200"/>
          <a:ext cx="4445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04" name="Equation" r:id="rId8" imgW="2222280" imgH="393480" progId="Equation.DSMT4">
                  <p:embed/>
                </p:oleObj>
              </mc:Choice>
              <mc:Fallback>
                <p:oleObj name="Equation" r:id="rId8" imgW="222228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0" y="5156200"/>
                        <a:ext cx="44450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6200000" flipH="1">
            <a:off x="6862200" y="3501001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888119"/>
              </p:ext>
            </p:extLst>
          </p:nvPr>
        </p:nvGraphicFramePr>
        <p:xfrm>
          <a:off x="6858000" y="46482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05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6482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909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33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7065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2.5</a:t>
            </a:r>
            <a:r>
              <a:rPr lang="sr-Cyrl-RS" sz="32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Diferencijalna veza između presečnih</a:t>
            </a:r>
            <a:b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 normalnih sila i raspodeljenog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podužnog opterećenja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981200"/>
            <a:ext cx="4608576" cy="29306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71600" y="5083314"/>
            <a:ext cx="655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2.10 Primer štapa podužno opterećenog koncentrisanom silom F i neravnomerno raspodeljenim opterećenjem q = q(z)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605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34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4608576" cy="2930652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916823"/>
              </p:ext>
            </p:extLst>
          </p:nvPr>
        </p:nvGraphicFramePr>
        <p:xfrm>
          <a:off x="2642280" y="3581400"/>
          <a:ext cx="5765760" cy="55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74" name="Equation" r:id="rId4" imgW="2882880" imgH="279360" progId="Equation.DSMT4">
                  <p:embed/>
                </p:oleObj>
              </mc:Choice>
              <mc:Fallback>
                <p:oleObj name="Equation" r:id="rId4" imgW="2882880" imgH="279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2280" y="3581400"/>
                        <a:ext cx="5765760" cy="55872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546636"/>
              </p:ext>
            </p:extLst>
          </p:nvPr>
        </p:nvGraphicFramePr>
        <p:xfrm>
          <a:off x="6452280" y="4749720"/>
          <a:ext cx="2005920" cy="838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75" name="Equation" r:id="rId6" imgW="1002960" imgH="419040" progId="Equation.DSMT4">
                  <p:embed/>
                </p:oleObj>
              </mc:Choice>
              <mc:Fallback>
                <p:oleObj name="Equation" r:id="rId6" imgW="100296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2280" y="4749720"/>
                        <a:ext cx="2005920" cy="83808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712126"/>
              </p:ext>
            </p:extLst>
          </p:nvPr>
        </p:nvGraphicFramePr>
        <p:xfrm>
          <a:off x="7239000" y="41910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76"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1910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981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2000"/>
          </a:xfrm>
        </p:spPr>
        <p:txBody>
          <a:bodyPr>
            <a:noAutofit/>
          </a:bodyPr>
          <a:lstStyle/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2.6</a:t>
            </a:r>
            <a:r>
              <a:rPr lang="sr-Cyrl-RS" sz="32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Štap u homogenom temperaturnom</a:t>
            </a:r>
            <a:b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      polju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Fizička karakteristika kojom se opisuje osetljivost materijala na promene temperature zove se </a:t>
            </a:r>
            <a:r>
              <a:rPr lang="sr-Latn-RS" sz="3200" b="1" dirty="0"/>
              <a:t>koeficijent linearnog širenja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Ovaj </a:t>
            </a:r>
            <a:r>
              <a:rPr lang="sr-Latn-RS" sz="3200" dirty="0"/>
              <a:t>koeficijent, označen sa </a:t>
            </a:r>
            <a:r>
              <a:rPr lang="sr-Latn-RS" sz="3200" i="1" dirty="0">
                <a:sym typeface="Symbol"/>
              </a:rPr>
              <a:t></a:t>
            </a:r>
            <a:r>
              <a:rPr lang="sr-Latn-RS" sz="3200" dirty="0"/>
              <a:t>, izražava se u  K</a:t>
            </a:r>
            <a:r>
              <a:rPr lang="sr-Latn-RS" sz="3200" baseline="30000" dirty="0">
                <a:latin typeface="Symbol" panose="05050102010706020507" pitchFamily="18" charset="2"/>
              </a:rPr>
              <a:t>-</a:t>
            </a:r>
            <a:r>
              <a:rPr lang="sr-Latn-RS" sz="3200" baseline="30000" dirty="0"/>
              <a:t>1</a:t>
            </a:r>
            <a:r>
              <a:rPr lang="sr-Latn-RS" sz="3200" dirty="0"/>
              <a:t> ili u </a:t>
            </a:r>
            <a:r>
              <a:rPr lang="sr-Latn-RS" sz="3200" dirty="0">
                <a:sym typeface="Symbol"/>
              </a:rPr>
              <a:t></a:t>
            </a:r>
            <a:r>
              <a:rPr lang="sr-Latn-RS" sz="3200" dirty="0"/>
              <a:t>C</a:t>
            </a:r>
            <a:r>
              <a:rPr lang="sr-Latn-RS" sz="3200" baseline="30000" dirty="0">
                <a:latin typeface="Symbol" panose="05050102010706020507" pitchFamily="18" charset="2"/>
              </a:rPr>
              <a:t>-</a:t>
            </a:r>
            <a:r>
              <a:rPr lang="sr-Latn-RS" sz="3200" baseline="30000" dirty="0"/>
              <a:t>1</a:t>
            </a:r>
            <a:r>
              <a:rPr lang="sr-Latn-RS" sz="32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782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81000"/>
            <a:ext cx="3854196" cy="19339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05000" y="2401669"/>
            <a:ext cx="518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i="1" dirty="0"/>
              <a:t>Sl. 2.11 Štap u homogenom temperaturnom polju</a:t>
            </a:r>
            <a:endParaRPr lang="sr-Latn-RS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539328" y="2971800"/>
            <a:ext cx="3194472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Podužna deformacija štapa od </a:t>
            </a:r>
            <a:r>
              <a:rPr lang="sr-Latn-RS" sz="2800" dirty="0" smtClean="0">
                <a:latin typeface="Symbol" panose="05050102010706020507" pitchFamily="18" charset="2"/>
              </a:rPr>
              <a:t>D</a:t>
            </a:r>
            <a:r>
              <a:rPr lang="sr-Latn-RS" sz="2800" i="1" dirty="0" smtClean="0"/>
              <a:t>T</a:t>
            </a:r>
            <a:r>
              <a:rPr lang="sr-Latn-RS" sz="2800" dirty="0" smtClean="0"/>
              <a:t>: 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582777"/>
              </p:ext>
            </p:extLst>
          </p:nvPr>
        </p:nvGraphicFramePr>
        <p:xfrm>
          <a:off x="2946940" y="3657600"/>
          <a:ext cx="1244060" cy="457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9" name="Equation" r:id="rId4" imgW="622030" imgH="228501" progId="Equation.DSMT4">
                  <p:embed/>
                </p:oleObj>
              </mc:Choice>
              <mc:Fallback>
                <p:oleObj name="Equation" r:id="rId4" imgW="622030" imgH="22850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940" y="3657600"/>
                        <a:ext cx="1244060" cy="45700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33400" y="4379893"/>
            <a:ext cx="38100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Za bilo </a:t>
            </a:r>
            <a:r>
              <a:rPr lang="sr-Latn-RS" sz="2800" dirty="0" smtClean="0"/>
              <a:t>koje </a:t>
            </a:r>
            <a:r>
              <a:rPr lang="sr-Latn-RS" sz="2800" i="1" dirty="0"/>
              <a:t>z</a:t>
            </a:r>
            <a:r>
              <a:rPr lang="sr-Latn-RS" sz="2800" dirty="0"/>
              <a:t>, podužna </a:t>
            </a:r>
            <a:r>
              <a:rPr lang="sr-Latn-RS" sz="2800" dirty="0" smtClean="0"/>
              <a:t>deformacija iznosi:</a:t>
            </a:r>
            <a:endParaRPr lang="en-US" sz="28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015859"/>
              </p:ext>
            </p:extLst>
          </p:nvPr>
        </p:nvGraphicFramePr>
        <p:xfrm>
          <a:off x="3505200" y="4953000"/>
          <a:ext cx="3352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50" name="Equation" r:id="rId6" imgW="1676160" imgH="419040" progId="Equation.DSMT4">
                  <p:embed/>
                </p:oleObj>
              </mc:Choice>
              <mc:Fallback>
                <p:oleObj name="Equation" r:id="rId6" imgW="167616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953000"/>
                        <a:ext cx="33528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245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359547"/>
              </p:ext>
            </p:extLst>
          </p:nvPr>
        </p:nvGraphicFramePr>
        <p:xfrm>
          <a:off x="762000" y="762000"/>
          <a:ext cx="3352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68" name="Equation" r:id="rId3" imgW="1676160" imgH="419040" progId="Equation.DSMT4">
                  <p:embed/>
                </p:oleObj>
              </mc:Choice>
              <mc:Fallback>
                <p:oleObj name="Equation" r:id="rId3" imgW="1676160" imgH="419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762000"/>
                        <a:ext cx="33528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832618"/>
              </p:ext>
            </p:extLst>
          </p:nvPr>
        </p:nvGraphicFramePr>
        <p:xfrm>
          <a:off x="4673600" y="914400"/>
          <a:ext cx="1955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69" name="Equation" r:id="rId5" imgW="977760" imgH="253800" progId="Equation.DSMT4">
                  <p:embed/>
                </p:oleObj>
              </mc:Choice>
              <mc:Fallback>
                <p:oleObj name="Equation" r:id="rId5" imgW="977760" imgH="253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600" y="914400"/>
                        <a:ext cx="19558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592366"/>
              </p:ext>
            </p:extLst>
          </p:nvPr>
        </p:nvGraphicFramePr>
        <p:xfrm>
          <a:off x="4171950" y="9906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70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1950" y="9906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427093"/>
              </p:ext>
            </p:extLst>
          </p:nvPr>
        </p:nvGraphicFramePr>
        <p:xfrm>
          <a:off x="4965700" y="2006600"/>
          <a:ext cx="1371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71" name="Equation" r:id="rId9" imgW="685800" imgH="177480" progId="Equation.DSMT4">
                  <p:embed/>
                </p:oleObj>
              </mc:Choice>
              <mc:Fallback>
                <p:oleObj name="Equation" r:id="rId9" imgW="685800" imgH="177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5700" y="2006600"/>
                        <a:ext cx="13716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122757"/>
              </p:ext>
            </p:extLst>
          </p:nvPr>
        </p:nvGraphicFramePr>
        <p:xfrm>
          <a:off x="5410200" y="14732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72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4732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295981"/>
              </p:ext>
            </p:extLst>
          </p:nvPr>
        </p:nvGraphicFramePr>
        <p:xfrm>
          <a:off x="6781800" y="2006600"/>
          <a:ext cx="63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73" name="Equation" r:id="rId13" imgW="317160" imgH="177480" progId="Equation.DSMT4">
                  <p:embed/>
                </p:oleObj>
              </mc:Choice>
              <mc:Fallback>
                <p:oleObj name="Equation" r:id="rId13" imgW="317160" imgH="177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006600"/>
                        <a:ext cx="6350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flipH="1">
            <a:off x="6400800" y="21336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775746"/>
              </p:ext>
            </p:extLst>
          </p:nvPr>
        </p:nvGraphicFramePr>
        <p:xfrm>
          <a:off x="5441950" y="24384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74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1950" y="24384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615528" y="2667000"/>
            <a:ext cx="4489872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Ukupno izduženje/skraćenje: </a:t>
            </a:r>
            <a:endParaRPr lang="en-US" sz="28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348483"/>
              </p:ext>
            </p:extLst>
          </p:nvPr>
        </p:nvGraphicFramePr>
        <p:xfrm>
          <a:off x="4978400" y="2997200"/>
          <a:ext cx="1320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75" name="Equation" r:id="rId16" imgW="660240" imgH="177480" progId="Equation.DSMT4">
                  <p:embed/>
                </p:oleObj>
              </mc:Choice>
              <mc:Fallback>
                <p:oleObj name="Equation" r:id="rId16" imgW="660240" imgH="177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0" y="2997200"/>
                        <a:ext cx="13208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609600" y="3972580"/>
            <a:ext cx="25146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Hukov zakon: </a:t>
            </a:r>
            <a:endParaRPr lang="en-US" sz="28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377019"/>
              </p:ext>
            </p:extLst>
          </p:nvPr>
        </p:nvGraphicFramePr>
        <p:xfrm>
          <a:off x="2836251" y="4267200"/>
          <a:ext cx="162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76" name="Equation" r:id="rId18" imgW="812520" imgH="228600" progId="Equation.DSMT4">
                  <p:embed/>
                </p:oleObj>
              </mc:Choice>
              <mc:Fallback>
                <p:oleObj name="Equation" r:id="rId18" imgW="81252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251" y="4267200"/>
                        <a:ext cx="1625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2819400" y="4913293"/>
            <a:ext cx="54102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zbog slobodnog širenja/skupljanja štapa ne važi. </a:t>
            </a:r>
            <a:endParaRPr lang="en-US" sz="2800" dirty="0"/>
          </a:p>
        </p:txBody>
      </p:sp>
      <p:cxnSp>
        <p:nvCxnSpPr>
          <p:cNvPr id="16" name="Elbow Connector 15"/>
          <p:cNvCxnSpPr>
            <a:stCxn id="15" idx="0"/>
            <a:endCxn id="14" idx="3"/>
          </p:cNvCxnSpPr>
          <p:nvPr/>
        </p:nvCxnSpPr>
        <p:spPr>
          <a:xfrm rot="16200000" flipV="1">
            <a:off x="4784430" y="4173222"/>
            <a:ext cx="417493" cy="1062649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09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38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4608576" cy="19339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2502432"/>
            <a:ext cx="4608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i="1" dirty="0"/>
              <a:t>Sl. 2.12 Štap u homogenom temperaturnom polju opterećen zateznom silom F</a:t>
            </a:r>
            <a:endParaRPr lang="sr-Latn-RS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326607"/>
              </p:ext>
            </p:extLst>
          </p:nvPr>
        </p:nvGraphicFramePr>
        <p:xfrm>
          <a:off x="4724400" y="2971800"/>
          <a:ext cx="3733800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9" name="Equation" r:id="rId4" imgW="1866900" imgH="1625600" progId="Equation.DSMT4">
                  <p:embed/>
                </p:oleObj>
              </mc:Choice>
              <mc:Fallback>
                <p:oleObj name="Equation" r:id="rId4" imgW="1866900" imgH="1625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971800"/>
                        <a:ext cx="3733800" cy="3251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652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39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608576" cy="2930652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764668"/>
              </p:ext>
            </p:extLst>
          </p:nvPr>
        </p:nvGraphicFramePr>
        <p:xfrm>
          <a:off x="5183993" y="1752600"/>
          <a:ext cx="32766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6" name="Equation" r:id="rId4" imgW="1638300" imgH="1828800" progId="Equation.DSMT4">
                  <p:embed/>
                </p:oleObj>
              </mc:Choice>
              <mc:Fallback>
                <p:oleObj name="Equation" r:id="rId4" imgW="1638300" imgH="1828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993" y="1752600"/>
                        <a:ext cx="3276600" cy="365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675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2000"/>
          </a:xfrm>
        </p:spPr>
        <p:txBody>
          <a:bodyPr>
            <a:noAutofit/>
          </a:bodyPr>
          <a:lstStyle/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2.</a:t>
            </a:r>
            <a:r>
              <a:rPr lang="sr-Cyrl-RS" sz="3200" b="1" dirty="0" smtClean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Deformacije i naponi štapova</a:t>
            </a:r>
            <a:b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izloženih zatezanju i pritisku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Analizu zatezanja i pritiska </a:t>
            </a:r>
            <a:r>
              <a:rPr lang="sr-Latn-RS" sz="3200" dirty="0" smtClean="0"/>
              <a:t>štapova, </a:t>
            </a:r>
            <a:r>
              <a:rPr lang="sr-Latn-RS" sz="3200" dirty="0"/>
              <a:t>izvršićemo na bazi </a:t>
            </a:r>
            <a:r>
              <a:rPr lang="sr-Latn-RS" sz="3200" b="1" dirty="0"/>
              <a:t>osnovnih pretpostavki </a:t>
            </a:r>
            <a:r>
              <a:rPr lang="sr-Latn-RS" sz="3200" dirty="0"/>
              <a:t>Otpornosti materijala, ali i na bazi </a:t>
            </a:r>
            <a:r>
              <a:rPr lang="sr-Latn-RS" sz="3200" b="1" dirty="0"/>
              <a:t>dodatnih pretpostavki </a:t>
            </a:r>
            <a:r>
              <a:rPr lang="sr-Latn-RS" sz="3200" dirty="0"/>
              <a:t>u vezi </a:t>
            </a:r>
            <a:r>
              <a:rPr lang="sr-Latn-RS" sz="3200" dirty="0" smtClean="0"/>
              <a:t>sa:</a:t>
            </a:r>
          </a:p>
          <a:p>
            <a:pPr lvl="1" algn="just"/>
            <a:r>
              <a:rPr lang="sr-Latn-RS" sz="3000" dirty="0" smtClean="0"/>
              <a:t>poprečnim </a:t>
            </a:r>
            <a:r>
              <a:rPr lang="sr-Latn-RS" sz="3000" dirty="0"/>
              <a:t>presecima</a:t>
            </a:r>
            <a:r>
              <a:rPr lang="sr-Latn-RS" sz="3000" dirty="0" smtClean="0"/>
              <a:t>,</a:t>
            </a:r>
          </a:p>
          <a:p>
            <a:pPr lvl="1" algn="just"/>
            <a:r>
              <a:rPr lang="sr-Latn-RS" sz="3000" dirty="0" smtClean="0"/>
              <a:t>deformacijama i</a:t>
            </a:r>
          </a:p>
          <a:p>
            <a:pPr lvl="1" algn="just"/>
            <a:r>
              <a:rPr lang="sr-Latn-RS" sz="3000" dirty="0" smtClean="0"/>
              <a:t>naponima</a:t>
            </a:r>
            <a:r>
              <a:rPr lang="sr-Latn-RS" sz="3000" dirty="0"/>
              <a:t>.</a:t>
            </a:r>
            <a:endParaRPr lang="en-US" sz="3000" dirty="0"/>
          </a:p>
          <a:p>
            <a:pPr algn="just"/>
            <a:endParaRPr lang="sr-Latn-R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1776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40</a:t>
            </a:fld>
            <a:endParaRPr lang="sr-Latn-RS"/>
          </a:p>
        </p:txBody>
      </p:sp>
      <p:sp>
        <p:nvSpPr>
          <p:cNvPr id="6" name="Rectangle 5"/>
          <p:cNvSpPr/>
          <p:nvPr/>
        </p:nvSpPr>
        <p:spPr>
          <a:xfrm>
            <a:off x="381000" y="341312"/>
            <a:ext cx="46482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U op</a:t>
            </a:r>
            <a:r>
              <a:rPr lang="sr-Latn-RS" sz="2800" dirty="0" smtClean="0"/>
              <a:t>štem slučaju kada su  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963886"/>
              </p:ext>
            </p:extLst>
          </p:nvPr>
        </p:nvGraphicFramePr>
        <p:xfrm>
          <a:off x="4419600" y="533400"/>
          <a:ext cx="16002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1" name="Equation" r:id="rId3" imgW="799920" imgH="761760" progId="Equation.DSMT4">
                  <p:embed/>
                </p:oleObj>
              </mc:Choice>
              <mc:Fallback>
                <p:oleObj name="Equation" r:id="rId3" imgW="799920" imgH="7617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33400"/>
                        <a:ext cx="1600200" cy="152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9" name="Rectangle 8"/>
          <p:cNvSpPr/>
          <p:nvPr/>
        </p:nvSpPr>
        <p:spPr>
          <a:xfrm>
            <a:off x="1905000" y="1664084"/>
            <a:ext cx="19050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BA" sz="2800" dirty="0" smtClean="0"/>
              <a:t>i</a:t>
            </a:r>
            <a:r>
              <a:rPr lang="sr-Latn-RS" sz="2800" dirty="0" smtClean="0"/>
              <a:t>maćemo </a:t>
            </a:r>
            <a:r>
              <a:rPr lang="sr-Latn-RS" sz="2800" dirty="0" smtClean="0"/>
              <a:t>da su:  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549137"/>
              </p:ext>
            </p:extLst>
          </p:nvPr>
        </p:nvGraphicFramePr>
        <p:xfrm>
          <a:off x="2946400" y="2286000"/>
          <a:ext cx="55118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2" name="Equation" r:id="rId5" imgW="2755900" imgH="1981200" progId="Equation.DSMT4">
                  <p:embed/>
                </p:oleObj>
              </mc:Choice>
              <mc:Fallback>
                <p:oleObj name="Equation" r:id="rId5" imgW="2755900" imgH="198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2286000"/>
                        <a:ext cx="5511800" cy="3962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897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41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1905000" y="4778514"/>
            <a:ext cx="571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2.13 Dovoljno (a) i nedovoljno udaljena prepreka (b) na pravcu podužnog širenja zagrejanog štapa</a:t>
            </a:r>
            <a:endParaRPr lang="sr-Latn-R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36377"/>
            <a:ext cx="4384548" cy="409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3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42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731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2.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7</a:t>
            </a:r>
            <a:r>
              <a:rPr lang="sr-Cyrl-RS" sz="32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Štapovi opterećeni sopstvenom</a:t>
            </a:r>
            <a:b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      težinom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32" y="1688068"/>
            <a:ext cx="5801868" cy="3959352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1" name="Rectangle 10"/>
          <p:cNvSpPr/>
          <p:nvPr/>
        </p:nvSpPr>
        <p:spPr>
          <a:xfrm>
            <a:off x="685800" y="5726668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i="1" dirty="0"/>
              <a:t>Sl. 2.14 Viseći štap promenljivog poprečnog preseka, opterećen sopstvenom težinom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06586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685800"/>
            <a:ext cx="5801868" cy="3959352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795315"/>
              </p:ext>
            </p:extLst>
          </p:nvPr>
        </p:nvGraphicFramePr>
        <p:xfrm>
          <a:off x="5461000" y="4445000"/>
          <a:ext cx="3149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3" name="Equation" r:id="rId4" imgW="1574800" imgH="254000" progId="Equation.DSMT4">
                  <p:embed/>
                </p:oleObj>
              </mc:Choice>
              <mc:Fallback>
                <p:oleObj name="Equation" r:id="rId4" imgW="1574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4445000"/>
                        <a:ext cx="31496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5334000" y="990600"/>
            <a:ext cx="1371600" cy="609601"/>
          </a:xfrm>
          <a:prstGeom prst="roundRect">
            <a:avLst/>
          </a:prstGeom>
          <a:noFill/>
          <a:ln w="222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Elbow Connector 5"/>
          <p:cNvCxnSpPr>
            <a:stCxn id="5" idx="3"/>
            <a:endCxn id="4" idx="0"/>
          </p:cNvCxnSpPr>
          <p:nvPr/>
        </p:nvCxnSpPr>
        <p:spPr>
          <a:xfrm>
            <a:off x="6705600" y="1295401"/>
            <a:ext cx="330200" cy="3149599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390492"/>
              </p:ext>
            </p:extLst>
          </p:nvPr>
        </p:nvGraphicFramePr>
        <p:xfrm>
          <a:off x="990600" y="5486400"/>
          <a:ext cx="34274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4" name="Equation" r:id="rId6" imgW="1714320" imgH="253800" progId="Equation.DSMT4">
                  <p:embed/>
                </p:oleObj>
              </mc:Choice>
              <mc:Fallback>
                <p:oleObj name="Equation" r:id="rId6" imgW="171432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486400"/>
                        <a:ext cx="3427413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671690"/>
              </p:ext>
            </p:extLst>
          </p:nvPr>
        </p:nvGraphicFramePr>
        <p:xfrm>
          <a:off x="5029200" y="5257800"/>
          <a:ext cx="2362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5" name="Equation" r:id="rId8" imgW="1181100" imgH="457200" progId="Equation.DSMT4">
                  <p:embed/>
                </p:oleObj>
              </mc:Choice>
              <mc:Fallback>
                <p:oleObj name="Equation" r:id="rId8" imgW="11811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257800"/>
                        <a:ext cx="2362200" cy="914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177513"/>
              </p:ext>
            </p:extLst>
          </p:nvPr>
        </p:nvGraphicFramePr>
        <p:xfrm>
          <a:off x="4495800" y="55626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6"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5626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419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44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48633"/>
              </p:ext>
            </p:extLst>
          </p:nvPr>
        </p:nvGraphicFramePr>
        <p:xfrm>
          <a:off x="1244600" y="914400"/>
          <a:ext cx="1854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65" name="Equation" r:id="rId3" imgW="927000" imgH="469800" progId="Equation.DSMT4">
                  <p:embed/>
                </p:oleObj>
              </mc:Choice>
              <mc:Fallback>
                <p:oleObj name="Equation" r:id="rId3" imgW="927000" imgH="469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914400"/>
                        <a:ext cx="18542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239674"/>
              </p:ext>
            </p:extLst>
          </p:nvPr>
        </p:nvGraphicFramePr>
        <p:xfrm>
          <a:off x="1244600" y="2438400"/>
          <a:ext cx="24638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66" name="Equation" r:id="rId5" imgW="1231560" imgH="698400" progId="Equation.DSMT4">
                  <p:embed/>
                </p:oleObj>
              </mc:Choice>
              <mc:Fallback>
                <p:oleObj name="Equation" r:id="rId5" imgW="1231560" imgH="698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2438400"/>
                        <a:ext cx="2463800" cy="1397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848616"/>
              </p:ext>
            </p:extLst>
          </p:nvPr>
        </p:nvGraphicFramePr>
        <p:xfrm>
          <a:off x="3530600" y="914400"/>
          <a:ext cx="2362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67" name="Equation" r:id="rId7" imgW="1181100" imgH="457200" progId="Equation.DSMT4">
                  <p:embed/>
                </p:oleObj>
              </mc:Choice>
              <mc:Fallback>
                <p:oleObj name="Equation" r:id="rId7" imgW="1181100" imgH="45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600" y="914400"/>
                        <a:ext cx="2362200" cy="914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flipH="1">
            <a:off x="3166400" y="12954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54386"/>
              </p:ext>
            </p:extLst>
          </p:nvPr>
        </p:nvGraphicFramePr>
        <p:xfrm>
          <a:off x="2006600" y="19050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68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19050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712695"/>
              </p:ext>
            </p:extLst>
          </p:nvPr>
        </p:nvGraphicFramePr>
        <p:xfrm>
          <a:off x="4140200" y="2743200"/>
          <a:ext cx="1854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69" name="Equation" r:id="rId11" imgW="927000" imgH="419040" progId="Equation.DSMT4">
                  <p:embed/>
                </p:oleObj>
              </mc:Choice>
              <mc:Fallback>
                <p:oleObj name="Equation" r:id="rId11" imgW="927000" imgH="4190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2743200"/>
                        <a:ext cx="18542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68048"/>
              </p:ext>
            </p:extLst>
          </p:nvPr>
        </p:nvGraphicFramePr>
        <p:xfrm>
          <a:off x="4140200" y="4114800"/>
          <a:ext cx="25654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70" name="Equation" r:id="rId13" imgW="1282680" imgH="698400" progId="Equation.DSMT4">
                  <p:embed/>
                </p:oleObj>
              </mc:Choice>
              <mc:Fallback>
                <p:oleObj name="Equation" r:id="rId13" imgW="1282680" imgH="698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114800"/>
                        <a:ext cx="2565400" cy="1397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>
            <a:off x="3776000" y="31242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611096"/>
              </p:ext>
            </p:extLst>
          </p:nvPr>
        </p:nvGraphicFramePr>
        <p:xfrm>
          <a:off x="4826000" y="36068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71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36068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98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45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232900"/>
              </p:ext>
            </p:extLst>
          </p:nvPr>
        </p:nvGraphicFramePr>
        <p:xfrm>
          <a:off x="1625600" y="762000"/>
          <a:ext cx="1955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36" name="Equation" r:id="rId3" imgW="977760" imgH="469800" progId="Equation.DSMT4">
                  <p:embed/>
                </p:oleObj>
              </mc:Choice>
              <mc:Fallback>
                <p:oleObj name="Equation" r:id="rId3" imgW="977760" imgH="469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762000"/>
                        <a:ext cx="19558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60176"/>
              </p:ext>
            </p:extLst>
          </p:nvPr>
        </p:nvGraphicFramePr>
        <p:xfrm>
          <a:off x="1625600" y="2260600"/>
          <a:ext cx="27432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37" name="Equation" r:id="rId5" imgW="1371600" imgH="698400" progId="Equation.DSMT4">
                  <p:embed/>
                </p:oleObj>
              </mc:Choice>
              <mc:Fallback>
                <p:oleObj name="Equation" r:id="rId5" imgW="1371600" imgH="698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2260600"/>
                        <a:ext cx="2743200" cy="1397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335235"/>
              </p:ext>
            </p:extLst>
          </p:nvPr>
        </p:nvGraphicFramePr>
        <p:xfrm>
          <a:off x="4064000" y="533400"/>
          <a:ext cx="25654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38" name="Equation" r:id="rId7" imgW="1282680" imgH="698400" progId="Equation.DSMT4">
                  <p:embed/>
                </p:oleObj>
              </mc:Choice>
              <mc:Fallback>
                <p:oleObj name="Equation" r:id="rId7" imgW="1282680" imgH="698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533400"/>
                        <a:ext cx="2565400" cy="1397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flipH="1">
            <a:off x="3683000" y="11430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08939"/>
              </p:ext>
            </p:extLst>
          </p:nvPr>
        </p:nvGraphicFramePr>
        <p:xfrm>
          <a:off x="2006600" y="17526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39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17526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3" name="Rectangle 12"/>
          <p:cNvSpPr/>
          <p:nvPr/>
        </p:nvSpPr>
        <p:spPr>
          <a:xfrm>
            <a:off x="1625600" y="3886200"/>
            <a:ext cx="38862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/>
              <a:t>Za </a:t>
            </a:r>
            <a:r>
              <a:rPr lang="sr-Latn-RS" sz="2800" i="1" dirty="0"/>
              <a:t>z=l</a:t>
            </a:r>
            <a:r>
              <a:rPr lang="sr-Latn-RS" sz="2800" dirty="0"/>
              <a:t>, ukupno izduženje </a:t>
            </a:r>
            <a:r>
              <a:rPr lang="sr-Latn-RS" sz="2800" dirty="0">
                <a:sym typeface="Symbol"/>
              </a:rPr>
              <a:t></a:t>
            </a:r>
            <a:r>
              <a:rPr lang="sr-Latn-RS" sz="2800" i="1" dirty="0"/>
              <a:t>l</a:t>
            </a:r>
            <a:r>
              <a:rPr lang="sr-Latn-RS" sz="2800" dirty="0"/>
              <a:t>, bi </a:t>
            </a:r>
            <a:r>
              <a:rPr lang="sr-Latn-RS" sz="2800" dirty="0" smtClean="0"/>
              <a:t>iznosilo</a:t>
            </a:r>
            <a:r>
              <a:rPr lang="en-US" sz="2800" dirty="0"/>
              <a:t>:</a:t>
            </a:r>
            <a:endParaRPr lang="sr-Latn-RS" sz="28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994198"/>
              </p:ext>
            </p:extLst>
          </p:nvPr>
        </p:nvGraphicFramePr>
        <p:xfrm>
          <a:off x="3835400" y="4495800"/>
          <a:ext cx="27178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40" name="Equation" r:id="rId11" imgW="1358900" imgH="698500" progId="Equation.DSMT4">
                  <p:embed/>
                </p:oleObj>
              </mc:Choice>
              <mc:Fallback>
                <p:oleObj name="Equation" r:id="rId11" imgW="1358900" imgH="6985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4495800"/>
                        <a:ext cx="2717800" cy="1397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616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" y="408801"/>
            <a:ext cx="2066544" cy="39593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4410670"/>
            <a:ext cx="312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i="1" dirty="0"/>
              <a:t>Sl. 2.15 Viseći štap konstantnog poprečnog preseka, opterećen sopstvenom težinom</a:t>
            </a:r>
            <a:endParaRPr lang="sr-Latn-R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833022"/>
              </p:ext>
            </p:extLst>
          </p:nvPr>
        </p:nvGraphicFramePr>
        <p:xfrm>
          <a:off x="3505200" y="381000"/>
          <a:ext cx="2362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77" name="Equation" r:id="rId4" imgW="1181100" imgH="457200" progId="Equation.DSMT4">
                  <p:embed/>
                </p:oleObj>
              </mc:Choice>
              <mc:Fallback>
                <p:oleObj name="Equation" r:id="rId4" imgW="1181100" imgH="45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81000"/>
                        <a:ext cx="23622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056526"/>
              </p:ext>
            </p:extLst>
          </p:nvPr>
        </p:nvGraphicFramePr>
        <p:xfrm>
          <a:off x="6337300" y="558800"/>
          <a:ext cx="2184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78" name="Equation" r:id="rId6" imgW="1091880" imgH="253800" progId="Equation.DSMT4">
                  <p:embed/>
                </p:oleObj>
              </mc:Choice>
              <mc:Fallback>
                <p:oleObj name="Equation" r:id="rId6" imgW="109188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7300" y="558800"/>
                        <a:ext cx="21844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flipH="1">
            <a:off x="5943600" y="74626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113791"/>
              </p:ext>
            </p:extLst>
          </p:nvPr>
        </p:nvGraphicFramePr>
        <p:xfrm>
          <a:off x="3505200" y="1905000"/>
          <a:ext cx="1905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79" name="Equation" r:id="rId8" imgW="952200" imgH="457200" progId="Equation.DSMT4">
                  <p:embed/>
                </p:oleObj>
              </mc:Choice>
              <mc:Fallback>
                <p:oleObj name="Equation" r:id="rId8" imgW="9522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905000"/>
                        <a:ext cx="19050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160008"/>
              </p:ext>
            </p:extLst>
          </p:nvPr>
        </p:nvGraphicFramePr>
        <p:xfrm>
          <a:off x="5994400" y="2057400"/>
          <a:ext cx="1778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80" name="Equation" r:id="rId10" imgW="888840" imgH="279360" progId="Equation.DSMT4">
                  <p:embed/>
                </p:oleObj>
              </mc:Choice>
              <mc:Fallback>
                <p:oleObj name="Equation" r:id="rId10" imgW="888840" imgH="2793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4400" y="2057400"/>
                        <a:ext cx="17780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603719"/>
              </p:ext>
            </p:extLst>
          </p:nvPr>
        </p:nvGraphicFramePr>
        <p:xfrm>
          <a:off x="3352800" y="5461000"/>
          <a:ext cx="2184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81" name="Equation" r:id="rId12" imgW="1091880" imgH="431640" progId="Equation.DSMT4">
                  <p:embed/>
                </p:oleObj>
              </mc:Choice>
              <mc:Fallback>
                <p:oleObj name="Equation" r:id="rId12" imgW="1091880" imgH="431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461000"/>
                        <a:ext cx="2184400" cy="863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962776"/>
              </p:ext>
            </p:extLst>
          </p:nvPr>
        </p:nvGraphicFramePr>
        <p:xfrm>
          <a:off x="5943600" y="3225800"/>
          <a:ext cx="2209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82" name="Equation" r:id="rId14" imgW="1104840" imgH="253800" progId="Equation.DSMT4">
                  <p:embed/>
                </p:oleObj>
              </mc:Choice>
              <mc:Fallback>
                <p:oleObj name="Equation" r:id="rId14" imgW="1104840" imgH="253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225800"/>
                        <a:ext cx="22098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350935"/>
              </p:ext>
            </p:extLst>
          </p:nvPr>
        </p:nvGraphicFramePr>
        <p:xfrm>
          <a:off x="5913690" y="4318000"/>
          <a:ext cx="2438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83" name="Equation" r:id="rId16" imgW="1218960" imgH="431640" progId="Equation.DSMT4">
                  <p:embed/>
                </p:oleObj>
              </mc:Choice>
              <mc:Fallback>
                <p:oleObj name="Equation" r:id="rId16" imgW="1218960" imgH="4316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3690" y="4318000"/>
                        <a:ext cx="24384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029475"/>
              </p:ext>
            </p:extLst>
          </p:nvPr>
        </p:nvGraphicFramePr>
        <p:xfrm>
          <a:off x="4191000" y="13716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84" name="Equation" r:id="rId18" imgW="139639" imgH="203112" progId="Equation.DSMT4">
                  <p:embed/>
                </p:oleObj>
              </mc:Choice>
              <mc:Fallback>
                <p:oleObj name="Equation" r:id="rId18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3716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598282"/>
              </p:ext>
            </p:extLst>
          </p:nvPr>
        </p:nvGraphicFramePr>
        <p:xfrm>
          <a:off x="5467350" y="2159877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85" name="Equation" r:id="rId20" imgW="190417" imgH="152334" progId="Equation.DSMT4">
                  <p:embed/>
                </p:oleObj>
              </mc:Choice>
              <mc:Fallback>
                <p:oleObj name="Equation" r:id="rId20" imgW="190417" imgH="15233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7350" y="2159877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097573"/>
              </p:ext>
            </p:extLst>
          </p:nvPr>
        </p:nvGraphicFramePr>
        <p:xfrm>
          <a:off x="6661150" y="26670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86" name="Equation" r:id="rId22" imgW="139639" imgH="203112" progId="Equation.DSMT4">
                  <p:embed/>
                </p:oleObj>
              </mc:Choice>
              <mc:Fallback>
                <p:oleObj name="Equation" r:id="rId22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1150" y="26670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18022"/>
              </p:ext>
            </p:extLst>
          </p:nvPr>
        </p:nvGraphicFramePr>
        <p:xfrm>
          <a:off x="6661150" y="37592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87" name="Equation" r:id="rId23" imgW="139639" imgH="203112" progId="Equation.DSMT4">
                  <p:embed/>
                </p:oleObj>
              </mc:Choice>
              <mc:Fallback>
                <p:oleObj name="Equation" r:id="rId23" imgW="139639" imgH="203112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1150" y="37592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573515"/>
              </p:ext>
            </p:extLst>
          </p:nvPr>
        </p:nvGraphicFramePr>
        <p:xfrm>
          <a:off x="6629400" y="52578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88" name="Equation" r:id="rId24" imgW="139639" imgH="203112" progId="Equation.DSMT4">
                  <p:embed/>
                </p:oleObj>
              </mc:Choice>
              <mc:Fallback>
                <p:oleObj name="Equation" r:id="rId24" imgW="139639" imgH="203112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2578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003348"/>
              </p:ext>
            </p:extLst>
          </p:nvPr>
        </p:nvGraphicFramePr>
        <p:xfrm>
          <a:off x="5585713" y="57150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89" name="Equation" r:id="rId25" imgW="190440" imgH="152280" progId="Equation.DSMT4">
                  <p:embed/>
                </p:oleObj>
              </mc:Choice>
              <mc:Fallback>
                <p:oleObj name="Equation" r:id="rId25" imgW="190440" imgH="1522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5713" y="57150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Elbow Connector 18"/>
          <p:cNvCxnSpPr>
            <a:stCxn id="17" idx="2"/>
            <a:endCxn id="18" idx="3"/>
          </p:cNvCxnSpPr>
          <p:nvPr/>
        </p:nvCxnSpPr>
        <p:spPr>
          <a:xfrm rot="5400000">
            <a:off x="6363144" y="5464619"/>
            <a:ext cx="139700" cy="742062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75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47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78597"/>
              </p:ext>
            </p:extLst>
          </p:nvPr>
        </p:nvGraphicFramePr>
        <p:xfrm>
          <a:off x="1346200" y="711200"/>
          <a:ext cx="1854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67" name="Equation" r:id="rId3" imgW="927000" imgH="419040" progId="Equation.DSMT4">
                  <p:embed/>
                </p:oleObj>
              </mc:Choice>
              <mc:Fallback>
                <p:oleObj name="Equation" r:id="rId3" imgW="927000" imgH="419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711200"/>
                        <a:ext cx="18542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788367"/>
              </p:ext>
            </p:extLst>
          </p:nvPr>
        </p:nvGraphicFramePr>
        <p:xfrm>
          <a:off x="1371600" y="2108200"/>
          <a:ext cx="2286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68" name="Equation" r:id="rId5" imgW="1143000" imgH="431640" progId="Equation.DSMT4">
                  <p:embed/>
                </p:oleObj>
              </mc:Choice>
              <mc:Fallback>
                <p:oleObj name="Equation" r:id="rId5" imgW="114300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108200"/>
                        <a:ext cx="22860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701041"/>
              </p:ext>
            </p:extLst>
          </p:nvPr>
        </p:nvGraphicFramePr>
        <p:xfrm>
          <a:off x="3657600" y="685800"/>
          <a:ext cx="2184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69" name="Equation" r:id="rId7" imgW="1091880" imgH="431640" progId="Equation.DSMT4">
                  <p:embed/>
                </p:oleObj>
              </mc:Choice>
              <mc:Fallback>
                <p:oleObj name="Equation" r:id="rId7" imgW="1091880" imgH="4316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685800"/>
                        <a:ext cx="2184400" cy="863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flipH="1">
            <a:off x="3276600" y="1066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330502"/>
              </p:ext>
            </p:extLst>
          </p:nvPr>
        </p:nvGraphicFramePr>
        <p:xfrm>
          <a:off x="2089150" y="16002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70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9150" y="16002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>
            <a:off x="3733800" y="24384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324552"/>
              </p:ext>
            </p:extLst>
          </p:nvPr>
        </p:nvGraphicFramePr>
        <p:xfrm>
          <a:off x="4114800" y="2108200"/>
          <a:ext cx="1854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71" name="Equation" r:id="rId11" imgW="927000" imgH="419040" progId="Equation.DSMT4">
                  <p:embed/>
                </p:oleObj>
              </mc:Choice>
              <mc:Fallback>
                <p:oleObj name="Equation" r:id="rId11" imgW="92700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108200"/>
                        <a:ext cx="1854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296595"/>
              </p:ext>
            </p:extLst>
          </p:nvPr>
        </p:nvGraphicFramePr>
        <p:xfrm>
          <a:off x="4114800" y="3479800"/>
          <a:ext cx="2387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72" name="Equation" r:id="rId13" imgW="1193760" imgH="431640" progId="Equation.DSMT4">
                  <p:embed/>
                </p:oleObj>
              </mc:Choice>
              <mc:Fallback>
                <p:oleObj name="Equation" r:id="rId13" imgW="1193760" imgH="4316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479800"/>
                        <a:ext cx="23876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379626"/>
              </p:ext>
            </p:extLst>
          </p:nvPr>
        </p:nvGraphicFramePr>
        <p:xfrm>
          <a:off x="4832350" y="29718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73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350" y="29718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867574"/>
              </p:ext>
            </p:extLst>
          </p:nvPr>
        </p:nvGraphicFramePr>
        <p:xfrm>
          <a:off x="1752600" y="3429000"/>
          <a:ext cx="1905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74" name="Equation" r:id="rId16" imgW="952200" imgH="469800" progId="Equation.DSMT4">
                  <p:embed/>
                </p:oleObj>
              </mc:Choice>
              <mc:Fallback>
                <p:oleObj name="Equation" r:id="rId16" imgW="952200" imgH="469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429000"/>
                        <a:ext cx="19050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804872"/>
              </p:ext>
            </p:extLst>
          </p:nvPr>
        </p:nvGraphicFramePr>
        <p:xfrm>
          <a:off x="1752600" y="4876800"/>
          <a:ext cx="2540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75" name="Equation" r:id="rId18" imgW="1269720" imgH="469800" progId="Equation.DSMT4">
                  <p:embed/>
                </p:oleObj>
              </mc:Choice>
              <mc:Fallback>
                <p:oleObj name="Equation" r:id="rId18" imgW="1269720" imgH="469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876800"/>
                        <a:ext cx="25400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flipH="1">
            <a:off x="3750600" y="38184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553141"/>
              </p:ext>
            </p:extLst>
          </p:nvPr>
        </p:nvGraphicFramePr>
        <p:xfrm>
          <a:off x="4826000" y="4927600"/>
          <a:ext cx="2489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76" name="Equation" r:id="rId20" imgW="1244520" imgH="431640" progId="Equation.DSMT4">
                  <p:embed/>
                </p:oleObj>
              </mc:Choice>
              <mc:Fallback>
                <p:oleObj name="Equation" r:id="rId20" imgW="1244520" imgH="4316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4927600"/>
                        <a:ext cx="2489200" cy="863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877132"/>
              </p:ext>
            </p:extLst>
          </p:nvPr>
        </p:nvGraphicFramePr>
        <p:xfrm>
          <a:off x="2133600" y="43688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77" name="Equation" r:id="rId22" imgW="139639" imgH="203112" progId="Equation.DSMT4">
                  <p:embed/>
                </p:oleObj>
              </mc:Choice>
              <mc:Fallback>
                <p:oleObj name="Equation" r:id="rId22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3688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210920"/>
              </p:ext>
            </p:extLst>
          </p:nvPr>
        </p:nvGraphicFramePr>
        <p:xfrm>
          <a:off x="4333875" y="51816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78" name="Equation" r:id="rId23" imgW="190417" imgH="152334" progId="Equation.DSMT4">
                  <p:embed/>
                </p:oleObj>
              </mc:Choice>
              <mc:Fallback>
                <p:oleObj name="Equation" r:id="rId23" imgW="190417" imgH="15233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75" y="51816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89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825703"/>
              </p:ext>
            </p:extLst>
          </p:nvPr>
        </p:nvGraphicFramePr>
        <p:xfrm>
          <a:off x="2794000" y="2413000"/>
          <a:ext cx="1346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4" name="Equation" r:id="rId3" imgW="672840" imgH="393480" progId="Equation.DSMT4">
                  <p:embed/>
                </p:oleObj>
              </mc:Choice>
              <mc:Fallback>
                <p:oleObj name="Equation" r:id="rId3" imgW="67284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2413000"/>
                        <a:ext cx="13462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472440"/>
              </p:ext>
            </p:extLst>
          </p:nvPr>
        </p:nvGraphicFramePr>
        <p:xfrm>
          <a:off x="2794000" y="1066800"/>
          <a:ext cx="2489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5" name="Equation" r:id="rId5" imgW="1244520" imgH="431640" progId="Equation.DSMT4">
                  <p:embed/>
                </p:oleObj>
              </mc:Choice>
              <mc:Fallback>
                <p:oleObj name="Equation" r:id="rId5" imgW="1244520" imgH="4316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1066800"/>
                        <a:ext cx="2489200" cy="863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197553"/>
              </p:ext>
            </p:extLst>
          </p:nvPr>
        </p:nvGraphicFramePr>
        <p:xfrm>
          <a:off x="5765800" y="1320800"/>
          <a:ext cx="63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6" name="Equation" r:id="rId7" imgW="317160" imgH="177480" progId="Equation.DSMT4">
                  <p:embed/>
                </p:oleObj>
              </mc:Choice>
              <mc:Fallback>
                <p:oleObj name="Equation" r:id="rId7" imgW="317160" imgH="177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00" y="1320800"/>
                        <a:ext cx="6350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flipH="1">
            <a:off x="5384800" y="1447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724977"/>
              </p:ext>
            </p:extLst>
          </p:nvPr>
        </p:nvGraphicFramePr>
        <p:xfrm>
          <a:off x="3175000" y="19304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7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0" y="19304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496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49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468" y="304800"/>
            <a:ext cx="6313932" cy="39593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7800" y="4343400"/>
            <a:ext cx="65425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i="1" dirty="0"/>
              <a:t>Sl. 2.16 Stojeći štapovi promenljivog i konstantnog poprečnog preseka, opterećeni sopstvenom težinom  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58768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b="1" dirty="0"/>
              <a:t>Pretpostavka o poprečnim presecima –</a:t>
            </a:r>
            <a:r>
              <a:rPr lang="sr-Latn-RS" sz="3200" dirty="0"/>
              <a:t> Poprečni preseci štapova koji su pre opterećenja ravni i normalni na podužnu osu, usled opterećenja na zatezanje ili pritisak, sa promenjenim rastojanjem i poprečno umanjeni ili uvećani, i dalje ostaju ravni i normalni na podužnu osu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Ovo </a:t>
            </a:r>
            <a:r>
              <a:rPr lang="sr-Latn-RS" sz="3200" dirty="0"/>
              <a:t>je Bernulijeva pretpostavka o ravnim poprečnim presecima (Jacob Bernoulli, 1645–1705, švajcarski matematičar i naučnik</a:t>
            </a:r>
            <a:r>
              <a:rPr lang="sr-Latn-RS" sz="3200" dirty="0" smtClean="0"/>
              <a:t>).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9077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Presečne normalne sile, normalni naponi, podužne deformacije i izduženja, kod visećih </a:t>
            </a:r>
            <a:r>
              <a:rPr lang="sr-Latn-RS" sz="3200" dirty="0" smtClean="0"/>
              <a:t>štapova, opterećenih </a:t>
            </a:r>
            <a:r>
              <a:rPr lang="sr-Latn-RS" sz="3200" dirty="0"/>
              <a:t>sopstvenom težinom, pozitivne su veličine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Izrazi </a:t>
            </a:r>
            <a:r>
              <a:rPr lang="sr-Latn-RS" sz="3200" dirty="0"/>
              <a:t>za sračunavanje tih veličina koriste se i kod stojećih </a:t>
            </a:r>
            <a:r>
              <a:rPr lang="sr-Latn-RS" sz="3200" dirty="0" smtClean="0"/>
              <a:t>štapova.</a:t>
            </a:r>
          </a:p>
          <a:p>
            <a:pPr algn="just"/>
            <a:r>
              <a:rPr lang="sr-Latn-RS" sz="3200" dirty="0" smtClean="0"/>
              <a:t>Samo </a:t>
            </a:r>
            <a:r>
              <a:rPr lang="sr-Latn-RS" sz="3200" dirty="0"/>
              <a:t>bi kod njih nabrojane veličine bile </a:t>
            </a:r>
            <a:r>
              <a:rPr lang="sr-Latn-RS" sz="3200" dirty="0" smtClean="0"/>
              <a:t>negativne.</a:t>
            </a:r>
            <a:endParaRPr lang="sr-Latn-RS" sz="3200" dirty="0"/>
          </a:p>
          <a:p>
            <a:pPr algn="just"/>
            <a:endParaRPr lang="sr-Latn-R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50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1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51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2.8</a:t>
            </a:r>
            <a:r>
              <a:rPr lang="sr-Cyrl-RS" sz="32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Rotacioni štapovi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1" name="Rectangle 10"/>
          <p:cNvSpPr/>
          <p:nvPr/>
        </p:nvSpPr>
        <p:spPr>
          <a:xfrm>
            <a:off x="1447800" y="5010090"/>
            <a:ext cx="594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i="1" dirty="0"/>
              <a:t>Sl. 2.17 Rotacioni štap promenljivog poprečnog preseka</a:t>
            </a:r>
            <a:endParaRPr lang="sr-Latn-R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32" y="1657290"/>
            <a:ext cx="6601968" cy="3195828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2904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"/>
            <a:ext cx="6601968" cy="3195828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842506"/>
              </p:ext>
            </p:extLst>
          </p:nvPr>
        </p:nvGraphicFramePr>
        <p:xfrm>
          <a:off x="1752600" y="3784064"/>
          <a:ext cx="2818176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09" name="Equation" r:id="rId4" imgW="1409088" imgH="253890" progId="Equation.DSMT4">
                  <p:embed/>
                </p:oleObj>
              </mc:Choice>
              <mc:Fallback>
                <p:oleObj name="Equation" r:id="rId4" imgW="1409088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784064"/>
                        <a:ext cx="2818176" cy="5077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665783"/>
              </p:ext>
            </p:extLst>
          </p:nvPr>
        </p:nvGraphicFramePr>
        <p:xfrm>
          <a:off x="5029200" y="3787624"/>
          <a:ext cx="2286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10" name="Equation" r:id="rId6" imgW="1143000" imgH="254000" progId="Equation.DSMT4">
                  <p:embed/>
                </p:oleObj>
              </mc:Choice>
              <mc:Fallback>
                <p:oleObj name="Equation" r:id="rId6" imgW="11430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787624"/>
                        <a:ext cx="22860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097146"/>
              </p:ext>
            </p:extLst>
          </p:nvPr>
        </p:nvGraphicFramePr>
        <p:xfrm>
          <a:off x="5054600" y="4876800"/>
          <a:ext cx="2870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11" name="Equation" r:id="rId8" imgW="1434960" imgH="253800" progId="Equation.DSMT4">
                  <p:embed/>
                </p:oleObj>
              </mc:Choice>
              <mc:Fallback>
                <p:oleObj name="Equation" r:id="rId8" imgW="143496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600" y="4876800"/>
                        <a:ext cx="28702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>
            <a:off x="4648200" y="3970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TextBox 9"/>
          <p:cNvSpPr txBox="1"/>
          <p:nvPr/>
        </p:nvSpPr>
        <p:spPr>
          <a:xfrm>
            <a:off x="5791200" y="381000"/>
            <a:ext cx="2590800" cy="40011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000" dirty="0" smtClean="0">
                <a:solidFill>
                  <a:srgbClr val="006600"/>
                </a:solidFill>
              </a:rPr>
              <a:t>Infinitezimalni element </a:t>
            </a:r>
            <a:endParaRPr lang="sr-Latn-RS" sz="2000" dirty="0">
              <a:solidFill>
                <a:srgbClr val="006600"/>
              </a:solidFill>
            </a:endParaRPr>
          </a:p>
        </p:txBody>
      </p:sp>
      <p:cxnSp>
        <p:nvCxnSpPr>
          <p:cNvPr id="16" name="Straight Connector 15"/>
          <p:cNvCxnSpPr>
            <a:endCxn id="10" idx="1"/>
          </p:cNvCxnSpPr>
          <p:nvPr/>
        </p:nvCxnSpPr>
        <p:spPr>
          <a:xfrm flipV="1">
            <a:off x="4572000" y="581055"/>
            <a:ext cx="1219200" cy="817604"/>
          </a:xfrm>
          <a:prstGeom prst="line">
            <a:avLst/>
          </a:prstGeom>
          <a:ln w="158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272579"/>
              </p:ext>
            </p:extLst>
          </p:nvPr>
        </p:nvGraphicFramePr>
        <p:xfrm>
          <a:off x="5943600" y="43688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12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3688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925611"/>
              </p:ext>
            </p:extLst>
          </p:nvPr>
        </p:nvGraphicFramePr>
        <p:xfrm>
          <a:off x="533400" y="4648200"/>
          <a:ext cx="3937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13" name="Equation" r:id="rId12" imgW="1968480" imgH="469800" progId="Equation.DSMT4">
                  <p:embed/>
                </p:oleObj>
              </mc:Choice>
              <mc:Fallback>
                <p:oleObj name="Equation" r:id="rId12" imgW="196848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648200"/>
                        <a:ext cx="3937000" cy="9398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187944"/>
              </p:ext>
            </p:extLst>
          </p:nvPr>
        </p:nvGraphicFramePr>
        <p:xfrm>
          <a:off x="4495800" y="49530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14" name="Equation" r:id="rId14" imgW="190440" imgH="152280" progId="Equation.DSMT4">
                  <p:embed/>
                </p:oleObj>
              </mc:Choice>
              <mc:Fallback>
                <p:oleObj name="Equation" r:id="rId14" imgW="190440" imgH="1522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9530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294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53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805091"/>
              </p:ext>
            </p:extLst>
          </p:nvPr>
        </p:nvGraphicFramePr>
        <p:xfrm>
          <a:off x="3048000" y="2717800"/>
          <a:ext cx="3124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76" name="Equation" r:id="rId3" imgW="1562040" imgH="482400" progId="Equation.DSMT4">
                  <p:embed/>
                </p:oleObj>
              </mc:Choice>
              <mc:Fallback>
                <p:oleObj name="Equation" r:id="rId3" imgW="1562040" imgH="48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717800"/>
                        <a:ext cx="3124200" cy="965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538279"/>
              </p:ext>
            </p:extLst>
          </p:nvPr>
        </p:nvGraphicFramePr>
        <p:xfrm>
          <a:off x="5283200" y="4064000"/>
          <a:ext cx="3251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77" name="Equation" r:id="rId5" imgW="1625400" imgH="482400" progId="Equation.DSMT4">
                  <p:embed/>
                </p:oleObj>
              </mc:Choice>
              <mc:Fallback>
                <p:oleObj name="Equation" r:id="rId5" imgW="1625400" imgH="482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4064000"/>
                        <a:ext cx="3251200" cy="965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123809"/>
              </p:ext>
            </p:extLst>
          </p:nvPr>
        </p:nvGraphicFramePr>
        <p:xfrm>
          <a:off x="609600" y="1320800"/>
          <a:ext cx="3937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78" name="Equation" r:id="rId7" imgW="1968480" imgH="469800" progId="Equation.DSMT4">
                  <p:embed/>
                </p:oleObj>
              </mc:Choice>
              <mc:Fallback>
                <p:oleObj name="Equation" r:id="rId7" imgW="1968480" imgH="4698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20800"/>
                        <a:ext cx="3937000" cy="9398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831358"/>
              </p:ext>
            </p:extLst>
          </p:nvPr>
        </p:nvGraphicFramePr>
        <p:xfrm>
          <a:off x="711200" y="2692400"/>
          <a:ext cx="1727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79" name="Equation" r:id="rId9" imgW="863280" imgH="469800" progId="Equation.DSMT4">
                  <p:embed/>
                </p:oleObj>
              </mc:Choice>
              <mc:Fallback>
                <p:oleObj name="Equation" r:id="rId9" imgW="863280" imgH="469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2692400"/>
                        <a:ext cx="17272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04153"/>
              </p:ext>
            </p:extLst>
          </p:nvPr>
        </p:nvGraphicFramePr>
        <p:xfrm>
          <a:off x="2514600" y="30226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80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0226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 rot="16200000" flipH="1">
            <a:off x="1371600" y="2383401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175131"/>
              </p:ext>
            </p:extLst>
          </p:nvPr>
        </p:nvGraphicFramePr>
        <p:xfrm>
          <a:off x="3098800" y="4140200"/>
          <a:ext cx="1625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81" name="Equation" r:id="rId13" imgW="812520" imgH="419040" progId="Equation.DSMT4">
                  <p:embed/>
                </p:oleObj>
              </mc:Choice>
              <mc:Fallback>
                <p:oleObj name="Equation" r:id="rId13" imgW="812520" imgH="419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4140200"/>
                        <a:ext cx="16256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 rot="16200000" flipH="1">
            <a:off x="3746400" y="38480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930004"/>
              </p:ext>
            </p:extLst>
          </p:nvPr>
        </p:nvGraphicFramePr>
        <p:xfrm>
          <a:off x="4781550" y="43688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82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1550" y="43688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521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223146"/>
              </p:ext>
            </p:extLst>
          </p:nvPr>
        </p:nvGraphicFramePr>
        <p:xfrm>
          <a:off x="1371600" y="609600"/>
          <a:ext cx="3251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51" name="Equation" r:id="rId3" imgW="1625400" imgH="482400" progId="Equation.DSMT4">
                  <p:embed/>
                </p:oleObj>
              </mc:Choice>
              <mc:Fallback>
                <p:oleObj name="Equation" r:id="rId3" imgW="16254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609600"/>
                        <a:ext cx="3251200" cy="965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ight Arrow 3"/>
          <p:cNvSpPr/>
          <p:nvPr/>
        </p:nvSpPr>
        <p:spPr>
          <a:xfrm rot="16200000" flipH="1">
            <a:off x="1968400" y="1748401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511326"/>
              </p:ext>
            </p:extLst>
          </p:nvPr>
        </p:nvGraphicFramePr>
        <p:xfrm>
          <a:off x="1346200" y="2057400"/>
          <a:ext cx="1905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52" name="Equation" r:id="rId5" imgW="952200" imgH="482400" progId="Equation.DSMT4">
                  <p:embed/>
                </p:oleObj>
              </mc:Choice>
              <mc:Fallback>
                <p:oleObj name="Equation" r:id="rId5" imgW="9522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2057400"/>
                        <a:ext cx="19050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113422"/>
              </p:ext>
            </p:extLst>
          </p:nvPr>
        </p:nvGraphicFramePr>
        <p:xfrm>
          <a:off x="3759200" y="1831082"/>
          <a:ext cx="3403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53" name="Equation" r:id="rId7" imgW="1701720" imgH="723600" progId="Equation.DSMT4">
                  <p:embed/>
                </p:oleObj>
              </mc:Choice>
              <mc:Fallback>
                <p:oleObj name="Equation" r:id="rId7" imgW="1701720" imgH="723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200" y="1831082"/>
                        <a:ext cx="3403600" cy="14478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37988"/>
              </p:ext>
            </p:extLst>
          </p:nvPr>
        </p:nvGraphicFramePr>
        <p:xfrm>
          <a:off x="3276600" y="23622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54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3622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295400" y="3733800"/>
            <a:ext cx="41148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/>
              <a:t>Za </a:t>
            </a:r>
            <a:r>
              <a:rPr lang="sr-Latn-RS" sz="2800" i="1" dirty="0" smtClean="0"/>
              <a:t>r=R</a:t>
            </a:r>
            <a:r>
              <a:rPr lang="sr-Latn-RS" sz="2800" i="1" baseline="-25000" dirty="0" smtClean="0"/>
              <a:t>S</a:t>
            </a:r>
            <a:r>
              <a:rPr lang="sr-Latn-RS" sz="2800" dirty="0" smtClean="0"/>
              <a:t>, </a:t>
            </a:r>
            <a:r>
              <a:rPr lang="sr-Latn-RS" sz="2800" dirty="0"/>
              <a:t>ukupno izduženje </a:t>
            </a:r>
            <a:r>
              <a:rPr lang="sr-Latn-RS" sz="2800" dirty="0" smtClean="0">
                <a:sym typeface="Symbol"/>
              </a:rPr>
              <a:t></a:t>
            </a:r>
            <a:r>
              <a:rPr lang="sr-Latn-RS" sz="2800" i="1" dirty="0" smtClean="0">
                <a:sym typeface="Symbol"/>
              </a:rPr>
              <a:t>R</a:t>
            </a:r>
            <a:r>
              <a:rPr lang="sr-Latn-RS" sz="2800" i="1" baseline="-25000" dirty="0" smtClean="0">
                <a:sym typeface="Symbol"/>
              </a:rPr>
              <a:t>S</a:t>
            </a:r>
            <a:r>
              <a:rPr lang="sr-Latn-RS" sz="2800" dirty="0" smtClean="0"/>
              <a:t>, </a:t>
            </a:r>
            <a:r>
              <a:rPr lang="sr-Latn-RS" sz="2800" dirty="0"/>
              <a:t>bi </a:t>
            </a:r>
            <a:r>
              <a:rPr lang="sr-Latn-RS" sz="2800" dirty="0" smtClean="0"/>
              <a:t>iznosilo:</a:t>
            </a:r>
            <a:endParaRPr lang="sr-Latn-R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084749"/>
              </p:ext>
            </p:extLst>
          </p:nvPr>
        </p:nvGraphicFramePr>
        <p:xfrm>
          <a:off x="4114800" y="4343400"/>
          <a:ext cx="35814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55" name="Equation" r:id="rId11" imgW="1790700" imgH="723900" progId="Equation.DSMT4">
                  <p:embed/>
                </p:oleObj>
              </mc:Choice>
              <mc:Fallback>
                <p:oleObj name="Equation" r:id="rId11" imgW="1790700" imgH="723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343400"/>
                        <a:ext cx="3581400" cy="14478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555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55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85800"/>
            <a:ext cx="6601968" cy="31821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0" y="4019490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i="1" dirty="0"/>
              <a:t>Sl. 2.18 Rotacioni štap konstantnog poprečnog preseka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27725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81000"/>
            <a:ext cx="6601968" cy="3182112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840957"/>
              </p:ext>
            </p:extLst>
          </p:nvPr>
        </p:nvGraphicFramePr>
        <p:xfrm>
          <a:off x="533400" y="3276600"/>
          <a:ext cx="3937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2" name="Equation" r:id="rId4" imgW="1968480" imgH="469800" progId="Equation.DSMT4">
                  <p:embed/>
                </p:oleObj>
              </mc:Choice>
              <mc:Fallback>
                <p:oleObj name="Equation" r:id="rId4" imgW="19684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76600"/>
                        <a:ext cx="39370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597626"/>
              </p:ext>
            </p:extLst>
          </p:nvPr>
        </p:nvGraphicFramePr>
        <p:xfrm>
          <a:off x="4978400" y="3505200"/>
          <a:ext cx="2184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3" name="Equation" r:id="rId6" imgW="1091880" imgH="253800" progId="Equation.DSMT4">
                  <p:embed/>
                </p:oleObj>
              </mc:Choice>
              <mc:Fallback>
                <p:oleObj name="Equation" r:id="rId6" imgW="1091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0" y="3505200"/>
                        <a:ext cx="21844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flipH="1">
            <a:off x="4572000" y="369266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535767"/>
              </p:ext>
            </p:extLst>
          </p:nvPr>
        </p:nvGraphicFramePr>
        <p:xfrm>
          <a:off x="533400" y="4699000"/>
          <a:ext cx="3479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4" name="Equation" r:id="rId8" imgW="1739900" imgH="469900" progId="Equation.DSMT4">
                  <p:embed/>
                </p:oleObj>
              </mc:Choice>
              <mc:Fallback>
                <p:oleObj name="Equation" r:id="rId8" imgW="1739900" imgH="469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699000"/>
                        <a:ext cx="34798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595165"/>
              </p:ext>
            </p:extLst>
          </p:nvPr>
        </p:nvGraphicFramePr>
        <p:xfrm>
          <a:off x="1295400" y="42164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5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2164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551131"/>
              </p:ext>
            </p:extLst>
          </p:nvPr>
        </p:nvGraphicFramePr>
        <p:xfrm>
          <a:off x="4095750" y="50292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6" name="Equation" r:id="rId12" imgW="190417" imgH="152334" progId="Equation.DSMT4">
                  <p:embed/>
                </p:oleObj>
              </mc:Choice>
              <mc:Fallback>
                <p:oleObj name="Equation" r:id="rId12" imgW="190417" imgH="152334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0" y="50292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878368"/>
              </p:ext>
            </p:extLst>
          </p:nvPr>
        </p:nvGraphicFramePr>
        <p:xfrm>
          <a:off x="4572000" y="4572000"/>
          <a:ext cx="36830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7" name="Equation" r:id="rId14" imgW="1841500" imgH="558800" progId="Equation.DSMT4">
                  <p:embed/>
                </p:oleObj>
              </mc:Choice>
              <mc:Fallback>
                <p:oleObj name="Equation" r:id="rId14" imgW="1841500" imgH="558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572000"/>
                        <a:ext cx="3683000" cy="1117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307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57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936920"/>
              </p:ext>
            </p:extLst>
          </p:nvPr>
        </p:nvGraphicFramePr>
        <p:xfrm>
          <a:off x="609600" y="1092200"/>
          <a:ext cx="36830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45" name="Equation" r:id="rId3" imgW="1841500" imgH="558800" progId="Equation.DSMT4">
                  <p:embed/>
                </p:oleObj>
              </mc:Choice>
              <mc:Fallback>
                <p:oleObj name="Equation" r:id="rId3" imgW="1841500" imgH="558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092200"/>
                        <a:ext cx="3683000" cy="1117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392436"/>
              </p:ext>
            </p:extLst>
          </p:nvPr>
        </p:nvGraphicFramePr>
        <p:xfrm>
          <a:off x="2971800" y="2641600"/>
          <a:ext cx="3454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46" name="Equation" r:id="rId5" imgW="1726920" imgH="558720" progId="Equation.DSMT4">
                  <p:embed/>
                </p:oleObj>
              </mc:Choice>
              <mc:Fallback>
                <p:oleObj name="Equation" r:id="rId5" imgW="1726920" imgH="5587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641600"/>
                        <a:ext cx="3454400" cy="1117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490768"/>
              </p:ext>
            </p:extLst>
          </p:nvPr>
        </p:nvGraphicFramePr>
        <p:xfrm>
          <a:off x="3022600" y="4216400"/>
          <a:ext cx="1625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47" name="Equation" r:id="rId7" imgW="812520" imgH="419040" progId="Equation.DSMT4">
                  <p:embed/>
                </p:oleObj>
              </mc:Choice>
              <mc:Fallback>
                <p:oleObj name="Equation" r:id="rId7" imgW="812520" imgH="419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4216400"/>
                        <a:ext cx="16256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25617"/>
              </p:ext>
            </p:extLst>
          </p:nvPr>
        </p:nvGraphicFramePr>
        <p:xfrm>
          <a:off x="635000" y="2768600"/>
          <a:ext cx="1727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48" name="Equation" r:id="rId9" imgW="863280" imgH="419040" progId="Equation.DSMT4">
                  <p:embed/>
                </p:oleObj>
              </mc:Choice>
              <mc:Fallback>
                <p:oleObj name="Equation" r:id="rId9" imgW="863280" imgH="419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2768600"/>
                        <a:ext cx="1727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204622"/>
              </p:ext>
            </p:extLst>
          </p:nvPr>
        </p:nvGraphicFramePr>
        <p:xfrm>
          <a:off x="2438400" y="30734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49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0734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515592"/>
              </p:ext>
            </p:extLst>
          </p:nvPr>
        </p:nvGraphicFramePr>
        <p:xfrm>
          <a:off x="5181600" y="4064000"/>
          <a:ext cx="34036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50" name="Equation" r:id="rId13" imgW="1701720" imgH="558720" progId="Equation.DSMT4">
                  <p:embed/>
                </p:oleObj>
              </mc:Choice>
              <mc:Fallback>
                <p:oleObj name="Equation" r:id="rId13" imgW="1701720" imgH="5587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064000"/>
                        <a:ext cx="3403600" cy="1117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 rot="16200000" flipH="1">
            <a:off x="3670200" y="3907401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716541"/>
              </p:ext>
            </p:extLst>
          </p:nvPr>
        </p:nvGraphicFramePr>
        <p:xfrm>
          <a:off x="4705350" y="45212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51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350" y="45212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 rot="16200000" flipH="1">
            <a:off x="1299600" y="24342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3157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667123"/>
              </p:ext>
            </p:extLst>
          </p:nvPr>
        </p:nvGraphicFramePr>
        <p:xfrm>
          <a:off x="533400" y="914400"/>
          <a:ext cx="34036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68" name="Equation" r:id="rId3" imgW="1701720" imgH="558720" progId="Equation.DSMT4">
                  <p:embed/>
                </p:oleObj>
              </mc:Choice>
              <mc:Fallback>
                <p:oleObj name="Equation" r:id="rId3" imgW="1701720" imgH="55872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14400"/>
                        <a:ext cx="3403600" cy="1117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ight Arrow 3"/>
          <p:cNvSpPr/>
          <p:nvPr/>
        </p:nvSpPr>
        <p:spPr>
          <a:xfrm rot="16200000" flipH="1">
            <a:off x="1147200" y="22056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094131"/>
              </p:ext>
            </p:extLst>
          </p:nvPr>
        </p:nvGraphicFramePr>
        <p:xfrm>
          <a:off x="533400" y="2514600"/>
          <a:ext cx="1905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69" name="Equation" r:id="rId5" imgW="952200" imgH="482400" progId="Equation.DSMT4">
                  <p:embed/>
                </p:oleObj>
              </mc:Choice>
              <mc:Fallback>
                <p:oleObj name="Equation" r:id="rId5" imgW="95220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14600"/>
                        <a:ext cx="19050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111281"/>
              </p:ext>
            </p:extLst>
          </p:nvPr>
        </p:nvGraphicFramePr>
        <p:xfrm>
          <a:off x="2495550" y="28194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70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28194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632285"/>
              </p:ext>
            </p:extLst>
          </p:nvPr>
        </p:nvGraphicFramePr>
        <p:xfrm>
          <a:off x="2971800" y="2457920"/>
          <a:ext cx="3708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71" name="Equation" r:id="rId9" imgW="1854000" imgH="558720" progId="Equation.DSMT4">
                  <p:embed/>
                </p:oleObj>
              </mc:Choice>
              <mc:Fallback>
                <p:oleObj name="Equation" r:id="rId9" imgW="1854000" imgH="558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457920"/>
                        <a:ext cx="3708400" cy="1117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481294"/>
              </p:ext>
            </p:extLst>
          </p:nvPr>
        </p:nvGraphicFramePr>
        <p:xfrm>
          <a:off x="2133600" y="4216400"/>
          <a:ext cx="64770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72" name="Equation" r:id="rId11" imgW="3238500" imgH="558800" progId="Equation.DSMT4">
                  <p:embed/>
                </p:oleObj>
              </mc:Choice>
              <mc:Fallback>
                <p:oleObj name="Equation" r:id="rId11" imgW="3238500" imgH="558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216400"/>
                        <a:ext cx="6477000" cy="1117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665641"/>
              </p:ext>
            </p:extLst>
          </p:nvPr>
        </p:nvGraphicFramePr>
        <p:xfrm>
          <a:off x="3352800" y="36576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73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6576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679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59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322586"/>
              </p:ext>
            </p:extLst>
          </p:nvPr>
        </p:nvGraphicFramePr>
        <p:xfrm>
          <a:off x="685800" y="3098800"/>
          <a:ext cx="53848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92" name="Equation" r:id="rId3" imgW="2692400" imgH="584200" progId="Equation.DSMT4">
                  <p:embed/>
                </p:oleObj>
              </mc:Choice>
              <mc:Fallback>
                <p:oleObj name="Equation" r:id="rId3" imgW="2692400" imgH="584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098800"/>
                        <a:ext cx="5384800" cy="1168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913702"/>
              </p:ext>
            </p:extLst>
          </p:nvPr>
        </p:nvGraphicFramePr>
        <p:xfrm>
          <a:off x="685800" y="1422400"/>
          <a:ext cx="64770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93" name="Equation" r:id="rId5" imgW="3238500" imgH="558800" progId="Equation.DSMT4">
                  <p:embed/>
                </p:oleObj>
              </mc:Choice>
              <mc:Fallback>
                <p:oleObj name="Equation" r:id="rId5" imgW="3238500" imgH="558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22400"/>
                        <a:ext cx="6477000" cy="1117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817469"/>
              </p:ext>
            </p:extLst>
          </p:nvPr>
        </p:nvGraphicFramePr>
        <p:xfrm>
          <a:off x="7620000" y="17272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94" name="Equation" r:id="rId7" imgW="419040" imgH="228600" progId="Equation.DSMT4">
                  <p:embed/>
                </p:oleObj>
              </mc:Choice>
              <mc:Fallback>
                <p:oleObj name="Equation" r:id="rId7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727200"/>
                        <a:ext cx="8382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 flipH="1">
            <a:off x="7239000" y="19050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432930"/>
              </p:ext>
            </p:extLst>
          </p:nvPr>
        </p:nvGraphicFramePr>
        <p:xfrm>
          <a:off x="1066800" y="25908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95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908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300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853440"/>
            <a:ext cx="3931920" cy="41757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0" y="5105400"/>
            <a:ext cx="678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2.2 Gumeni pravolinijski element (gumeni štap) sa ucrtanom mrežom međusobno normalnih linija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177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77" y="381000"/>
            <a:ext cx="7656023" cy="43392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2177" y="4800600"/>
            <a:ext cx="76560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2.19 Sklop od tri turbinske lopatice (a), sa jednom izdvojenom lopaticom (b), koja je svedena na rotacioni štap promenljivog poprečnog preseka u homogenom temperaturnom polju, na slobodnom kraju opterećena silom F (c) 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248888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</a:t>
            </a:fld>
            <a:endParaRPr lang="sr-Latn-R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284464" cy="46268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5257800"/>
            <a:ext cx="8284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2.3 Dvodimenzionalna projekcija gumenog štapa oslobođenog od opterećenja (a) i izloženog zatezanju (b)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41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b="1" dirty="0"/>
              <a:t>Pretpostavka o deformacijama – </a:t>
            </a:r>
            <a:r>
              <a:rPr lang="sr-Latn-RS" sz="3200" dirty="0"/>
              <a:t>Razmotrimo pravolinijski element </a:t>
            </a:r>
            <a:r>
              <a:rPr lang="sr-Latn-RS" sz="3200" dirty="0" smtClean="0"/>
              <a:t>sa prethodne slike </a:t>
            </a:r>
            <a:r>
              <a:rPr lang="sr-Latn-RS" sz="3200" dirty="0"/>
              <a:t>kao skup podužnih vlakana naznačene dužine </a:t>
            </a:r>
            <a:r>
              <a:rPr lang="sr-Latn-RS" sz="3200" i="1" dirty="0"/>
              <a:t>l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Sva </a:t>
            </a:r>
            <a:r>
              <a:rPr lang="sr-Latn-RS" sz="3200" dirty="0"/>
              <a:t>ta vlakna bi se usled zatezanja/pritiska jednako izdužila/skratila za neko </a:t>
            </a:r>
            <a:r>
              <a:rPr lang="sr-Latn-RS" sz="3200" dirty="0">
                <a:sym typeface="Symbol"/>
              </a:rPr>
              <a:t></a:t>
            </a:r>
            <a:r>
              <a:rPr lang="sr-Latn-RS" sz="3200" i="1" dirty="0"/>
              <a:t>l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Zato se može pretpostaviti da za </a:t>
            </a:r>
            <a:r>
              <a:rPr lang="sr-Latn-RS" sz="3200" dirty="0" err="1" smtClean="0"/>
              <a:t>podužne</a:t>
            </a:r>
            <a:r>
              <a:rPr lang="sr-Latn-RS" sz="3200" dirty="0" smtClean="0"/>
              <a:t> deformacije </a:t>
            </a:r>
            <a:r>
              <a:rPr lang="sr-Latn-RS" sz="3200" i="1" dirty="0" smtClean="0">
                <a:latin typeface="Symbol" pitchFamily="18" charset="2"/>
              </a:rPr>
              <a:t>e</a:t>
            </a:r>
            <a:r>
              <a:rPr lang="sr-Latn-RS" sz="3200" i="1" baseline="-25000" dirty="0" smtClean="0"/>
              <a:t>z</a:t>
            </a:r>
            <a:r>
              <a:rPr lang="sr-Latn-RS" sz="3200" dirty="0" smtClean="0"/>
              <a:t> vredi sledeći izraz: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674346"/>
              </p:ext>
            </p:extLst>
          </p:nvPr>
        </p:nvGraphicFramePr>
        <p:xfrm>
          <a:off x="863600" y="4648200"/>
          <a:ext cx="3251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2" name="Equation" r:id="rId3" imgW="1625600" imgH="393700" progId="Equation.DSMT4">
                  <p:embed/>
                </p:oleObj>
              </mc:Choice>
              <mc:Fallback>
                <p:oleObj name="Equation" r:id="rId3" imgW="16256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4648200"/>
                        <a:ext cx="32512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646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Osim podužnih  deformacija, u </a:t>
            </a:r>
            <a:r>
              <a:rPr lang="sr-Latn-RS" sz="3200" dirty="0" smtClean="0"/>
              <a:t>posmatranom pravolinijskom </a:t>
            </a:r>
            <a:r>
              <a:rPr lang="sr-Latn-RS" sz="3200" dirty="0"/>
              <a:t>elementu bi se zbog umanjenja/uvećanja poprečnih preseka, izazvanog zatezanjem/pritiskom, pojavile i poprečne </a:t>
            </a:r>
            <a:r>
              <a:rPr lang="sr-Latn-RS" sz="3200" dirty="0" smtClean="0"/>
              <a:t>deformacije </a:t>
            </a:r>
            <a:r>
              <a:rPr lang="sr-Latn-RS" sz="3200" i="1" dirty="0" smtClean="0">
                <a:latin typeface="Symbol" pitchFamily="18" charset="2"/>
              </a:rPr>
              <a:t>e</a:t>
            </a:r>
            <a:r>
              <a:rPr lang="sr-Latn-RS" sz="3200" i="1" baseline="-25000" dirty="0" smtClean="0"/>
              <a:t>x</a:t>
            </a:r>
            <a:r>
              <a:rPr lang="sr-Latn-RS" sz="3200" dirty="0" smtClean="0"/>
              <a:t> i </a:t>
            </a:r>
            <a:r>
              <a:rPr lang="sr-Latn-RS" sz="3200" i="1" dirty="0" smtClean="0">
                <a:latin typeface="Symbol" pitchFamily="18" charset="2"/>
              </a:rPr>
              <a:t>e</a:t>
            </a:r>
            <a:r>
              <a:rPr lang="sr-Latn-RS" sz="3200" i="1" baseline="-25000" dirty="0" smtClean="0"/>
              <a:t>y</a:t>
            </a:r>
            <a:r>
              <a:rPr lang="sr-Latn-RS" sz="3200" dirty="0" smtClean="0"/>
              <a:t>.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9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273867"/>
              </p:ext>
            </p:extLst>
          </p:nvPr>
        </p:nvGraphicFramePr>
        <p:xfrm>
          <a:off x="838200" y="3098800"/>
          <a:ext cx="30480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6" name="Equation" r:id="rId3" imgW="1524000" imgH="812800" progId="Equation.DSMT4">
                  <p:embed/>
                </p:oleObj>
              </mc:Choice>
              <mc:Fallback>
                <p:oleObj name="Equation" r:id="rId3" imgW="1524000" imgH="812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098800"/>
                        <a:ext cx="3048000" cy="1625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046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1291</TotalTime>
  <Words>1022</Words>
  <Application>Microsoft Office PowerPoint</Application>
  <PresentationFormat>On-screen Show (4:3)</PresentationFormat>
  <Paragraphs>147</Paragraphs>
  <Slides>60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Arial</vt:lpstr>
      <vt:lpstr>Arial Black</vt:lpstr>
      <vt:lpstr>Calibri</vt:lpstr>
      <vt:lpstr>Symbol</vt:lpstr>
      <vt:lpstr>Times New Roman</vt:lpstr>
      <vt:lpstr>Wingdings 2</vt:lpstr>
      <vt:lpstr>Equity</vt:lpstr>
      <vt:lpstr>Equation</vt:lpstr>
      <vt:lpstr>OTPORNOST MATERIJALA</vt:lpstr>
      <vt:lpstr>ZATEZANJE I PRITISAK</vt:lpstr>
      <vt:lpstr>PowerPoint Presentation</vt:lpstr>
      <vt:lpstr>2.2. Deformacije i naponi štapova        izloženih zatezanju i pritisku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2.3. Slučaj aksijalno opterećenog        stepenastog štapa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2.6. Štap u homogenom temperaturnom        polju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Microsoft</cp:lastModifiedBy>
  <cp:revision>160</cp:revision>
  <dcterms:created xsi:type="dcterms:W3CDTF">2015-02-23T09:28:50Z</dcterms:created>
  <dcterms:modified xsi:type="dcterms:W3CDTF">2020-03-02T11:19:33Z</dcterms:modified>
</cp:coreProperties>
</file>