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8"/>
  </p:notesMasterIdLst>
  <p:sldIdLst>
    <p:sldId id="256" r:id="rId2"/>
    <p:sldId id="257" r:id="rId3"/>
    <p:sldId id="378" r:id="rId4"/>
    <p:sldId id="379" r:id="rId5"/>
    <p:sldId id="380" r:id="rId6"/>
    <p:sldId id="318" r:id="rId7"/>
    <p:sldId id="381" r:id="rId8"/>
    <p:sldId id="382" r:id="rId9"/>
    <p:sldId id="383" r:id="rId10"/>
    <p:sldId id="384" r:id="rId11"/>
    <p:sldId id="387" r:id="rId12"/>
    <p:sldId id="388" r:id="rId13"/>
    <p:sldId id="385" r:id="rId14"/>
    <p:sldId id="386" r:id="rId15"/>
    <p:sldId id="389" r:id="rId16"/>
    <p:sldId id="390" r:id="rId17"/>
    <p:sldId id="391" r:id="rId18"/>
    <p:sldId id="392" r:id="rId19"/>
    <p:sldId id="394" r:id="rId20"/>
    <p:sldId id="393" r:id="rId21"/>
    <p:sldId id="396" r:id="rId22"/>
    <p:sldId id="397" r:id="rId23"/>
    <p:sldId id="395" r:id="rId24"/>
    <p:sldId id="398" r:id="rId25"/>
    <p:sldId id="399" r:id="rId26"/>
    <p:sldId id="403" r:id="rId27"/>
    <p:sldId id="401" r:id="rId28"/>
    <p:sldId id="402" r:id="rId29"/>
    <p:sldId id="317" r:id="rId30"/>
    <p:sldId id="404" r:id="rId31"/>
    <p:sldId id="405" r:id="rId32"/>
    <p:sldId id="406" r:id="rId33"/>
    <p:sldId id="411" r:id="rId34"/>
    <p:sldId id="412" r:id="rId35"/>
    <p:sldId id="413" r:id="rId36"/>
    <p:sldId id="415" r:id="rId37"/>
    <p:sldId id="414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6" r:id="rId48"/>
    <p:sldId id="427" r:id="rId49"/>
    <p:sldId id="428" r:id="rId50"/>
    <p:sldId id="429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0" r:id="rId59"/>
    <p:sldId id="438" r:id="rId60"/>
    <p:sldId id="439" r:id="rId61"/>
    <p:sldId id="407" r:id="rId62"/>
    <p:sldId id="408" r:id="rId63"/>
    <p:sldId id="440" r:id="rId64"/>
    <p:sldId id="409" r:id="rId65"/>
    <p:sldId id="442" r:id="rId66"/>
    <p:sldId id="410" r:id="rId6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14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6.wmf"/><Relationship Id="rId5" Type="http://schemas.openxmlformats.org/officeDocument/2006/relationships/image" Target="../media/image43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14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4.wmf"/><Relationship Id="rId4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28.wmf"/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6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4.wmf"/><Relationship Id="rId4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14.wmf"/><Relationship Id="rId1" Type="http://schemas.openxmlformats.org/officeDocument/2006/relationships/image" Target="../media/image65.wmf"/><Relationship Id="rId4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1.wmf"/><Relationship Id="rId1" Type="http://schemas.openxmlformats.org/officeDocument/2006/relationships/image" Target="../media/image68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1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14.wmf"/><Relationship Id="rId1" Type="http://schemas.openxmlformats.org/officeDocument/2006/relationships/image" Target="../media/image72.wmf"/><Relationship Id="rId4" Type="http://schemas.openxmlformats.org/officeDocument/2006/relationships/image" Target="../media/image7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51.wmf"/><Relationship Id="rId6" Type="http://schemas.openxmlformats.org/officeDocument/2006/relationships/image" Target="../media/image78.wmf"/><Relationship Id="rId5" Type="http://schemas.openxmlformats.org/officeDocument/2006/relationships/image" Target="../media/image14.wmf"/><Relationship Id="rId4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67.wmf"/><Relationship Id="rId5" Type="http://schemas.openxmlformats.org/officeDocument/2006/relationships/image" Target="../media/image14.wmf"/><Relationship Id="rId4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1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39.wmf"/><Relationship Id="rId5" Type="http://schemas.openxmlformats.org/officeDocument/2006/relationships/image" Target="../media/image86.wmf"/><Relationship Id="rId4" Type="http://schemas.openxmlformats.org/officeDocument/2006/relationships/image" Target="../media/image1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7.wmf"/><Relationship Id="rId1" Type="http://schemas.openxmlformats.org/officeDocument/2006/relationships/image" Target="../media/image29.wmf"/><Relationship Id="rId4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5" Type="http://schemas.openxmlformats.org/officeDocument/2006/relationships/image" Target="../media/image14.wmf"/><Relationship Id="rId4" Type="http://schemas.openxmlformats.org/officeDocument/2006/relationships/image" Target="../media/image10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4.wmf"/><Relationship Id="rId7" Type="http://schemas.openxmlformats.org/officeDocument/2006/relationships/image" Target="../media/image109.wmf"/><Relationship Id="rId12" Type="http://schemas.openxmlformats.org/officeDocument/2006/relationships/image" Target="../media/image114.wmf"/><Relationship Id="rId2" Type="http://schemas.openxmlformats.org/officeDocument/2006/relationships/image" Target="../media/image104.wmf"/><Relationship Id="rId1" Type="http://schemas.openxmlformats.org/officeDocument/2006/relationships/image" Target="../media/image105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21.wmf"/><Relationship Id="rId7" Type="http://schemas.openxmlformats.org/officeDocument/2006/relationships/image" Target="../media/image123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14.wmf"/><Relationship Id="rId5" Type="http://schemas.openxmlformats.org/officeDocument/2006/relationships/image" Target="../media/image14.wmf"/><Relationship Id="rId4" Type="http://schemas.openxmlformats.org/officeDocument/2006/relationships/image" Target="../media/image122.wmf"/><Relationship Id="rId9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3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134.wmf"/><Relationship Id="rId1" Type="http://schemas.openxmlformats.org/officeDocument/2006/relationships/image" Target="../media/image126.wmf"/><Relationship Id="rId4" Type="http://schemas.openxmlformats.org/officeDocument/2006/relationships/image" Target="../media/image13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7.wmf"/><Relationship Id="rId1" Type="http://schemas.openxmlformats.org/officeDocument/2006/relationships/image" Target="../media/image20.wmf"/><Relationship Id="rId5" Type="http://schemas.openxmlformats.org/officeDocument/2006/relationships/image" Target="../media/image114.wmf"/><Relationship Id="rId4" Type="http://schemas.openxmlformats.org/officeDocument/2006/relationships/image" Target="../media/image1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7.wmf"/><Relationship Id="rId1" Type="http://schemas.openxmlformats.org/officeDocument/2006/relationships/image" Target="../media/image126.wmf"/><Relationship Id="rId6" Type="http://schemas.openxmlformats.org/officeDocument/2006/relationships/image" Target="../media/image141.wmf"/><Relationship Id="rId5" Type="http://schemas.openxmlformats.org/officeDocument/2006/relationships/image" Target="../media/image128.wmf"/><Relationship Id="rId4" Type="http://schemas.openxmlformats.org/officeDocument/2006/relationships/image" Target="../media/image14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3.wmf"/><Relationship Id="rId7" Type="http://schemas.openxmlformats.org/officeDocument/2006/relationships/image" Target="../media/image114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5" Type="http://schemas.openxmlformats.org/officeDocument/2006/relationships/image" Target="../media/image14.wmf"/><Relationship Id="rId4" Type="http://schemas.openxmlformats.org/officeDocument/2006/relationships/image" Target="../media/image162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0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20.3.2020.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20.3.2020.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5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11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14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7.bin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4.wmf"/><Relationship Id="rId9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1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7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5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0.bin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65.wmf"/><Relationship Id="rId9" Type="http://schemas.openxmlformats.org/officeDocument/2006/relationships/image" Target="../media/image6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4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74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10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77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7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120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6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4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12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4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3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8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3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9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9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9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53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0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60.bin"/><Relationship Id="rId18" Type="http://schemas.openxmlformats.org/officeDocument/2006/relationships/image" Target="../media/image110.wmf"/><Relationship Id="rId26" Type="http://schemas.openxmlformats.org/officeDocument/2006/relationships/oleObject" Target="../embeddings/oleObject167.bin"/><Relationship Id="rId3" Type="http://schemas.openxmlformats.org/officeDocument/2006/relationships/oleObject" Target="../embeddings/oleObject155.bin"/><Relationship Id="rId21" Type="http://schemas.openxmlformats.org/officeDocument/2006/relationships/oleObject" Target="../embeddings/oleObject164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162.bin"/><Relationship Id="rId25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29" Type="http://schemas.openxmlformats.org/officeDocument/2006/relationships/oleObject" Target="../embeddings/oleObject169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59.bin"/><Relationship Id="rId24" Type="http://schemas.openxmlformats.org/officeDocument/2006/relationships/image" Target="../media/image113.wmf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23" Type="http://schemas.openxmlformats.org/officeDocument/2006/relationships/oleObject" Target="../embeddings/oleObject165.bin"/><Relationship Id="rId28" Type="http://schemas.openxmlformats.org/officeDocument/2006/relationships/image" Target="../media/image114.wmf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163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Relationship Id="rId27" Type="http://schemas.openxmlformats.org/officeDocument/2006/relationships/oleObject" Target="../embeddings/oleObject16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7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16.jpeg"/><Relationship Id="rId4" Type="http://schemas.openxmlformats.org/officeDocument/2006/relationships/image" Target="../media/image11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24.wmf"/><Relationship Id="rId3" Type="http://schemas.openxmlformats.org/officeDocument/2006/relationships/oleObject" Target="../embeddings/oleObject173.bin"/><Relationship Id="rId21" Type="http://schemas.openxmlformats.org/officeDocument/2006/relationships/oleObject" Target="../embeddings/oleObject18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3.wmf"/><Relationship Id="rId20" Type="http://schemas.openxmlformats.org/officeDocument/2006/relationships/oleObject" Target="../embeddings/oleObject182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10" Type="http://schemas.openxmlformats.org/officeDocument/2006/relationships/image" Target="../media/image122.wmf"/><Relationship Id="rId19" Type="http://schemas.openxmlformats.org/officeDocument/2006/relationships/oleObject" Target="../embeddings/oleObject181.bin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14.wmf"/><Relationship Id="rId22" Type="http://schemas.openxmlformats.org/officeDocument/2006/relationships/image" Target="../media/image12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89.bin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12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88.bin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87.bin"/><Relationship Id="rId14" Type="http://schemas.openxmlformats.org/officeDocument/2006/relationships/image" Target="../media/image13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19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13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131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9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9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9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203.bin"/><Relationship Id="rId5" Type="http://schemas.openxmlformats.org/officeDocument/2006/relationships/oleObject" Target="../embeddings/oleObject200.bin"/><Relationship Id="rId10" Type="http://schemas.openxmlformats.org/officeDocument/2006/relationships/image" Target="../media/image14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209.bin"/><Relationship Id="rId3" Type="http://schemas.openxmlformats.org/officeDocument/2006/relationships/oleObject" Target="../embeddings/oleObject204.bin"/><Relationship Id="rId7" Type="http://schemas.openxmlformats.org/officeDocument/2006/relationships/oleObject" Target="../embeddings/oleObject206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208.bin"/><Relationship Id="rId5" Type="http://schemas.openxmlformats.org/officeDocument/2006/relationships/oleObject" Target="../embeddings/oleObject205.bin"/><Relationship Id="rId15" Type="http://schemas.openxmlformats.org/officeDocument/2006/relationships/oleObject" Target="../embeddings/oleObject210.bin"/><Relationship Id="rId10" Type="http://schemas.openxmlformats.org/officeDocument/2006/relationships/image" Target="../media/image14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207.bin"/><Relationship Id="rId14" Type="http://schemas.openxmlformats.org/officeDocument/2006/relationships/image" Target="../media/image141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7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12.bin"/><Relationship Id="rId5" Type="http://schemas.openxmlformats.org/officeDocument/2006/relationships/image" Target="../media/image143.jpeg"/><Relationship Id="rId4" Type="http://schemas.openxmlformats.org/officeDocument/2006/relationships/image" Target="../media/image14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43.jpeg"/><Relationship Id="rId4" Type="http://schemas.openxmlformats.org/officeDocument/2006/relationships/image" Target="../media/image14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0" Type="http://schemas.openxmlformats.org/officeDocument/2006/relationships/image" Target="../media/image14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150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225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220.bin"/><Relationship Id="rId21" Type="http://schemas.openxmlformats.org/officeDocument/2006/relationships/oleObject" Target="../embeddings/oleObject230.bin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155.wmf"/><Relationship Id="rId17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20" Type="http://schemas.openxmlformats.org/officeDocument/2006/relationships/oleObject" Target="../embeddings/oleObject229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224.bin"/><Relationship Id="rId5" Type="http://schemas.openxmlformats.org/officeDocument/2006/relationships/oleObject" Target="../embeddings/oleObject221.bin"/><Relationship Id="rId15" Type="http://schemas.openxmlformats.org/officeDocument/2006/relationships/oleObject" Target="../embeddings/oleObject226.bin"/><Relationship Id="rId10" Type="http://schemas.openxmlformats.org/officeDocument/2006/relationships/image" Target="../media/image154.wmf"/><Relationship Id="rId19" Type="http://schemas.openxmlformats.org/officeDocument/2006/relationships/oleObject" Target="../embeddings/oleObject228.bin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223.bin"/><Relationship Id="rId14" Type="http://schemas.openxmlformats.org/officeDocument/2006/relationships/image" Target="../media/image156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31.bin"/><Relationship Id="rId7" Type="http://schemas.openxmlformats.org/officeDocument/2006/relationships/oleObject" Target="../embeddings/oleObject2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232.bin"/><Relationship Id="rId4" Type="http://schemas.openxmlformats.org/officeDocument/2006/relationships/image" Target="../media/image15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238.bin"/><Relationship Id="rId5" Type="http://schemas.openxmlformats.org/officeDocument/2006/relationships/oleObject" Target="../embeddings/oleObject235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23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239.bin"/><Relationship Id="rId7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240.bin"/><Relationship Id="rId4" Type="http://schemas.openxmlformats.org/officeDocument/2006/relationships/image" Target="../media/image16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6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4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Cyrl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Cyrl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6"/>
    </mc:Choice>
    <mc:Fallback xmlns="">
      <p:transition spd="slow" advTm="26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41559"/>
              </p:ext>
            </p:extLst>
          </p:nvPr>
        </p:nvGraphicFramePr>
        <p:xfrm>
          <a:off x="762000" y="9144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73" name="Equation" r:id="rId3" imgW="3009900" imgH="812800" progId="Equation.DSMT4">
                  <p:embed/>
                </p:oleObj>
              </mc:Choice>
              <mc:Fallback>
                <p:oleObj name="Equation" r:id="rId3" imgW="3009900" imgH="81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6019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63406"/>
              </p:ext>
            </p:extLst>
          </p:nvPr>
        </p:nvGraphicFramePr>
        <p:xfrm>
          <a:off x="7595548" y="1054276"/>
          <a:ext cx="1091252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74" name="Equation" r:id="rId5" imgW="545626" imgH="203024" progId="Equation.DSMT4">
                  <p:embed/>
                </p:oleObj>
              </mc:Choice>
              <mc:Fallback>
                <p:oleObj name="Equation" r:id="rId5" imgW="545626" imgH="2030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548" y="1054276"/>
                        <a:ext cx="1091252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57225"/>
              </p:ext>
            </p:extLst>
          </p:nvPr>
        </p:nvGraphicFramePr>
        <p:xfrm>
          <a:off x="1752600" y="38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7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33400" y="762000"/>
            <a:ext cx="6477000" cy="990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0800000">
            <a:off x="7086600" y="11887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6713"/>
              </p:ext>
            </p:extLst>
          </p:nvPr>
        </p:nvGraphicFramePr>
        <p:xfrm>
          <a:off x="762000" y="30226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76" name="Equation" r:id="rId9" imgW="3009900" imgH="393700" progId="Equation.DSMT4">
                  <p:embed/>
                </p:oleObj>
              </mc:Choice>
              <mc:Fallback>
                <p:oleObj name="Equation" r:id="rId9" imgW="30099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226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9" idx="1"/>
            <a:endCxn id="11" idx="1"/>
          </p:cNvCxnSpPr>
          <p:nvPr/>
        </p:nvCxnSpPr>
        <p:spPr>
          <a:xfrm rot="10800000" flipH="1" flipV="1">
            <a:off x="533400" y="1257300"/>
            <a:ext cx="228600" cy="21590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838200" y="685800"/>
            <a:ext cx="34163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Transformacijski izrazi: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69675"/>
              </p:ext>
            </p:extLst>
          </p:nvPr>
        </p:nvGraphicFramePr>
        <p:xfrm>
          <a:off x="2057400" y="12954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3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6019800" cy="2413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2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3.1.3. Naponi za međusobno normalne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ravni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67187"/>
              </p:ext>
            </p:extLst>
          </p:nvPr>
        </p:nvGraphicFramePr>
        <p:xfrm>
          <a:off x="1447800" y="1803401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74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03401"/>
                        <a:ext cx="60198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19200" y="1651001"/>
            <a:ext cx="6553200" cy="1828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784865"/>
              </p:ext>
            </p:extLst>
          </p:nvPr>
        </p:nvGraphicFramePr>
        <p:xfrm>
          <a:off x="1447799" y="4699000"/>
          <a:ext cx="294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75" name="Equation" r:id="rId5" imgW="1473200" imgH="241300" progId="Equation.DSMT4">
                  <p:embed/>
                </p:oleObj>
              </mc:Choice>
              <mc:Fallback>
                <p:oleObj name="Equation" r:id="rId5" imgW="1473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4699000"/>
                        <a:ext cx="2946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5" idx="1"/>
            <a:endCxn id="7" idx="1"/>
          </p:cNvCxnSpPr>
          <p:nvPr/>
        </p:nvCxnSpPr>
        <p:spPr>
          <a:xfrm rot="10800000" flipH="1" flipV="1">
            <a:off x="1219199" y="2565400"/>
            <a:ext cx="228599" cy="2374899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5420380"/>
            <a:ext cx="4038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Prva invarijanta napona.</a:t>
            </a:r>
            <a:endParaRPr lang="en-US" sz="2800" b="1" dirty="0"/>
          </a:p>
        </p:txBody>
      </p:sp>
      <p:cxnSp>
        <p:nvCxnSpPr>
          <p:cNvPr id="14" name="Elbow Connector 13"/>
          <p:cNvCxnSpPr>
            <a:stCxn id="13" idx="0"/>
            <a:endCxn id="7" idx="3"/>
          </p:cNvCxnSpPr>
          <p:nvPr/>
        </p:nvCxnSpPr>
        <p:spPr>
          <a:xfrm rot="16200000" flipV="1">
            <a:off x="4566910" y="4767589"/>
            <a:ext cx="480080" cy="82550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5755"/>
              </p:ext>
            </p:extLst>
          </p:nvPr>
        </p:nvGraphicFramePr>
        <p:xfrm>
          <a:off x="7848600" y="21844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76"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1844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2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81342"/>
              </p:ext>
            </p:extLst>
          </p:nvPr>
        </p:nvGraphicFramePr>
        <p:xfrm>
          <a:off x="762000" y="93476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00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3476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33400" y="2611160"/>
            <a:ext cx="65532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57090"/>
              </p:ext>
            </p:extLst>
          </p:nvPr>
        </p:nvGraphicFramePr>
        <p:xfrm>
          <a:off x="3964020" y="4114800"/>
          <a:ext cx="373218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01" name="Equation" r:id="rId5" imgW="1866090" imgH="253890" progId="Equation.DSMT4">
                  <p:embed/>
                </p:oleObj>
              </mc:Choice>
              <mc:Fallback>
                <p:oleObj name="Equation" r:id="rId5" imgW="1866090" imgH="25389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020" y="4114800"/>
                        <a:ext cx="3732180" cy="50778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01532"/>
              </p:ext>
            </p:extLst>
          </p:nvPr>
        </p:nvGraphicFramePr>
        <p:xfrm>
          <a:off x="7150200" y="2687360"/>
          <a:ext cx="698400" cy="69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02" name="Equation" r:id="rId7" imgW="279360" imgH="279360" progId="Equation.DSMT4">
                  <p:embed/>
                </p:oleObj>
              </mc:Choice>
              <mc:Fallback>
                <p:oleObj name="Equation" r:id="rId7" imgW="2793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200" y="2687360"/>
                        <a:ext cx="698400" cy="698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902863"/>
              </p:ext>
            </p:extLst>
          </p:nvPr>
        </p:nvGraphicFramePr>
        <p:xfrm>
          <a:off x="7067550" y="131510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03" name="Equation" r:id="rId9" imgW="203040" imgH="253800" progId="Equation.DSMT4">
                  <p:embed/>
                </p:oleObj>
              </mc:Choice>
              <mc:Fallback>
                <p:oleObj name="Equation" r:id="rId9" imgW="20304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131510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Elbow Connector 26"/>
          <p:cNvCxnSpPr>
            <a:stCxn id="26" idx="3"/>
            <a:endCxn id="22" idx="3"/>
          </p:cNvCxnSpPr>
          <p:nvPr/>
        </p:nvCxnSpPr>
        <p:spPr>
          <a:xfrm>
            <a:off x="7581840" y="1696760"/>
            <a:ext cx="266760" cy="1339800"/>
          </a:xfrm>
          <a:prstGeom prst="bentConnector3">
            <a:avLst>
              <a:gd name="adj1" fmla="val 18569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3000" y="5029200"/>
            <a:ext cx="4343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Druga invarijanta napona.</a:t>
            </a:r>
            <a:endParaRPr lang="en-US" sz="2800" b="1" dirty="0"/>
          </a:p>
        </p:txBody>
      </p:sp>
      <p:cxnSp>
        <p:nvCxnSpPr>
          <p:cNvPr id="31" name="Elbow Connector 30"/>
          <p:cNvCxnSpPr>
            <a:stCxn id="21" idx="1"/>
            <a:endCxn id="30" idx="0"/>
          </p:cNvCxnSpPr>
          <p:nvPr/>
        </p:nvCxnSpPr>
        <p:spPr>
          <a:xfrm rot="10800000" flipV="1">
            <a:off x="3314700" y="4368690"/>
            <a:ext cx="649320" cy="66051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58335"/>
              </p:ext>
            </p:extLst>
          </p:nvPr>
        </p:nvGraphicFramePr>
        <p:xfrm>
          <a:off x="8153400" y="195328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04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95328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Elbow Connector 38"/>
          <p:cNvCxnSpPr>
            <a:stCxn id="38" idx="2"/>
            <a:endCxn id="21" idx="3"/>
          </p:cNvCxnSpPr>
          <p:nvPr/>
        </p:nvCxnSpPr>
        <p:spPr>
          <a:xfrm rot="5400000">
            <a:off x="7288595" y="3122885"/>
            <a:ext cx="1653410" cy="838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33400" y="706160"/>
            <a:ext cx="6553200" cy="1828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76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901171"/>
              </p:ext>
            </p:extLst>
          </p:nvPr>
        </p:nvGraphicFramePr>
        <p:xfrm>
          <a:off x="1181100" y="17526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3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75260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3.1.4. Ekstremne vrednosti normalnih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786895"/>
              </p:ext>
            </p:extLst>
          </p:nvPr>
        </p:nvGraphicFramePr>
        <p:xfrm>
          <a:off x="1219200" y="4648200"/>
          <a:ext cx="515592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4" name="Equation" r:id="rId5" imgW="2577960" imgH="419040" progId="Equation.DSMT4">
                  <p:embed/>
                </p:oleObj>
              </mc:Choice>
              <mc:Fallback>
                <p:oleObj name="Equation" r:id="rId5" imgW="25779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48200"/>
                        <a:ext cx="5155920" cy="838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14400" y="1600200"/>
            <a:ext cx="65532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46241"/>
              </p:ext>
            </p:extLst>
          </p:nvPr>
        </p:nvGraphicFramePr>
        <p:xfrm>
          <a:off x="7315200" y="1714500"/>
          <a:ext cx="1066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5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714500"/>
                        <a:ext cx="1066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1"/>
            <a:endCxn id="6" idx="1"/>
          </p:cNvCxnSpPr>
          <p:nvPr/>
        </p:nvCxnSpPr>
        <p:spPr>
          <a:xfrm rot="10800000" flipH="1" flipV="1">
            <a:off x="914400" y="2095500"/>
            <a:ext cx="304800" cy="297174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96676"/>
              </p:ext>
            </p:extLst>
          </p:nvPr>
        </p:nvGraphicFramePr>
        <p:xfrm>
          <a:off x="990600" y="685800"/>
          <a:ext cx="515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2" name="Equation" r:id="rId3" imgW="2577960" imgH="419040" progId="Equation.DSMT4">
                  <p:embed/>
                </p:oleObj>
              </mc:Choice>
              <mc:Fallback>
                <p:oleObj name="Equation" r:id="rId3" imgW="25779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515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22248"/>
              </p:ext>
            </p:extLst>
          </p:nvPr>
        </p:nvGraphicFramePr>
        <p:xfrm>
          <a:off x="990600" y="2133600"/>
          <a:ext cx="213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3" name="Equation" r:id="rId5" imgW="1066800" imgH="469900" progId="Equation.DSMT4">
                  <p:embed/>
                </p:oleObj>
              </mc:Choice>
              <mc:Fallback>
                <p:oleObj name="Equation" r:id="rId5" imgW="10668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21336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491208"/>
              </p:ext>
            </p:extLst>
          </p:nvPr>
        </p:nvGraphicFramePr>
        <p:xfrm>
          <a:off x="1828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43060"/>
              </p:ext>
            </p:extLst>
          </p:nvPr>
        </p:nvGraphicFramePr>
        <p:xfrm>
          <a:off x="3429000" y="50292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5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29200"/>
                        <a:ext cx="228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75566"/>
              </p:ext>
            </p:extLst>
          </p:nvPr>
        </p:nvGraphicFramePr>
        <p:xfrm>
          <a:off x="6858000" y="43434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6" name="Equation" r:id="rId11" imgW="876300" imgH="228600" progId="Equation.DSMT4">
                  <p:embed/>
                </p:oleObj>
              </mc:Choice>
              <mc:Fallback>
                <p:oleObj name="Equation" r:id="rId11" imgW="8763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343400"/>
                        <a:ext cx="1752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74209"/>
              </p:ext>
            </p:extLst>
          </p:nvPr>
        </p:nvGraphicFramePr>
        <p:xfrm>
          <a:off x="6858000" y="50292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7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1752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0600" y="3263205"/>
            <a:ext cx="4506191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vredi za dva međusobno normalna pravca koji sa osom </a:t>
            </a:r>
            <a:r>
              <a:rPr lang="sr-Latn-RS" sz="2800" b="1" dirty="0" smtClean="0"/>
              <a:t>x</a:t>
            </a:r>
            <a:r>
              <a:rPr lang="sr-Latn-RS" sz="2800" dirty="0" smtClean="0"/>
              <a:t> zaklapaju uglove: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5" idx="1"/>
            <a:endCxn id="15" idx="1"/>
          </p:cNvCxnSpPr>
          <p:nvPr/>
        </p:nvCxnSpPr>
        <p:spPr>
          <a:xfrm rot="10800000" flipV="1">
            <a:off x="990600" y="2603499"/>
            <a:ext cx="12700" cy="13522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97824"/>
              </p:ext>
            </p:extLst>
          </p:nvPr>
        </p:nvGraphicFramePr>
        <p:xfrm>
          <a:off x="4876800" y="4419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48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19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Brace 18"/>
          <p:cNvSpPr/>
          <p:nvPr/>
        </p:nvSpPr>
        <p:spPr>
          <a:xfrm>
            <a:off x="5638800" y="4191000"/>
            <a:ext cx="457200" cy="152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>
            <a:off x="6477000" y="4191000"/>
            <a:ext cx="457200" cy="1524000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45589"/>
              </p:ext>
            </p:extLst>
          </p:nvPr>
        </p:nvGraphicFramePr>
        <p:xfrm>
          <a:off x="5384800" y="34798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2" name="Equation" r:id="rId3" imgW="1460500" imgH="965200" progId="Equation.DSMT4">
                  <p:embed/>
                </p:oleObj>
              </mc:Choice>
              <mc:Fallback>
                <p:oleObj name="Equation" r:id="rId3" imgW="1460500" imgH="965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4798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79516"/>
              </p:ext>
            </p:extLst>
          </p:nvPr>
        </p:nvGraphicFramePr>
        <p:xfrm>
          <a:off x="2260600" y="5588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3" name="Equation" r:id="rId5" imgW="3009600" imgH="393480" progId="Equation.DSMT4">
                  <p:embed/>
                </p:oleObj>
              </mc:Choice>
              <mc:Fallback>
                <p:oleObj name="Equation" r:id="rId5" imgW="3009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5588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087898"/>
              </p:ext>
            </p:extLst>
          </p:nvPr>
        </p:nvGraphicFramePr>
        <p:xfrm>
          <a:off x="812800" y="736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4" name="Equation" r:id="rId7" imgW="419100" imgH="228600" progId="Equation.DSMT4">
                  <p:embed/>
                </p:oleObj>
              </mc:Choice>
              <mc:Fallback>
                <p:oleObj name="Equation" r:id="rId7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736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488836"/>
              </p:ext>
            </p:extLst>
          </p:nvPr>
        </p:nvGraphicFramePr>
        <p:xfrm>
          <a:off x="736600" y="2032000"/>
          <a:ext cx="756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5" name="Equation" r:id="rId9" imgW="3784320" imgH="393480" progId="Equation.DSMT4">
                  <p:embed/>
                </p:oleObj>
              </mc:Choice>
              <mc:Fallback>
                <p:oleObj name="Equation" r:id="rId9" imgW="37843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032000"/>
                        <a:ext cx="7569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172720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92702"/>
              </p:ext>
            </p:extLst>
          </p:nvPr>
        </p:nvGraphicFramePr>
        <p:xfrm>
          <a:off x="2717800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79389"/>
              </p:ext>
            </p:extLst>
          </p:nvPr>
        </p:nvGraphicFramePr>
        <p:xfrm>
          <a:off x="11430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7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77927"/>
              </p:ext>
            </p:extLst>
          </p:nvPr>
        </p:nvGraphicFramePr>
        <p:xfrm>
          <a:off x="1143000" y="568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8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8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>
            <a:stCxn id="11" idx="2"/>
            <a:endCxn id="12" idx="0"/>
          </p:cNvCxnSpPr>
          <p:nvPr/>
        </p:nvCxnSpPr>
        <p:spPr>
          <a:xfrm>
            <a:off x="1282700" y="3302000"/>
            <a:ext cx="0" cy="238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4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99638"/>
              </p:ext>
            </p:extLst>
          </p:nvPr>
        </p:nvGraphicFramePr>
        <p:xfrm>
          <a:off x="1092200" y="2337240"/>
          <a:ext cx="6756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82" name="Equation" r:id="rId3" imgW="3378200" imgH="647700" progId="Equation.DSMT4">
                  <p:embed/>
                </p:oleObj>
              </mc:Choice>
              <mc:Fallback>
                <p:oleObj name="Equation" r:id="rId3" imgW="33782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337240"/>
                        <a:ext cx="67564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247300"/>
              </p:ext>
            </p:extLst>
          </p:nvPr>
        </p:nvGraphicFramePr>
        <p:xfrm>
          <a:off x="5588000" y="73704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83" name="Equation" r:id="rId5" imgW="1117600" imgH="469900" progId="Equation.DSMT4">
                  <p:embed/>
                </p:oleObj>
              </mc:Choice>
              <mc:Fallback>
                <p:oleObj name="Equation" r:id="rId5" imgW="11176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737040"/>
                        <a:ext cx="2235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016799"/>
              </p:ext>
            </p:extLst>
          </p:nvPr>
        </p:nvGraphicFramePr>
        <p:xfrm>
          <a:off x="1447800" y="9656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8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656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85422"/>
              </p:ext>
            </p:extLst>
          </p:nvPr>
        </p:nvGraphicFramePr>
        <p:xfrm>
          <a:off x="1447800" y="18800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8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800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>
            <a:stCxn id="10" idx="2"/>
            <a:endCxn id="11" idx="0"/>
          </p:cNvCxnSpPr>
          <p:nvPr/>
        </p:nvCxnSpPr>
        <p:spPr>
          <a:xfrm>
            <a:off x="1587500" y="1372040"/>
            <a:ext cx="0" cy="5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6200000" flipH="1" flipV="1">
            <a:off x="6479540" y="193338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48405"/>
              </p:ext>
            </p:extLst>
          </p:nvPr>
        </p:nvGraphicFramePr>
        <p:xfrm>
          <a:off x="1092200" y="4242240"/>
          <a:ext cx="6324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86" name="Equation" r:id="rId10" imgW="3162240" imgH="393480" progId="Equation.DSMT4">
                  <p:embed/>
                </p:oleObj>
              </mc:Choice>
              <mc:Fallback>
                <p:oleObj name="Equation" r:id="rId10" imgW="316224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242240"/>
                        <a:ext cx="6324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429554"/>
              </p:ext>
            </p:extLst>
          </p:nvPr>
        </p:nvGraphicFramePr>
        <p:xfrm>
          <a:off x="2921000" y="37596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87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7596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5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86429"/>
              </p:ext>
            </p:extLst>
          </p:nvPr>
        </p:nvGraphicFramePr>
        <p:xfrm>
          <a:off x="2260600" y="5588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08" name="Equation" r:id="rId3" imgW="3009600" imgH="393480" progId="Equation.DSMT4">
                  <p:embed/>
                </p:oleObj>
              </mc:Choice>
              <mc:Fallback>
                <p:oleObj name="Equation" r:id="rId3" imgW="300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5588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97252"/>
              </p:ext>
            </p:extLst>
          </p:nvPr>
        </p:nvGraphicFramePr>
        <p:xfrm>
          <a:off x="800100" y="736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09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7366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8087"/>
              </p:ext>
            </p:extLst>
          </p:nvPr>
        </p:nvGraphicFramePr>
        <p:xfrm>
          <a:off x="711200" y="2032000"/>
          <a:ext cx="762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10" name="Equation" r:id="rId7" imgW="3809880" imgH="393480" progId="Equation.DSMT4">
                  <p:embed/>
                </p:oleObj>
              </mc:Choice>
              <mc:Fallback>
                <p:oleObj name="Equation" r:id="rId7" imgW="380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032000"/>
                        <a:ext cx="7620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1767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047172"/>
              </p:ext>
            </p:extLst>
          </p:nvPr>
        </p:nvGraphicFramePr>
        <p:xfrm>
          <a:off x="2717800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1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4" name="Group 3"/>
          <p:cNvGrpSpPr/>
          <p:nvPr/>
        </p:nvGrpSpPr>
        <p:grpSpPr>
          <a:xfrm>
            <a:off x="1066800" y="2895600"/>
            <a:ext cx="279400" cy="3200400"/>
            <a:chOff x="2590800" y="2895600"/>
            <a:chExt cx="279400" cy="32004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101499"/>
                </p:ext>
              </p:extLst>
            </p:nvPr>
          </p:nvGraphicFramePr>
          <p:xfrm>
            <a:off x="2590800" y="2895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12" name="Equation" r:id="rId11" imgW="139639" imgH="203112" progId="Equation.DSMT4">
                    <p:embed/>
                  </p:oleObj>
                </mc:Choice>
                <mc:Fallback>
                  <p:oleObj name="Equation" r:id="rId11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895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989810"/>
                </p:ext>
              </p:extLst>
            </p:nvPr>
          </p:nvGraphicFramePr>
          <p:xfrm>
            <a:off x="2590800" y="5689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13" name="Equation" r:id="rId12" imgW="139639" imgH="203112" progId="Equation.DSMT4">
                    <p:embed/>
                  </p:oleObj>
                </mc:Choice>
                <mc:Fallback>
                  <p:oleObj name="Equation" r:id="rId12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689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>
              <a:stCxn id="11" idx="2"/>
              <a:endCxn id="12" idx="0"/>
            </p:cNvCxnSpPr>
            <p:nvPr/>
          </p:nvCxnSpPr>
          <p:spPr>
            <a:xfrm>
              <a:off x="2730500" y="3302000"/>
              <a:ext cx="0" cy="238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0692"/>
              </p:ext>
            </p:extLst>
          </p:nvPr>
        </p:nvGraphicFramePr>
        <p:xfrm>
          <a:off x="1600200" y="3479800"/>
          <a:ext cx="673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14" name="Equation" r:id="rId13" imgW="3365280" imgH="965160" progId="Equation.DSMT4">
                  <p:embed/>
                </p:oleObj>
              </mc:Choice>
              <mc:Fallback>
                <p:oleObj name="Equation" r:id="rId13" imgW="3365280" imgH="965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79800"/>
                        <a:ext cx="6731000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2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pSp>
        <p:nvGrpSpPr>
          <p:cNvPr id="20" name="Group 19"/>
          <p:cNvGrpSpPr/>
          <p:nvPr/>
        </p:nvGrpSpPr>
        <p:grpSpPr>
          <a:xfrm>
            <a:off x="1600200" y="736600"/>
            <a:ext cx="279400" cy="1320800"/>
            <a:chOff x="1143000" y="736600"/>
            <a:chExt cx="279400" cy="13208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20311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66" name="Equation" r:id="rId3" imgW="139639" imgH="203112" progId="Equation.DSMT4">
                    <p:embed/>
                  </p:oleObj>
                </mc:Choice>
                <mc:Fallback>
                  <p:oleObj name="Equation" r:id="rId3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532574"/>
                </p:ext>
              </p:extLst>
            </p:nvPr>
          </p:nvGraphicFramePr>
          <p:xfrm>
            <a:off x="1143000" y="16510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67" name="Equation" r:id="rId5" imgW="139639" imgH="203112" progId="Equation.DSMT4">
                    <p:embed/>
                  </p:oleObj>
                </mc:Choice>
                <mc:Fallback>
                  <p:oleObj name="Equation" r:id="rId5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6510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Connector 5"/>
            <p:cNvCxnSpPr>
              <a:stCxn id="4" idx="2"/>
              <a:endCxn id="5" idx="0"/>
            </p:cNvCxnSpPr>
            <p:nvPr/>
          </p:nvCxnSpPr>
          <p:spPr>
            <a:xfrm>
              <a:off x="1282700" y="1143000"/>
              <a:ext cx="0" cy="5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227942"/>
              </p:ext>
            </p:extLst>
          </p:nvPr>
        </p:nvGraphicFramePr>
        <p:xfrm>
          <a:off x="1219200" y="2133600"/>
          <a:ext cx="6781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68" name="Equation" r:id="rId6" imgW="3390900" imgH="647700" progId="Equation.DSMT4">
                  <p:embed/>
                </p:oleObj>
              </mc:Choice>
              <mc:Fallback>
                <p:oleObj name="Equation" r:id="rId6" imgW="3390900" imgH="6477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67818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05869"/>
              </p:ext>
            </p:extLst>
          </p:nvPr>
        </p:nvGraphicFramePr>
        <p:xfrm>
          <a:off x="5741380" y="546304"/>
          <a:ext cx="2259620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69" name="Equation" r:id="rId8" imgW="1129810" imgH="469696" progId="Equation.DSMT4">
                  <p:embed/>
                </p:oleObj>
              </mc:Choice>
              <mc:Fallback>
                <p:oleObj name="Equation" r:id="rId8" imgW="1129810" imgH="469696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380" y="546304"/>
                        <a:ext cx="2259620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H="1" flipV="1">
            <a:off x="6936740" y="1714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687781"/>
              </p:ext>
            </p:extLst>
          </p:nvPr>
        </p:nvGraphicFramePr>
        <p:xfrm>
          <a:off x="1219200" y="4038600"/>
          <a:ext cx="6324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70" name="Equation" r:id="rId10" imgW="3162240" imgH="393480" progId="Equation.DSMT4">
                  <p:embed/>
                </p:oleObj>
              </mc:Choice>
              <mc:Fallback>
                <p:oleObj name="Equation" r:id="rId10" imgW="3162240" imgH="3934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6324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23346"/>
              </p:ext>
            </p:extLst>
          </p:nvPr>
        </p:nvGraphicFramePr>
        <p:xfrm>
          <a:off x="3048000" y="358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7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ANALIZA NAPONA I</a:t>
            </a:r>
            <a:b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DEFORMACIJA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Ravno stanje napona vlada u tankim pločama kod kojih je opterećenje raspodeljeno po debljini ili je svedeno u ravan srednje </a:t>
            </a:r>
            <a:r>
              <a:rPr lang="sr-Latn-RS" sz="3200" dirty="0" smtClean="0"/>
              <a:t>površi.</a:t>
            </a:r>
            <a:endParaRPr lang="sr-Latn-RS" sz="3200" dirty="0"/>
          </a:p>
          <a:p>
            <a:pPr algn="just"/>
            <a:r>
              <a:rPr lang="sr-Latn-RS" sz="3200" dirty="0"/>
              <a:t>Na površinama tela, oslobođenim od opterećenja, takođe vlada ravno stanje </a:t>
            </a:r>
            <a:r>
              <a:rPr lang="sr-Latn-RS" sz="3200" dirty="0" smtClean="0"/>
              <a:t>napona.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374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3.1.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232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3.1.1. Uvod u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"/>
    </mc:Choice>
    <mc:Fallback xmlns="">
      <p:transition spd="slow" advTm="2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94574"/>
              </p:ext>
            </p:extLst>
          </p:nvPr>
        </p:nvGraphicFramePr>
        <p:xfrm>
          <a:off x="1066800" y="965200"/>
          <a:ext cx="632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4" name="Equation" r:id="rId3" imgW="3162240" imgH="812520" progId="Equation.DSMT4">
                  <p:embed/>
                </p:oleObj>
              </mc:Choice>
              <mc:Fallback>
                <p:oleObj name="Equation" r:id="rId3" imgW="3162240" imgH="8125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65200"/>
                        <a:ext cx="6324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3263205"/>
            <a:ext cx="72390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Ekstremne vrednosti normalnih napona zovu se </a:t>
            </a:r>
            <a:r>
              <a:rPr lang="sr-Latn-RS" sz="2800" b="1" dirty="0"/>
              <a:t>glavni naponi</a:t>
            </a:r>
            <a:r>
              <a:rPr lang="sr-Latn-RS" sz="2800" dirty="0"/>
              <a:t>, a odgovarajuće ravni i pravci, zovu se </a:t>
            </a:r>
            <a:r>
              <a:rPr lang="sr-Latn-RS" sz="2800" b="1" dirty="0"/>
              <a:t>glavne ravni</a:t>
            </a:r>
            <a:r>
              <a:rPr lang="sr-Latn-RS" sz="2800" dirty="0"/>
              <a:t>, odnosno </a:t>
            </a:r>
            <a:r>
              <a:rPr lang="sr-Latn-RS" sz="2800" b="1" dirty="0"/>
              <a:t>glavni pravci</a:t>
            </a:r>
            <a:r>
              <a:rPr lang="sr-Latn-RS" sz="2800" dirty="0"/>
              <a:t>. </a:t>
            </a:r>
            <a:endParaRPr lang="en-US" sz="2800" dirty="0"/>
          </a:p>
        </p:txBody>
      </p:sp>
      <p:cxnSp>
        <p:nvCxnSpPr>
          <p:cNvPr id="8" name="Elbow Connector 7"/>
          <p:cNvCxnSpPr>
            <a:stCxn id="4" idx="3"/>
            <a:endCxn id="7" idx="3"/>
          </p:cNvCxnSpPr>
          <p:nvPr/>
        </p:nvCxnSpPr>
        <p:spPr>
          <a:xfrm>
            <a:off x="7391400" y="1778000"/>
            <a:ext cx="914400" cy="2177703"/>
          </a:xfrm>
          <a:prstGeom prst="bentConnector3">
            <a:avLst>
              <a:gd name="adj1" fmla="val 1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4038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Glavne napone s obzirom na uobičajene oznake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75908"/>
              </p:ext>
            </p:extLst>
          </p:nvPr>
        </p:nvGraphicFramePr>
        <p:xfrm>
          <a:off x="4495800" y="1143000"/>
          <a:ext cx="119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38" name="Equation" r:id="rId3" imgW="596880" imgH="457200" progId="Equation.DSMT4">
                  <p:embed/>
                </p:oleObj>
              </mc:Choice>
              <mc:Fallback>
                <p:oleObj name="Equation" r:id="rId3" imgW="5968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1193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2336800"/>
            <a:ext cx="4419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možemo sračunati pomoću izraza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96754"/>
              </p:ext>
            </p:extLst>
          </p:nvPr>
        </p:nvGraphicFramePr>
        <p:xfrm>
          <a:off x="2362200" y="29464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39" name="Equation" r:id="rId5" imgW="2438280" imgH="812520" progId="Equation.DSMT4">
                  <p:embed/>
                </p:oleObj>
              </mc:Choice>
              <mc:Fallback>
                <p:oleObj name="Equation" r:id="rId5" imgW="243828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464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4760893"/>
            <a:ext cx="3733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o</a:t>
            </a:r>
            <a:r>
              <a:rPr lang="sr-Latn-RS" sz="2800" dirty="0" smtClean="0"/>
              <a:t>bjedinjeno napisanih u obliku: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33318"/>
              </p:ext>
            </p:extLst>
          </p:nvPr>
        </p:nvGraphicFramePr>
        <p:xfrm>
          <a:off x="2311400" y="53848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0" name="Equation" r:id="rId7" imgW="2501640" imgH="393480" progId="Equation.DSMT4">
                  <p:embed/>
                </p:oleObj>
              </mc:Choice>
              <mc:Fallback>
                <p:oleObj name="Equation" r:id="rId7" imgW="25016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384800"/>
                        <a:ext cx="5003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690700"/>
              </p:ext>
            </p:extLst>
          </p:nvPr>
        </p:nvGraphicFramePr>
        <p:xfrm>
          <a:off x="1600200" y="6858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2" name="Equation" r:id="rId3" imgW="2438280" imgH="812520" progId="Equation.DSMT4">
                  <p:embed/>
                </p:oleObj>
              </mc:Choice>
              <mc:Fallback>
                <p:oleObj name="Equation" r:id="rId3" imgW="243828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858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23359"/>
              </p:ext>
            </p:extLst>
          </p:nvPr>
        </p:nvGraphicFramePr>
        <p:xfrm>
          <a:off x="6629400" y="11430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3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430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79254"/>
              </p:ext>
            </p:extLst>
          </p:nvPr>
        </p:nvGraphicFramePr>
        <p:xfrm>
          <a:off x="1600200" y="3022810"/>
          <a:ext cx="281817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4" name="Equation" r:id="rId7" imgW="1409088" imgH="241195" progId="Equation.DSMT4">
                  <p:embed/>
                </p:oleObj>
              </mc:Choice>
              <mc:Fallback>
                <p:oleObj name="Equation" r:id="rId7" imgW="1409088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22810"/>
                        <a:ext cx="2818176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11145"/>
              </p:ext>
            </p:extLst>
          </p:nvPr>
        </p:nvGraphicFramePr>
        <p:xfrm>
          <a:off x="2590800" y="248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8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600200" y="4075093"/>
            <a:ext cx="38862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Algebarski posmatrano, za glavne napone vredi: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745217"/>
              </p:ext>
            </p:extLst>
          </p:nvPr>
        </p:nvGraphicFramePr>
        <p:xfrm>
          <a:off x="5105400" y="4648200"/>
          <a:ext cx="963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6" name="Equation" r:id="rId11" imgW="482400" imgH="228600" progId="Equation.DSMT4">
                  <p:embed/>
                </p:oleObj>
              </mc:Choice>
              <mc:Fallback>
                <p:oleObj name="Equation" r:id="rId11" imgW="482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48200"/>
                        <a:ext cx="963613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3.1.5. Ekstremne vrednosti napona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smicanja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159865"/>
              </p:ext>
            </p:extLst>
          </p:nvPr>
        </p:nvGraphicFramePr>
        <p:xfrm>
          <a:off x="1181100" y="17526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83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75260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14400" y="3352800"/>
            <a:ext cx="65532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606196"/>
              </p:ext>
            </p:extLst>
          </p:nvPr>
        </p:nvGraphicFramePr>
        <p:xfrm>
          <a:off x="7315200" y="3467100"/>
          <a:ext cx="1066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84" name="Equation" r:id="rId5" imgW="355320" imgH="215640" progId="Equation.DSMT4">
                  <p:embed/>
                </p:oleObj>
              </mc:Choice>
              <mc:Fallback>
                <p:oleObj name="Equation" r:id="rId5" imgW="355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67100"/>
                        <a:ext cx="1066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91500"/>
              </p:ext>
            </p:extLst>
          </p:nvPr>
        </p:nvGraphicFramePr>
        <p:xfrm>
          <a:off x="1219200" y="4800600"/>
          <a:ext cx="525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85" name="Equation" r:id="rId7" imgW="2628900" imgH="444500" progId="Equation.DSMT4">
                  <p:embed/>
                </p:oleObj>
              </mc:Choice>
              <mc:Fallback>
                <p:oleObj name="Equation" r:id="rId7" imgW="26289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52578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5" idx="1"/>
            <a:endCxn id="8" idx="1"/>
          </p:cNvCxnSpPr>
          <p:nvPr/>
        </p:nvCxnSpPr>
        <p:spPr>
          <a:xfrm rot="10800000" flipH="1" flipV="1">
            <a:off x="914400" y="3848100"/>
            <a:ext cx="304800" cy="13970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47975"/>
              </p:ext>
            </p:extLst>
          </p:nvPr>
        </p:nvGraphicFramePr>
        <p:xfrm>
          <a:off x="990600" y="2057400"/>
          <a:ext cx="2336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33" name="Equation" r:id="rId3" imgW="1168400" imgH="469900" progId="Equation.DSMT4">
                  <p:embed/>
                </p:oleObj>
              </mc:Choice>
              <mc:Fallback>
                <p:oleObj name="Equation" r:id="rId3" imgW="1168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336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08922"/>
              </p:ext>
            </p:extLst>
          </p:nvPr>
        </p:nvGraphicFramePr>
        <p:xfrm>
          <a:off x="990600" y="609600"/>
          <a:ext cx="525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34" name="Equation" r:id="rId5" imgW="2628900" imgH="444500" progId="Equation.DSMT4">
                  <p:embed/>
                </p:oleObj>
              </mc:Choice>
              <mc:Fallback>
                <p:oleObj name="Equation" r:id="rId5" imgW="26289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52578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38649"/>
              </p:ext>
            </p:extLst>
          </p:nvPr>
        </p:nvGraphicFramePr>
        <p:xfrm>
          <a:off x="1828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3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73795"/>
              </p:ext>
            </p:extLst>
          </p:nvPr>
        </p:nvGraphicFramePr>
        <p:xfrm>
          <a:off x="3429000" y="51816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36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81600"/>
                        <a:ext cx="228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263205"/>
            <a:ext cx="4506191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vredi za dva međusobno normalna pravca koji sa osom </a:t>
            </a:r>
            <a:r>
              <a:rPr lang="sr-Latn-RS" sz="2800" b="1" dirty="0" smtClean="0"/>
              <a:t>x</a:t>
            </a:r>
            <a:r>
              <a:rPr lang="sr-Latn-RS" sz="2800" dirty="0" smtClean="0"/>
              <a:t> zaklapaju uglove:</a:t>
            </a:r>
            <a:endParaRPr lang="en-US" sz="2800" dirty="0"/>
          </a:p>
        </p:txBody>
      </p:sp>
      <p:cxnSp>
        <p:nvCxnSpPr>
          <p:cNvPr id="9" name="Elbow Connector 8"/>
          <p:cNvCxnSpPr>
            <a:stCxn id="4" idx="1"/>
            <a:endCxn id="8" idx="1"/>
          </p:cNvCxnSpPr>
          <p:nvPr/>
        </p:nvCxnSpPr>
        <p:spPr>
          <a:xfrm rot="10800000" flipV="1">
            <a:off x="990600" y="2527299"/>
            <a:ext cx="12700" cy="14284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097218"/>
              </p:ext>
            </p:extLst>
          </p:nvPr>
        </p:nvGraphicFramePr>
        <p:xfrm>
          <a:off x="4876800" y="4419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37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19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76213"/>
              </p:ext>
            </p:extLst>
          </p:nvPr>
        </p:nvGraphicFramePr>
        <p:xfrm>
          <a:off x="6832600" y="4406900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38" name="Equation" r:id="rId13" imgW="901440" imgH="241200" progId="Equation.DSMT4">
                  <p:embed/>
                </p:oleObj>
              </mc:Choice>
              <mc:Fallback>
                <p:oleObj name="Equation" r:id="rId13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4406900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31069"/>
              </p:ext>
            </p:extLst>
          </p:nvPr>
        </p:nvGraphicFramePr>
        <p:xfrm>
          <a:off x="6832600" y="5156200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39" name="Equation" r:id="rId15" imgW="901440" imgH="241200" progId="Equation.DSMT4">
                  <p:embed/>
                </p:oleObj>
              </mc:Choice>
              <mc:Fallback>
                <p:oleObj name="Equation" r:id="rId15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156200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>
          <a:xfrm>
            <a:off x="5638800" y="4267200"/>
            <a:ext cx="457200" cy="152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6477000" y="4267200"/>
            <a:ext cx="457200" cy="1524000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53791"/>
              </p:ext>
            </p:extLst>
          </p:nvPr>
        </p:nvGraphicFramePr>
        <p:xfrm>
          <a:off x="27686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7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59738"/>
              </p:ext>
            </p:extLst>
          </p:nvPr>
        </p:nvGraphicFramePr>
        <p:xfrm>
          <a:off x="1320800" y="736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8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736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275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20278"/>
              </p:ext>
            </p:extLst>
          </p:nvPr>
        </p:nvGraphicFramePr>
        <p:xfrm>
          <a:off x="4622800" y="34290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9" name="Equation" r:id="rId7" imgW="1460160" imgH="965160" progId="Equation.DSMT4">
                  <p:embed/>
                </p:oleObj>
              </mc:Choice>
              <mc:Fallback>
                <p:oleObj name="Equation" r:id="rId7" imgW="14601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34290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736039"/>
              </p:ext>
            </p:extLst>
          </p:nvPr>
        </p:nvGraphicFramePr>
        <p:xfrm>
          <a:off x="3276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5895340" y="3009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525"/>
              </p:ext>
            </p:extLst>
          </p:nvPr>
        </p:nvGraphicFramePr>
        <p:xfrm>
          <a:off x="2743200" y="1955800"/>
          <a:ext cx="482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1" name="Equation" r:id="rId11" imgW="2412720" imgH="393480" progId="Equation.DSMT4">
                  <p:embed/>
                </p:oleObj>
              </mc:Choice>
              <mc:Fallback>
                <p:oleObj name="Equation" r:id="rId11" imgW="24127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55800"/>
                        <a:ext cx="482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819400" y="2895600"/>
            <a:ext cx="279400" cy="3200400"/>
            <a:chOff x="2590800" y="2895600"/>
            <a:chExt cx="279400" cy="320040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416114"/>
                </p:ext>
              </p:extLst>
            </p:nvPr>
          </p:nvGraphicFramePr>
          <p:xfrm>
            <a:off x="2590800" y="2895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42" name="Equation" r:id="rId13" imgW="139639" imgH="203112" progId="Equation.DSMT4">
                    <p:embed/>
                  </p:oleObj>
                </mc:Choice>
                <mc:Fallback>
                  <p:oleObj name="Equation" r:id="rId13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895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1764695"/>
                </p:ext>
              </p:extLst>
            </p:nvPr>
          </p:nvGraphicFramePr>
          <p:xfrm>
            <a:off x="2590800" y="5689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43" name="Equation" r:id="rId14" imgW="139639" imgH="203112" progId="Equation.DSMT4">
                    <p:embed/>
                  </p:oleObj>
                </mc:Choice>
                <mc:Fallback>
                  <p:oleObj name="Equation" r:id="rId14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689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Connector 14"/>
            <p:cNvCxnSpPr>
              <a:stCxn id="13" idx="2"/>
              <a:endCxn id="14" idx="0"/>
            </p:cNvCxnSpPr>
            <p:nvPr/>
          </p:nvCxnSpPr>
          <p:spPr>
            <a:xfrm>
              <a:off x="2730500" y="3302000"/>
              <a:ext cx="0" cy="238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0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31264"/>
              </p:ext>
            </p:extLst>
          </p:nvPr>
        </p:nvGraphicFramePr>
        <p:xfrm>
          <a:off x="1244600" y="2362200"/>
          <a:ext cx="4013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15" name="Equation" r:id="rId3" imgW="2006280" imgH="647640" progId="Equation.DSMT4">
                  <p:embed/>
                </p:oleObj>
              </mc:Choice>
              <mc:Fallback>
                <p:oleObj name="Equation" r:id="rId3" imgW="2006280" imgH="64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362200"/>
                        <a:ext cx="4013200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46200" y="965200"/>
            <a:ext cx="279400" cy="1320800"/>
            <a:chOff x="1143000" y="736600"/>
            <a:chExt cx="279400" cy="13208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62505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216" name="Equation" r:id="rId5" imgW="139639" imgH="203112" progId="Equation.DSMT4">
                    <p:embed/>
                  </p:oleObj>
                </mc:Choice>
                <mc:Fallback>
                  <p:oleObj name="Equation" r:id="rId5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3355082"/>
                </p:ext>
              </p:extLst>
            </p:nvPr>
          </p:nvGraphicFramePr>
          <p:xfrm>
            <a:off x="1143000" y="16510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217" name="Equation" r:id="rId7" imgW="139639" imgH="203112" progId="Equation.DSMT4">
                    <p:embed/>
                  </p:oleObj>
                </mc:Choice>
                <mc:Fallback>
                  <p:oleObj name="Equation" r:id="rId7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6510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>
              <a:stCxn id="5" idx="2"/>
              <a:endCxn id="6" idx="0"/>
            </p:cNvCxnSpPr>
            <p:nvPr/>
          </p:nvCxnSpPr>
          <p:spPr>
            <a:xfrm>
              <a:off x="1282700" y="1143000"/>
              <a:ext cx="0" cy="5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098159"/>
              </p:ext>
            </p:extLst>
          </p:nvPr>
        </p:nvGraphicFramePr>
        <p:xfrm>
          <a:off x="3429000" y="787400"/>
          <a:ext cx="243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18" name="Equation" r:id="rId8" imgW="1218960" imgH="469800" progId="Equation.DSMT4">
                  <p:embed/>
                </p:oleObj>
              </mc:Choice>
              <mc:Fallback>
                <p:oleObj name="Equation" r:id="rId8" imgW="1218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87400"/>
                        <a:ext cx="2438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 flipV="1">
            <a:off x="4330700" y="1993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830"/>
              </p:ext>
            </p:extLst>
          </p:nvPr>
        </p:nvGraphicFramePr>
        <p:xfrm>
          <a:off x="1801812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1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2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01854"/>
              </p:ext>
            </p:extLst>
          </p:nvPr>
        </p:nvGraphicFramePr>
        <p:xfrm>
          <a:off x="1219200" y="42418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20" name="Equation" r:id="rId11" imgW="1688367" imgH="393529" progId="Equation.DSMT4">
                  <p:embed/>
                </p:oleObj>
              </mc:Choice>
              <mc:Fallback>
                <p:oleObj name="Equation" r:id="rId11" imgW="1688367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41800"/>
                        <a:ext cx="33766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7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89084"/>
              </p:ext>
            </p:extLst>
          </p:nvPr>
        </p:nvGraphicFramePr>
        <p:xfrm>
          <a:off x="1600200" y="3479800"/>
          <a:ext cx="673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99" name="Equation" r:id="rId3" imgW="3365280" imgH="965160" progId="Equation.DSMT4">
                  <p:embed/>
                </p:oleObj>
              </mc:Choice>
              <mc:Fallback>
                <p:oleObj name="Equation" r:id="rId3" imgW="33652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79800"/>
                        <a:ext cx="6731000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26917"/>
              </p:ext>
            </p:extLst>
          </p:nvPr>
        </p:nvGraphicFramePr>
        <p:xfrm>
          <a:off x="27686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00" name="Equation" r:id="rId5" imgW="2336760" imgH="393480" progId="Equation.DSMT4">
                  <p:embed/>
                </p:oleObj>
              </mc:Choice>
              <mc:Fallback>
                <p:oleObj name="Equation" r:id="rId5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67081"/>
              </p:ext>
            </p:extLst>
          </p:nvPr>
        </p:nvGraphicFramePr>
        <p:xfrm>
          <a:off x="1308100" y="736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01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7366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 flipH="1">
            <a:off x="2275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792388"/>
              </p:ext>
            </p:extLst>
          </p:nvPr>
        </p:nvGraphicFramePr>
        <p:xfrm>
          <a:off x="3276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0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83914"/>
              </p:ext>
            </p:extLst>
          </p:nvPr>
        </p:nvGraphicFramePr>
        <p:xfrm>
          <a:off x="2667000" y="1955800"/>
          <a:ext cx="487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03" name="Equation" r:id="rId11" imgW="2438280" imgH="393480" progId="Equation.DSMT4">
                  <p:embed/>
                </p:oleObj>
              </mc:Choice>
              <mc:Fallback>
                <p:oleObj name="Equation" r:id="rId11" imgW="243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55800"/>
                        <a:ext cx="4876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43000" y="2209800"/>
            <a:ext cx="1447800" cy="4114800"/>
            <a:chOff x="1143000" y="2209800"/>
            <a:chExt cx="1447800" cy="411480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514501"/>
                </p:ext>
              </p:extLst>
            </p:nvPr>
          </p:nvGraphicFramePr>
          <p:xfrm>
            <a:off x="2209800" y="2209800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204" name="Equation" r:id="rId13" imgW="190440" imgH="152280" progId="Equation.DSMT4">
                    <p:embed/>
                  </p:oleObj>
                </mc:Choice>
                <mc:Fallback>
                  <p:oleObj name="Equation" r:id="rId13" imgW="1904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209800"/>
                          <a:ext cx="3810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Elbow Connector 18"/>
            <p:cNvCxnSpPr>
              <a:stCxn id="18" idx="1"/>
              <a:endCxn id="22" idx="0"/>
            </p:cNvCxnSpPr>
            <p:nvPr/>
          </p:nvCxnSpPr>
          <p:spPr>
            <a:xfrm rot="10800000" flipV="1">
              <a:off x="1282700" y="2362200"/>
              <a:ext cx="927100" cy="355600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3697279"/>
                </p:ext>
              </p:extLst>
            </p:nvPr>
          </p:nvGraphicFramePr>
          <p:xfrm>
            <a:off x="1143000" y="59182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205" name="Equation" r:id="rId15" imgW="139639" imgH="203112" progId="Equation.DSMT4">
                    <p:embed/>
                  </p:oleObj>
                </mc:Choice>
                <mc:Fallback>
                  <p:oleObj name="Equation" r:id="rId15" imgW="139639" imgH="203112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59182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679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086528"/>
              </p:ext>
            </p:extLst>
          </p:nvPr>
        </p:nvGraphicFramePr>
        <p:xfrm>
          <a:off x="1676400" y="2362200"/>
          <a:ext cx="381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2" name="Equation" r:id="rId3" imgW="1904760" imgH="647640" progId="Equation.DSMT4">
                  <p:embed/>
                </p:oleObj>
              </mc:Choice>
              <mc:Fallback>
                <p:oleObj name="Equation" r:id="rId3" imgW="1904760" imgH="64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62200"/>
                        <a:ext cx="3810000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26169"/>
              </p:ext>
            </p:extLst>
          </p:nvPr>
        </p:nvGraphicFramePr>
        <p:xfrm>
          <a:off x="1752600" y="187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3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7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50380"/>
              </p:ext>
            </p:extLst>
          </p:nvPr>
        </p:nvGraphicFramePr>
        <p:xfrm>
          <a:off x="2997200" y="787400"/>
          <a:ext cx="2463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4" name="Equation" r:id="rId7" imgW="1231560" imgH="469800" progId="Equation.DSMT4">
                  <p:embed/>
                </p:oleObj>
              </mc:Choice>
              <mc:Fallback>
                <p:oleObj name="Equation" r:id="rId7" imgW="123156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787400"/>
                        <a:ext cx="2463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 flipV="1">
            <a:off x="4676140" y="1993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78338"/>
              </p:ext>
            </p:extLst>
          </p:nvPr>
        </p:nvGraphicFramePr>
        <p:xfrm>
          <a:off x="1665288" y="4318000"/>
          <a:ext cx="3554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5" name="Equation" r:id="rId9" imgW="1777680" imgH="393480" progId="Equation.DSMT4">
                  <p:embed/>
                </p:oleObj>
              </mc:Choice>
              <mc:Fallback>
                <p:oleObj name="Equation" r:id="rId9" imgW="17776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4318000"/>
                        <a:ext cx="35544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42846"/>
              </p:ext>
            </p:extLst>
          </p:nvPr>
        </p:nvGraphicFramePr>
        <p:xfrm>
          <a:off x="18034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5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2819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Predznak ekstremnih napona smicanja nema fizičko značenje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 </a:t>
            </a:r>
            <a:r>
              <a:rPr lang="sr-Latn-RS" sz="3200" dirty="0"/>
              <a:t>tog razloga se u proračunima čvrstoće koriste vrednosti maksimalnog napona smicanja.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47339"/>
              </p:ext>
            </p:extLst>
          </p:nvPr>
        </p:nvGraphicFramePr>
        <p:xfrm>
          <a:off x="890587" y="3098800"/>
          <a:ext cx="3376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8" name="Equation" r:id="rId3" imgW="1688367" imgH="393529" progId="Equation.DSMT4">
                  <p:embed/>
                </p:oleObj>
              </mc:Choice>
              <mc:Fallback>
                <p:oleObj name="Equation" r:id="rId3" imgW="1688367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7" y="3098800"/>
                        <a:ext cx="3376613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203034" cy="3633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6482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 Primer tankih ploča u kojima vlada ravno stanje napona: ravna epruveta sa centralnim otvorom (a), konzolna traka (b) i disk (c)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131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"/>
    </mc:Choice>
    <mc:Fallback xmlns="">
      <p:transition spd="slow" advTm="285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9386"/>
              </p:ext>
            </p:extLst>
          </p:nvPr>
        </p:nvGraphicFramePr>
        <p:xfrm>
          <a:off x="1524000" y="4572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00" name="Equation" r:id="rId3" imgW="2438280" imgH="812520" progId="Equation.DSMT4">
                  <p:embed/>
                </p:oleObj>
              </mc:Choice>
              <mc:Fallback>
                <p:oleObj name="Equation" r:id="rId3" imgW="243828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941244"/>
              </p:ext>
            </p:extLst>
          </p:nvPr>
        </p:nvGraphicFramePr>
        <p:xfrm>
          <a:off x="1524000" y="2870200"/>
          <a:ext cx="525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01" name="Equation" r:id="rId5" imgW="2628720" imgH="812520" progId="Equation.DSMT4">
                  <p:embed/>
                </p:oleObj>
              </mc:Choice>
              <mc:Fallback>
                <p:oleObj name="Equation" r:id="rId5" imgW="262872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70200"/>
                        <a:ext cx="5257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371600" y="1260000"/>
            <a:ext cx="52578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92642"/>
              </p:ext>
            </p:extLst>
          </p:nvPr>
        </p:nvGraphicFramePr>
        <p:xfrm>
          <a:off x="6705600" y="1314450"/>
          <a:ext cx="129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02" name="Equation" r:id="rId7" imgW="431640" imgH="253800" progId="Equation.DSMT4">
                  <p:embed/>
                </p:oleObj>
              </mc:Choice>
              <mc:Fallback>
                <p:oleObj name="Equation" r:id="rId7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314450"/>
                        <a:ext cx="1295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481298"/>
              </p:ext>
            </p:extLst>
          </p:nvPr>
        </p:nvGraphicFramePr>
        <p:xfrm>
          <a:off x="6858000" y="32766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03" name="Equation" r:id="rId9" imgW="253800" imgH="253800" progId="Equation.DSMT4">
                  <p:embed/>
                </p:oleObj>
              </mc:Choice>
              <mc:Fallback>
                <p:oleObj name="Equation" r:id="rId9" imgW="2538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766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99832"/>
              </p:ext>
            </p:extLst>
          </p:nvPr>
        </p:nvGraphicFramePr>
        <p:xfrm>
          <a:off x="3835400" y="233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0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33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87596"/>
              </p:ext>
            </p:extLst>
          </p:nvPr>
        </p:nvGraphicFramePr>
        <p:xfrm>
          <a:off x="1524000" y="5080000"/>
          <a:ext cx="3530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05" name="Equation" r:id="rId13" imgW="1764534" imgH="355446" progId="Equation.DSMT4">
                  <p:embed/>
                </p:oleObj>
              </mc:Choice>
              <mc:Fallback>
                <p:oleObj name="Equation" r:id="rId13" imgW="1764534" imgH="3554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80000"/>
                        <a:ext cx="3530600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75806"/>
              </p:ext>
            </p:extLst>
          </p:nvPr>
        </p:nvGraphicFramePr>
        <p:xfrm>
          <a:off x="24384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06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6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61671"/>
              </p:ext>
            </p:extLst>
          </p:nvPr>
        </p:nvGraphicFramePr>
        <p:xfrm>
          <a:off x="838200" y="685800"/>
          <a:ext cx="3530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1" name="Equation" r:id="rId3" imgW="1765080" imgH="355320" progId="Equation.DSMT4">
                  <p:embed/>
                </p:oleObj>
              </mc:Choice>
              <mc:Fallback>
                <p:oleObj name="Equation" r:id="rId3" imgW="176508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85800"/>
                        <a:ext cx="3530600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77408"/>
              </p:ext>
            </p:extLst>
          </p:nvPr>
        </p:nvGraphicFramePr>
        <p:xfrm>
          <a:off x="4267200" y="742950"/>
          <a:ext cx="76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2" name="Equation" r:id="rId5" imgW="253800" imgH="215640" progId="Equation.DSMT4">
                  <p:embed/>
                </p:oleObj>
              </mc:Choice>
              <mc:Fallback>
                <p:oleObj name="Equation" r:id="rId5" imgW="25380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42950"/>
                        <a:ext cx="762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27737"/>
              </p:ext>
            </p:extLst>
          </p:nvPr>
        </p:nvGraphicFramePr>
        <p:xfrm>
          <a:off x="838200" y="1879600"/>
          <a:ext cx="381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3" name="Equation" r:id="rId7" imgW="1904760" imgH="393480" progId="Equation.DSMT4">
                  <p:embed/>
                </p:oleObj>
              </mc:Choice>
              <mc:Fallback>
                <p:oleObj name="Equation" r:id="rId7" imgW="19047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79600"/>
                        <a:ext cx="3810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35937"/>
              </p:ext>
            </p:extLst>
          </p:nvPr>
        </p:nvGraphicFramePr>
        <p:xfrm>
          <a:off x="812800" y="3327400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4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327400"/>
                        <a:ext cx="1778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20831"/>
              </p:ext>
            </p:extLst>
          </p:nvPr>
        </p:nvGraphicFramePr>
        <p:xfrm>
          <a:off x="1752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5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04400"/>
              </p:ext>
            </p:extLst>
          </p:nvPr>
        </p:nvGraphicFramePr>
        <p:xfrm>
          <a:off x="5257800" y="18796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6" name="Equation" r:id="rId13" imgW="1688367" imgH="393529" progId="Equation.DSMT4">
                  <p:embed/>
                </p:oleObj>
              </mc:Choice>
              <mc:Fallback>
                <p:oleObj name="Equation" r:id="rId13" imgW="168836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79600"/>
                        <a:ext cx="3376612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 flipV="1">
            <a:off x="4739640" y="2225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30568"/>
              </p:ext>
            </p:extLst>
          </p:nvPr>
        </p:nvGraphicFramePr>
        <p:xfrm>
          <a:off x="1828800" y="281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8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3.1.6. Naponi smicanja za glavne ravni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2253"/>
              </p:ext>
            </p:extLst>
          </p:nvPr>
        </p:nvGraphicFramePr>
        <p:xfrm>
          <a:off x="533400" y="19812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46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277263"/>
              </p:ext>
            </p:extLst>
          </p:nvPr>
        </p:nvGraphicFramePr>
        <p:xfrm>
          <a:off x="5753580" y="1676400"/>
          <a:ext cx="3009420" cy="144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47" name="Equation" r:id="rId5" imgW="2006280" imgH="965160" progId="Equation.DSMT4">
                  <p:embed/>
                </p:oleObj>
              </mc:Choice>
              <mc:Fallback>
                <p:oleObj name="Equation" r:id="rId5" imgW="200628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580" y="1676400"/>
                        <a:ext cx="3009420" cy="1447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 flipV="1">
            <a:off x="5273040" y="2362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93428"/>
              </p:ext>
            </p:extLst>
          </p:nvPr>
        </p:nvGraphicFramePr>
        <p:xfrm>
          <a:off x="533400" y="4114800"/>
          <a:ext cx="695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48" name="Equation" r:id="rId7" imgW="3479800" imgH="469900" progId="Equation.DSMT4">
                  <p:embed/>
                </p:oleObj>
              </mc:Choice>
              <mc:Fallback>
                <p:oleObj name="Equation" r:id="rId7" imgW="34798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6959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921000" y="2946400"/>
            <a:ext cx="279400" cy="1041400"/>
            <a:chOff x="1143000" y="736600"/>
            <a:chExt cx="279400" cy="10414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385078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49" name="Equation" r:id="rId9" imgW="139639" imgH="203112" progId="Equation.DSMT4">
                    <p:embed/>
                  </p:oleObj>
                </mc:Choice>
                <mc:Fallback>
                  <p:oleObj name="Equation" r:id="rId9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1706411"/>
                </p:ext>
              </p:extLst>
            </p:nvPr>
          </p:nvGraphicFramePr>
          <p:xfrm>
            <a:off x="1143000" y="1371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50" name="Equation" r:id="rId11" imgW="139639" imgH="203112" progId="Equation.DSMT4">
                    <p:embed/>
                  </p:oleObj>
                </mc:Choice>
                <mc:Fallback>
                  <p:oleObj name="Equation" r:id="rId11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371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>
              <a:stCxn id="11" idx="2"/>
              <a:endCxn id="12" idx="0"/>
            </p:cNvCxnSpPr>
            <p:nvPr/>
          </p:nvCxnSpPr>
          <p:spPr>
            <a:xfrm>
              <a:off x="1282700" y="11430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89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05974"/>
              </p:ext>
            </p:extLst>
          </p:nvPr>
        </p:nvGraphicFramePr>
        <p:xfrm>
          <a:off x="5105400" y="6096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77" name="Equation" r:id="rId3" imgW="1117600" imgH="469900" progId="Equation.DSMT4">
                  <p:embed/>
                </p:oleObj>
              </mc:Choice>
              <mc:Fallback>
                <p:oleObj name="Equation" r:id="rId3" imgW="11176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235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53084"/>
              </p:ext>
            </p:extLst>
          </p:nvPr>
        </p:nvGraphicFramePr>
        <p:xfrm>
          <a:off x="1041400" y="2184400"/>
          <a:ext cx="695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78" name="Equation" r:id="rId5" imgW="3479800" imgH="469900" progId="Equation.DSMT4">
                  <p:embed/>
                </p:oleObj>
              </mc:Choice>
              <mc:Fallback>
                <p:oleObj name="Equation" r:id="rId5" imgW="34798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184400"/>
                        <a:ext cx="6959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 flipV="1">
            <a:off x="5981700" y="17907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26492"/>
              </p:ext>
            </p:extLst>
          </p:nvPr>
        </p:nvGraphicFramePr>
        <p:xfrm>
          <a:off x="1041400" y="3733800"/>
          <a:ext cx="452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79" name="Equation" r:id="rId7" imgW="2260600" imgH="482600" progId="Equation.DSMT4">
                  <p:embed/>
                </p:oleObj>
              </mc:Choice>
              <mc:Fallback>
                <p:oleObj name="Equation" r:id="rId7" imgW="22606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733800"/>
                        <a:ext cx="452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7866"/>
              </p:ext>
            </p:extLst>
          </p:nvPr>
        </p:nvGraphicFramePr>
        <p:xfrm>
          <a:off x="2133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8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1" y="4939605"/>
            <a:ext cx="4114799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U glavnim ravnima nema napona smicanja !</a:t>
            </a:r>
            <a:endParaRPr lang="en-US" sz="2800" b="1" dirty="0"/>
          </a:p>
        </p:txBody>
      </p:sp>
      <p:cxnSp>
        <p:nvCxnSpPr>
          <p:cNvPr id="10" name="Elbow Connector 9"/>
          <p:cNvCxnSpPr>
            <a:stCxn id="7" idx="3"/>
            <a:endCxn id="9" idx="3"/>
          </p:cNvCxnSpPr>
          <p:nvPr/>
        </p:nvCxnSpPr>
        <p:spPr>
          <a:xfrm flipH="1">
            <a:off x="5105400" y="4216400"/>
            <a:ext cx="457200" cy="1200259"/>
          </a:xfrm>
          <a:prstGeom prst="bentConnector3">
            <a:avLst>
              <a:gd name="adj1" fmla="val -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24300"/>
              </p:ext>
            </p:extLst>
          </p:nvPr>
        </p:nvGraphicFramePr>
        <p:xfrm>
          <a:off x="4127500" y="5639712"/>
          <a:ext cx="287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81" name="Equation" r:id="rId11" imgW="1435100" imgH="254000" progId="Equation.DSMT4">
                  <p:embed/>
                </p:oleObj>
              </mc:Choice>
              <mc:Fallback>
                <p:oleObj name="Equation" r:id="rId11" imgW="1435100" imgH="254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639712"/>
                        <a:ext cx="2870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9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77958"/>
              </p:ext>
            </p:extLst>
          </p:nvPr>
        </p:nvGraphicFramePr>
        <p:xfrm>
          <a:off x="914400" y="609600"/>
          <a:ext cx="515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8" name="Equation" r:id="rId3" imgW="2578100" imgH="419100" progId="Equation.DSMT4">
                  <p:embed/>
                </p:oleObj>
              </mc:Choice>
              <mc:Fallback>
                <p:oleObj name="Equation" r:id="rId3" imgW="25781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"/>
                        <a:ext cx="515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50352"/>
              </p:ext>
            </p:extLst>
          </p:nvPr>
        </p:nvGraphicFramePr>
        <p:xfrm>
          <a:off x="914399" y="2133600"/>
          <a:ext cx="571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9" name="Equation" r:id="rId5" imgW="2857500" imgH="431800" progId="Equation.DSMT4">
                  <p:embed/>
                </p:oleObj>
              </mc:Choice>
              <mc:Fallback>
                <p:oleObj name="Equation" r:id="rId5" imgW="28575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2133600"/>
                        <a:ext cx="5715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7261"/>
              </p:ext>
            </p:extLst>
          </p:nvPr>
        </p:nvGraphicFramePr>
        <p:xfrm>
          <a:off x="16002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59546"/>
              </p:ext>
            </p:extLst>
          </p:nvPr>
        </p:nvGraphicFramePr>
        <p:xfrm>
          <a:off x="1879600" y="3998893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1" name="Equation" r:id="rId9" imgW="2336800" imgH="393700" progId="Equation.DSMT4">
                  <p:embed/>
                </p:oleObj>
              </mc:Choice>
              <mc:Fallback>
                <p:oleObj name="Equation" r:id="rId9" imgW="23368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998893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1"/>
            <a:endCxn id="21" idx="1"/>
          </p:cNvCxnSpPr>
          <p:nvPr/>
        </p:nvCxnSpPr>
        <p:spPr>
          <a:xfrm rot="10800000" flipH="1">
            <a:off x="1879599" y="3352799"/>
            <a:ext cx="2197099" cy="1039794"/>
          </a:xfrm>
          <a:prstGeom prst="bentConnector4">
            <a:avLst>
              <a:gd name="adj1" fmla="val -10405"/>
              <a:gd name="adj2" fmla="val 7301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9599" y="5065693"/>
            <a:ext cx="6121401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Još jedan dokaz da u glavnim ravnima nema napona smicanja !</a:t>
            </a:r>
            <a:endParaRPr lang="en-US" sz="2800" b="1" dirty="0"/>
          </a:p>
        </p:txBody>
      </p:sp>
      <p:cxnSp>
        <p:nvCxnSpPr>
          <p:cNvPr id="17" name="Elbow Connector 16"/>
          <p:cNvCxnSpPr>
            <a:stCxn id="7" idx="3"/>
            <a:endCxn id="16" idx="3"/>
          </p:cNvCxnSpPr>
          <p:nvPr/>
        </p:nvCxnSpPr>
        <p:spPr>
          <a:xfrm>
            <a:off x="6553200" y="4392593"/>
            <a:ext cx="1447800" cy="1150154"/>
          </a:xfrm>
          <a:prstGeom prst="bentConnector3">
            <a:avLst>
              <a:gd name="adj1" fmla="val 1157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3924300" y="1257299"/>
            <a:ext cx="304798" cy="3886201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3.1.7. Određivanje glavnih pravaca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195918"/>
              </p:ext>
            </p:extLst>
          </p:nvPr>
        </p:nvGraphicFramePr>
        <p:xfrm>
          <a:off x="3352800" y="1219200"/>
          <a:ext cx="2413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3" name="Equation" r:id="rId3" imgW="1206500" imgH="469900" progId="Equation.DSMT4">
                  <p:embed/>
                </p:oleObj>
              </mc:Choice>
              <mc:Fallback>
                <p:oleObj name="Equation" r:id="rId3" imgW="12065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2413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95315"/>
              </p:ext>
            </p:extLst>
          </p:nvPr>
        </p:nvGraphicFramePr>
        <p:xfrm>
          <a:off x="609600" y="1219200"/>
          <a:ext cx="213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4" name="Equation" r:id="rId5" imgW="1066680" imgH="469800" progId="Equation.DSMT4">
                  <p:embed/>
                </p:oleObj>
              </mc:Choice>
              <mc:Fallback>
                <p:oleObj name="Equation" r:id="rId5" imgW="106668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2133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29643"/>
              </p:ext>
            </p:extLst>
          </p:nvPr>
        </p:nvGraphicFramePr>
        <p:xfrm>
          <a:off x="2895600" y="1524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5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524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" y="2766993"/>
            <a:ext cx="3048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sa vrednošću ugla </a:t>
            </a:r>
            <a:r>
              <a:rPr lang="sr-Latn-RS" sz="2800" dirty="0" smtClean="0">
                <a:latin typeface="Symbol" pitchFamily="18" charset="2"/>
              </a:rPr>
              <a:t>j </a:t>
            </a:r>
            <a:r>
              <a:rPr lang="sr-Latn-RS" sz="2800" dirty="0" smtClean="0"/>
              <a:t>izračunamo 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62438"/>
              </p:ext>
            </p:extLst>
          </p:nvPr>
        </p:nvGraphicFramePr>
        <p:xfrm>
          <a:off x="1828800" y="40132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6" name="Equation" r:id="rId9" imgW="3009600" imgH="393480" progId="Equation.DSMT4">
                  <p:embed/>
                </p:oleObj>
              </mc:Choice>
              <mc:Fallback>
                <p:oleObj name="Equation" r:id="rId9" imgW="30096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13200"/>
                        <a:ext cx="6019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7" idx="2"/>
            <a:endCxn id="14" idx="0"/>
          </p:cNvCxnSpPr>
          <p:nvPr/>
        </p:nvCxnSpPr>
        <p:spPr>
          <a:xfrm rot="5400000">
            <a:off x="3042454" y="1250146"/>
            <a:ext cx="607993" cy="24257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0"/>
            <a:endCxn id="14" idx="3"/>
          </p:cNvCxnSpPr>
          <p:nvPr/>
        </p:nvCxnSpPr>
        <p:spPr>
          <a:xfrm rot="16200000" flipV="1">
            <a:off x="3863574" y="3038074"/>
            <a:ext cx="769153" cy="1181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5039380"/>
            <a:ext cx="3048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dobićemo da je </a:t>
            </a:r>
            <a:endParaRPr lang="en-US" sz="2800" dirty="0"/>
          </a:p>
        </p:txBody>
      </p:sp>
      <p:cxnSp>
        <p:nvCxnSpPr>
          <p:cNvPr id="32" name="Elbow Connector 31"/>
          <p:cNvCxnSpPr>
            <a:stCxn id="31" idx="1"/>
            <a:endCxn id="10" idx="1"/>
          </p:cNvCxnSpPr>
          <p:nvPr/>
        </p:nvCxnSpPr>
        <p:spPr>
          <a:xfrm rot="10800000">
            <a:off x="1828800" y="4406900"/>
            <a:ext cx="12700" cy="89409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31267"/>
              </p:ext>
            </p:extLst>
          </p:nvPr>
        </p:nvGraphicFramePr>
        <p:xfrm>
          <a:off x="4318000" y="5334000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7" name="Equation" r:id="rId11" imgW="507960" imgH="228600" progId="Equation.DSMT4">
                  <p:embed/>
                </p:oleObj>
              </mc:Choice>
              <mc:Fallback>
                <p:oleObj name="Equation" r:id="rId11" imgW="5079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5334000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486400" y="5486400"/>
            <a:ext cx="838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ili </a:t>
            </a:r>
            <a:endParaRPr lang="en-US" sz="2800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1613"/>
              </p:ext>
            </p:extLst>
          </p:nvPr>
        </p:nvGraphicFramePr>
        <p:xfrm>
          <a:off x="5969000" y="5781020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8" name="Equation" r:id="rId13" imgW="520560" imgH="228600" progId="Equation.DSMT4">
                  <p:embed/>
                </p:oleObj>
              </mc:Choice>
              <mc:Fallback>
                <p:oleObj name="Equation" r:id="rId13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781020"/>
                        <a:ext cx="1041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2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3886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dobijmo da je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106"/>
              </p:ext>
            </p:extLst>
          </p:nvPr>
        </p:nvGraphicFramePr>
        <p:xfrm>
          <a:off x="3810000" y="691101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0" name="Equation" r:id="rId3" imgW="507960" imgH="228600" progId="Equation.DSMT4">
                  <p:embed/>
                </p:oleObj>
              </mc:Choice>
              <mc:Fallback>
                <p:oleObj name="Equation" r:id="rId3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91101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600" y="1381780"/>
            <a:ext cx="2362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onda je uglom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10426"/>
              </p:ext>
            </p:extLst>
          </p:nvPr>
        </p:nvGraphicFramePr>
        <p:xfrm>
          <a:off x="2514600" y="2209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1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09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7" idx="3"/>
            <a:endCxn id="4" idx="3"/>
          </p:cNvCxnSpPr>
          <p:nvPr/>
        </p:nvCxnSpPr>
        <p:spPr>
          <a:xfrm flipH="1" flipV="1">
            <a:off x="4826000" y="919701"/>
            <a:ext cx="50800" cy="723689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1"/>
            <a:endCxn id="7" idx="1"/>
          </p:cNvCxnSpPr>
          <p:nvPr/>
        </p:nvCxnSpPr>
        <p:spPr>
          <a:xfrm rot="10800000">
            <a:off x="2514600" y="1643390"/>
            <a:ext cx="12700" cy="7950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5800" y="3008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</a:t>
            </a:r>
            <a:r>
              <a:rPr lang="sr-Latn-RS" sz="2800" b="1" dirty="0"/>
              <a:t>glavni pravac 1</a:t>
            </a:r>
            <a:r>
              <a:rPr lang="sr-Latn-RS" sz="2800" dirty="0"/>
              <a:t> 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),</a:t>
            </a:r>
            <a:endParaRPr lang="en-US" sz="2800" dirty="0"/>
          </a:p>
        </p:txBody>
      </p:sp>
      <p:cxnSp>
        <p:nvCxnSpPr>
          <p:cNvPr id="19" name="Elbow Connector 18"/>
          <p:cNvCxnSpPr>
            <a:stCxn id="5" idx="3"/>
            <a:endCxn id="18" idx="3"/>
          </p:cNvCxnSpPr>
          <p:nvPr/>
        </p:nvCxnSpPr>
        <p:spPr>
          <a:xfrm>
            <a:off x="3352800" y="2438400"/>
            <a:ext cx="1905000" cy="1046947"/>
          </a:xfrm>
          <a:prstGeom prst="bentConnector3">
            <a:avLst>
              <a:gd name="adj1" fmla="val 112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62400" y="5294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o</a:t>
            </a:r>
            <a:r>
              <a:rPr lang="sr-Latn-RS" sz="2800" dirty="0" smtClean="0"/>
              <a:t>dređen je </a:t>
            </a:r>
            <a:r>
              <a:rPr lang="sr-Latn-RS" sz="2800" b="1" dirty="0"/>
              <a:t>glavni pravac </a:t>
            </a:r>
            <a:r>
              <a:rPr lang="sr-Latn-RS" sz="2800" b="1" dirty="0" smtClean="0"/>
              <a:t>2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).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20436" y="4328655"/>
            <a:ext cx="17907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 uglom </a:t>
            </a:r>
            <a:endParaRPr lang="en-US" sz="28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741533"/>
              </p:ext>
            </p:extLst>
          </p:nvPr>
        </p:nvGraphicFramePr>
        <p:xfrm>
          <a:off x="2057400" y="4590265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2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90265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Elbow Connector 27"/>
          <p:cNvCxnSpPr>
            <a:stCxn id="18" idx="1"/>
            <a:endCxn id="27" idx="1"/>
          </p:cNvCxnSpPr>
          <p:nvPr/>
        </p:nvCxnSpPr>
        <p:spPr>
          <a:xfrm rot="10800000" flipH="1" flipV="1">
            <a:off x="685800" y="3485347"/>
            <a:ext cx="34636" cy="1104918"/>
          </a:xfrm>
          <a:prstGeom prst="bentConnector3">
            <a:avLst>
              <a:gd name="adj1" fmla="val -6600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6" idx="3"/>
            <a:endCxn id="25" idx="0"/>
          </p:cNvCxnSpPr>
          <p:nvPr/>
        </p:nvCxnSpPr>
        <p:spPr>
          <a:xfrm>
            <a:off x="3556000" y="4983965"/>
            <a:ext cx="2692400" cy="31032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5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3886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dobijemo da je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20144"/>
              </p:ext>
            </p:extLst>
          </p:nvPr>
        </p:nvGraphicFramePr>
        <p:xfrm>
          <a:off x="3797300" y="690563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1" name="Equation" r:id="rId3" imgW="520560" imgH="228600" progId="Equation.DSMT4">
                  <p:embed/>
                </p:oleObj>
              </mc:Choice>
              <mc:Fallback>
                <p:oleObj name="Equation" r:id="rId3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690563"/>
                        <a:ext cx="1041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1381780"/>
            <a:ext cx="2362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onda je uglom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701668"/>
              </p:ext>
            </p:extLst>
          </p:nvPr>
        </p:nvGraphicFramePr>
        <p:xfrm>
          <a:off x="2501900" y="2209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2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2098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5" idx="3"/>
            <a:endCxn id="4" idx="3"/>
          </p:cNvCxnSpPr>
          <p:nvPr/>
        </p:nvCxnSpPr>
        <p:spPr>
          <a:xfrm flipH="1" flipV="1">
            <a:off x="4826000" y="919701"/>
            <a:ext cx="50800" cy="723689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6" idx="1"/>
            <a:endCxn id="5" idx="1"/>
          </p:cNvCxnSpPr>
          <p:nvPr/>
        </p:nvCxnSpPr>
        <p:spPr>
          <a:xfrm rot="10800000">
            <a:off x="2514600" y="1643390"/>
            <a:ext cx="12700" cy="7950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5800" y="3008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</a:t>
            </a:r>
            <a:r>
              <a:rPr lang="sr-Latn-RS" sz="2800" b="1" dirty="0"/>
              <a:t>glavni pravac </a:t>
            </a:r>
            <a:r>
              <a:rPr lang="sr-Latn-RS" sz="2800" b="1" dirty="0" smtClean="0"/>
              <a:t>2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),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6" idx="3"/>
            <a:endCxn id="9" idx="3"/>
          </p:cNvCxnSpPr>
          <p:nvPr/>
        </p:nvCxnSpPr>
        <p:spPr>
          <a:xfrm>
            <a:off x="3352800" y="2438400"/>
            <a:ext cx="1905000" cy="1046947"/>
          </a:xfrm>
          <a:prstGeom prst="bentConnector3">
            <a:avLst>
              <a:gd name="adj1" fmla="val 112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400" y="5294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je </a:t>
            </a:r>
            <a:r>
              <a:rPr lang="sr-Latn-RS" sz="2800" b="1" dirty="0"/>
              <a:t>glavni pravac 1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).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436" y="4328655"/>
            <a:ext cx="17907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 uglom 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70870"/>
              </p:ext>
            </p:extLst>
          </p:nvPr>
        </p:nvGraphicFramePr>
        <p:xfrm>
          <a:off x="2057400" y="4590265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3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90265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9" idx="1"/>
            <a:endCxn id="12" idx="1"/>
          </p:cNvCxnSpPr>
          <p:nvPr/>
        </p:nvCxnSpPr>
        <p:spPr>
          <a:xfrm rot="10800000" flipH="1" flipV="1">
            <a:off x="685800" y="3485347"/>
            <a:ext cx="34636" cy="1104918"/>
          </a:xfrm>
          <a:prstGeom prst="bentConnector3">
            <a:avLst>
              <a:gd name="adj1" fmla="val -6600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3" idx="3"/>
            <a:endCxn id="11" idx="0"/>
          </p:cNvCxnSpPr>
          <p:nvPr/>
        </p:nvCxnSpPr>
        <p:spPr>
          <a:xfrm>
            <a:off x="3556000" y="4983965"/>
            <a:ext cx="2692400" cy="31032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31" y="819098"/>
            <a:ext cx="4369169" cy="4197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516249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3.5 Naponski element u vezi sa glavnim naponima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70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3.1.7. Ravni ekstremnih napona smicanja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60878"/>
              </p:ext>
            </p:extLst>
          </p:nvPr>
        </p:nvGraphicFramePr>
        <p:xfrm>
          <a:off x="1752600" y="1397000"/>
          <a:ext cx="345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23" name="Equation" r:id="rId3" imgW="1726920" imgH="469800" progId="Equation.DSMT4">
                  <p:embed/>
                </p:oleObj>
              </mc:Choice>
              <mc:Fallback>
                <p:oleObj name="Equation" r:id="rId3" imgW="17269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97000"/>
                        <a:ext cx="3454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191257"/>
              </p:ext>
            </p:extLst>
          </p:nvPr>
        </p:nvGraphicFramePr>
        <p:xfrm>
          <a:off x="1752600" y="2590800"/>
          <a:ext cx="322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24" name="Equation" r:id="rId5" imgW="1612800" imgH="469800" progId="Equation.DSMT4">
                  <p:embed/>
                </p:oleObj>
              </mc:Choice>
              <mc:Fallback>
                <p:oleObj name="Equation" r:id="rId5" imgW="161280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3225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1397"/>
              </p:ext>
            </p:extLst>
          </p:nvPr>
        </p:nvGraphicFramePr>
        <p:xfrm>
          <a:off x="1778000" y="4114800"/>
          <a:ext cx="5613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25" name="Equation" r:id="rId7" imgW="2806700" imgH="508000" progId="Equation.DSMT4">
                  <p:embed/>
                </p:oleObj>
              </mc:Choice>
              <mc:Fallback>
                <p:oleObj name="Equation" r:id="rId7" imgW="28067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114800"/>
                        <a:ext cx="5613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06720"/>
              </p:ext>
            </p:extLst>
          </p:nvPr>
        </p:nvGraphicFramePr>
        <p:xfrm>
          <a:off x="5588000" y="2082800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26" name="Equation" r:id="rId9" imgW="203040" imgH="253800" progId="Equation.DSMT4">
                  <p:embed/>
                </p:oleObj>
              </mc:Choice>
              <mc:Fallback>
                <p:oleObj name="Equation" r:id="rId9" imgW="20304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082800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0" idx="3"/>
            <a:endCxn id="6" idx="3"/>
          </p:cNvCxnSpPr>
          <p:nvPr/>
        </p:nvCxnSpPr>
        <p:spPr>
          <a:xfrm flipV="1">
            <a:off x="4978400" y="1866900"/>
            <a:ext cx="228600" cy="1193800"/>
          </a:xfrm>
          <a:prstGeom prst="bentConnector3">
            <a:avLst>
              <a:gd name="adj1" fmla="val 2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73117"/>
              </p:ext>
            </p:extLst>
          </p:nvPr>
        </p:nvGraphicFramePr>
        <p:xfrm>
          <a:off x="2565400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2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65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846254"/>
              </p:ext>
            </p:extLst>
          </p:nvPr>
        </p:nvGraphicFramePr>
        <p:xfrm>
          <a:off x="1752600" y="5715000"/>
          <a:ext cx="264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28" name="Equation" r:id="rId13" imgW="1320480" imgH="203040" progId="Equation.DSMT4">
                  <p:embed/>
                </p:oleObj>
              </mc:Choice>
              <mc:Fallback>
                <p:oleObj name="Equation" r:id="rId13" imgW="13204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15000"/>
                        <a:ext cx="2641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64899"/>
              </p:ext>
            </p:extLst>
          </p:nvPr>
        </p:nvGraphicFramePr>
        <p:xfrm>
          <a:off x="2540000" y="523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29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23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9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34163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Tenzor napona za slučaj ravnog stanja napona: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18092"/>
              </p:ext>
            </p:extLst>
          </p:nvPr>
        </p:nvGraphicFramePr>
        <p:xfrm>
          <a:off x="3429000" y="990600"/>
          <a:ext cx="4013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7" name="Equation" r:id="rId4" imgW="2006600" imgH="711200" progId="Equation.DSMT4">
                  <p:embed/>
                </p:oleObj>
              </mc:Choice>
              <mc:Fallback>
                <p:oleObj name="Equation" r:id="rId4" imgW="20066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90600"/>
                        <a:ext cx="4013200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692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0"/>
    </mc:Choice>
    <mc:Fallback xmlns="">
      <p:transition spd="slow" advTm="1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124360"/>
              </p:ext>
            </p:extLst>
          </p:nvPr>
        </p:nvGraphicFramePr>
        <p:xfrm>
          <a:off x="762000" y="1587500"/>
          <a:ext cx="246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73" name="Equation" r:id="rId3" imgW="1231560" imgH="393480" progId="Equation.DSMT4">
                  <p:embed/>
                </p:oleObj>
              </mc:Choice>
              <mc:Fallback>
                <p:oleObj name="Equation" r:id="rId3" imgW="12315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7500"/>
                        <a:ext cx="246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68215"/>
              </p:ext>
            </p:extLst>
          </p:nvPr>
        </p:nvGraphicFramePr>
        <p:xfrm>
          <a:off x="762000" y="571500"/>
          <a:ext cx="264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74" name="Equation" r:id="rId5" imgW="1320227" imgH="203112" progId="Equation.DSMT4">
                  <p:embed/>
                </p:oleObj>
              </mc:Choice>
              <mc:Fallback>
                <p:oleObj name="Equation" r:id="rId5" imgW="1320227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500"/>
                        <a:ext cx="2641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87457"/>
              </p:ext>
            </p:extLst>
          </p:nvPr>
        </p:nvGraphicFramePr>
        <p:xfrm>
          <a:off x="1600200" y="10795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7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795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23073"/>
              </p:ext>
            </p:extLst>
          </p:nvPr>
        </p:nvGraphicFramePr>
        <p:xfrm>
          <a:off x="3962400" y="1600200"/>
          <a:ext cx="254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76" name="Equation" r:id="rId9" imgW="1270000" imgH="419100" progId="Equation.DSMT4">
                  <p:embed/>
                </p:oleObj>
              </mc:Choice>
              <mc:Fallback>
                <p:oleObj name="Equation" r:id="rId9" imgW="12700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2540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91570"/>
              </p:ext>
            </p:extLst>
          </p:nvPr>
        </p:nvGraphicFramePr>
        <p:xfrm>
          <a:off x="685799" y="2895600"/>
          <a:ext cx="403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77" name="Equation" r:id="rId11" imgW="2019300" imgH="203200" progId="Equation.DSMT4">
                  <p:embed/>
                </p:oleObj>
              </mc:Choice>
              <mc:Fallback>
                <p:oleObj name="Equation" r:id="rId11" imgW="2019300" imgH="203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2895600"/>
                        <a:ext cx="4038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44133"/>
              </p:ext>
            </p:extLst>
          </p:nvPr>
        </p:nvGraphicFramePr>
        <p:xfrm>
          <a:off x="685799" y="3962400"/>
          <a:ext cx="223423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78" name="Equation" r:id="rId13" imgW="1117115" imgH="253890" progId="Equation.DSMT4">
                  <p:embed/>
                </p:oleObj>
              </mc:Choice>
              <mc:Fallback>
                <p:oleObj name="Equation" r:id="rId13" imgW="1117115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962400"/>
                        <a:ext cx="223423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833014"/>
              </p:ext>
            </p:extLst>
          </p:nvPr>
        </p:nvGraphicFramePr>
        <p:xfrm>
          <a:off x="3429000" y="3810000"/>
          <a:ext cx="185339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79" name="Equation" r:id="rId15" imgW="926698" imgH="393529" progId="Equation.DSMT4">
                  <p:embed/>
                </p:oleObj>
              </mc:Choice>
              <mc:Fallback>
                <p:oleObj name="Equation" r:id="rId15" imgW="926698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10000"/>
                        <a:ext cx="1853396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312735"/>
              </p:ext>
            </p:extLst>
          </p:nvPr>
        </p:nvGraphicFramePr>
        <p:xfrm>
          <a:off x="5867400" y="3810000"/>
          <a:ext cx="132022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0" name="Equation" r:id="rId17" imgW="660113" imgH="393529" progId="Equation.DSMT4">
                  <p:embed/>
                </p:oleObj>
              </mc:Choice>
              <mc:Fallback>
                <p:oleObj name="Equation" r:id="rId17" imgW="660113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10000"/>
                        <a:ext cx="132022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4560"/>
              </p:ext>
            </p:extLst>
          </p:nvPr>
        </p:nvGraphicFramePr>
        <p:xfrm>
          <a:off x="6629400" y="1752600"/>
          <a:ext cx="203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1" name="Equation" r:id="rId19" imgW="1015920" imgH="253800" progId="Equation.DSMT4">
                  <p:embed/>
                </p:oleObj>
              </mc:Choice>
              <mc:Fallback>
                <p:oleObj name="Equation" r:id="rId19" imgW="1015920" imgH="253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752600"/>
                        <a:ext cx="2032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7651"/>
              </p:ext>
            </p:extLst>
          </p:nvPr>
        </p:nvGraphicFramePr>
        <p:xfrm>
          <a:off x="34290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2" name="Equation" r:id="rId21" imgW="190440" imgH="152280" progId="Equation.DSMT4">
                  <p:embed/>
                </p:oleObj>
              </mc:Choice>
              <mc:Fallback>
                <p:oleObj name="Equation" r:id="rId21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05499"/>
              </p:ext>
            </p:extLst>
          </p:nvPr>
        </p:nvGraphicFramePr>
        <p:xfrm>
          <a:off x="3352800" y="533400"/>
          <a:ext cx="114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3" name="Equation" r:id="rId23" imgW="571320" imgH="215640" progId="Equation.DSMT4">
                  <p:embed/>
                </p:oleObj>
              </mc:Choice>
              <mc:Fallback>
                <p:oleObj name="Equation" r:id="rId23" imgW="571320" imgH="215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3400"/>
                        <a:ext cx="1143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990579"/>
              </p:ext>
            </p:extLst>
          </p:nvPr>
        </p:nvGraphicFramePr>
        <p:xfrm>
          <a:off x="1600200" y="236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2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601966"/>
              </p:ext>
            </p:extLst>
          </p:nvPr>
        </p:nvGraphicFramePr>
        <p:xfrm>
          <a:off x="1600200" y="3403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3" name="Equation" r:id="rId26" imgW="139639" imgH="203112" progId="Equation.DSMT4">
                  <p:embed/>
                </p:oleObj>
              </mc:Choice>
              <mc:Fallback>
                <p:oleObj name="Equation" r:id="rId26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03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33731"/>
              </p:ext>
            </p:extLst>
          </p:nvPr>
        </p:nvGraphicFramePr>
        <p:xfrm>
          <a:off x="29718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4" name="Equation" r:id="rId27" imgW="190440" imgH="152280" progId="Equation.DSMT4">
                  <p:embed/>
                </p:oleObj>
              </mc:Choice>
              <mc:Fallback>
                <p:oleObj name="Equation" r:id="rId27" imgW="190440" imgH="152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02029"/>
              </p:ext>
            </p:extLst>
          </p:nvPr>
        </p:nvGraphicFramePr>
        <p:xfrm>
          <a:off x="54102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5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00200" y="5039380"/>
            <a:ext cx="6629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Ugao </a:t>
            </a:r>
            <a:r>
              <a:rPr lang="sr-Latn-RS" sz="2800" b="1" dirty="0" smtClean="0">
                <a:latin typeface="Symbol" pitchFamily="18" charset="2"/>
              </a:rPr>
              <a:t>p</a:t>
            </a:r>
            <a:r>
              <a:rPr lang="sr-Latn-RS" sz="2800" b="1" dirty="0" smtClean="0"/>
              <a:t>/4</a:t>
            </a:r>
            <a:r>
              <a:rPr lang="sr-Latn-RS" sz="2800" dirty="0" smtClean="0"/>
              <a:t> je ugao odklona </a:t>
            </a:r>
            <a:r>
              <a:rPr lang="sr-Latn-RS" sz="2800" b="1" dirty="0" smtClean="0"/>
              <a:t>ravni ekstremnih napona smicanja </a:t>
            </a:r>
            <a:r>
              <a:rPr lang="sr-Latn-RS" sz="2800" dirty="0" smtClean="0"/>
              <a:t>od </a:t>
            </a:r>
            <a:r>
              <a:rPr lang="sr-Latn-RS" sz="2800" b="1" dirty="0" smtClean="0"/>
              <a:t>glavnih ravni</a:t>
            </a:r>
            <a:r>
              <a:rPr lang="sr-Latn-RS" sz="2800" dirty="0" smtClean="0"/>
              <a:t>. </a:t>
            </a:r>
            <a:endParaRPr lang="en-US" sz="2800" dirty="0"/>
          </a:p>
        </p:txBody>
      </p:sp>
      <p:cxnSp>
        <p:nvCxnSpPr>
          <p:cNvPr id="28" name="Elbow Connector 27"/>
          <p:cNvCxnSpPr>
            <a:stCxn id="16" idx="3"/>
            <a:endCxn id="27" idx="3"/>
          </p:cNvCxnSpPr>
          <p:nvPr/>
        </p:nvCxnSpPr>
        <p:spPr>
          <a:xfrm>
            <a:off x="7187626" y="4203529"/>
            <a:ext cx="1041974" cy="1312905"/>
          </a:xfrm>
          <a:prstGeom prst="bentConnector3">
            <a:avLst>
              <a:gd name="adj1" fmla="val 12193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3.1.8. Drugi pristup određivanju glavnih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 i glavnih pravaca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9" y="1586623"/>
            <a:ext cx="4429021" cy="4204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5879068"/>
            <a:ext cx="5019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i="1" dirty="0"/>
              <a:t>Sl. 3.6 Poseban slučaj trougaone naponske prizme 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202887"/>
              </p:ext>
            </p:extLst>
          </p:nvPr>
        </p:nvGraphicFramePr>
        <p:xfrm>
          <a:off x="6910388" y="1727200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4" name="Equation" r:id="rId4" imgW="812520" imgH="482400" progId="Equation.DSMT4">
                  <p:embed/>
                </p:oleObj>
              </mc:Choice>
              <mc:Fallback>
                <p:oleObj name="Equation" r:id="rId4" imgW="81252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1727200"/>
                        <a:ext cx="16256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3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71764"/>
              </p:ext>
            </p:extLst>
          </p:nvPr>
        </p:nvGraphicFramePr>
        <p:xfrm>
          <a:off x="1626000" y="3709040"/>
          <a:ext cx="964800" cy="81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45" name="Equation" r:id="rId3" imgW="482400" imgH="406080" progId="Equation.DSMT4">
                  <p:embed/>
                </p:oleObj>
              </mc:Choice>
              <mc:Fallback>
                <p:oleObj name="Equation" r:id="rId3" imgW="48240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000" y="3709040"/>
                        <a:ext cx="964800" cy="8121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79" y="508640"/>
            <a:ext cx="4429021" cy="420457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754597"/>
              </p:ext>
            </p:extLst>
          </p:nvPr>
        </p:nvGraphicFramePr>
        <p:xfrm>
          <a:off x="1600200" y="5054600"/>
          <a:ext cx="5740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46" name="Equation" r:id="rId6" imgW="2869920" imgH="482400" progId="Equation.DSMT4">
                  <p:embed/>
                </p:oleObj>
              </mc:Choice>
              <mc:Fallback>
                <p:oleObj name="Equation" r:id="rId6" imgW="2869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54600"/>
                        <a:ext cx="5740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1"/>
            <a:endCxn id="7" idx="1"/>
          </p:cNvCxnSpPr>
          <p:nvPr/>
        </p:nvCxnSpPr>
        <p:spPr>
          <a:xfrm rot="10800000" flipV="1">
            <a:off x="1600200" y="4115120"/>
            <a:ext cx="25800" cy="1422080"/>
          </a:xfrm>
          <a:prstGeom prst="bentConnector3">
            <a:avLst>
              <a:gd name="adj1" fmla="val 98604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89401"/>
              </p:ext>
            </p:extLst>
          </p:nvPr>
        </p:nvGraphicFramePr>
        <p:xfrm>
          <a:off x="6267450" y="876300"/>
          <a:ext cx="1047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52" name="Equation" r:id="rId3" imgW="419100" imgH="228600" progId="Equation.DSMT4">
                  <p:embed/>
                </p:oleObj>
              </mc:Choice>
              <mc:Fallback>
                <p:oleObj name="Equation" r:id="rId3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876300"/>
                        <a:ext cx="1047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28887"/>
              </p:ext>
            </p:extLst>
          </p:nvPr>
        </p:nvGraphicFramePr>
        <p:xfrm>
          <a:off x="609600" y="685800"/>
          <a:ext cx="5740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53" name="Equation" r:id="rId5" imgW="2869920" imgH="482400" progId="Equation.DSMT4">
                  <p:embed/>
                </p:oleObj>
              </mc:Choice>
              <mc:Fallback>
                <p:oleObj name="Equation" r:id="rId5" imgW="286992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5740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806"/>
              </p:ext>
            </p:extLst>
          </p:nvPr>
        </p:nvGraphicFramePr>
        <p:xfrm>
          <a:off x="609600" y="2235200"/>
          <a:ext cx="3479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54" name="Equation" r:id="rId7" imgW="1739880" imgH="482400" progId="Equation.DSMT4">
                  <p:embed/>
                </p:oleObj>
              </mc:Choice>
              <mc:Fallback>
                <p:oleObj name="Equation" r:id="rId7" imgW="173988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35200"/>
                        <a:ext cx="3479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80035"/>
              </p:ext>
            </p:extLst>
          </p:nvPr>
        </p:nvGraphicFramePr>
        <p:xfrm>
          <a:off x="4648200" y="2209800"/>
          <a:ext cx="218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55" name="Equation" r:id="rId9" imgW="1091880" imgH="482400" progId="Equation.DSMT4">
                  <p:embed/>
                </p:oleObj>
              </mc:Choice>
              <mc:Fallback>
                <p:oleObj name="Equation" r:id="rId9" imgW="109188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2184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67583"/>
              </p:ext>
            </p:extLst>
          </p:nvPr>
        </p:nvGraphicFramePr>
        <p:xfrm>
          <a:off x="1828800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5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93152"/>
              </p:ext>
            </p:extLst>
          </p:nvPr>
        </p:nvGraphicFramePr>
        <p:xfrm>
          <a:off x="4191000" y="2590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57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90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770148"/>
              </p:ext>
            </p:extLst>
          </p:nvPr>
        </p:nvGraphicFramePr>
        <p:xfrm>
          <a:off x="4648200" y="3784600"/>
          <a:ext cx="281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58" name="Equation" r:id="rId15" imgW="1409700" imgH="279400" progId="Equation.DSMT4">
                  <p:embed/>
                </p:oleObj>
              </mc:Choice>
              <mc:Fallback>
                <p:oleObj name="Equation" r:id="rId15" imgW="1409700" imgH="279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84600"/>
                        <a:ext cx="28194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73538"/>
              </p:ext>
            </p:extLst>
          </p:nvPr>
        </p:nvGraphicFramePr>
        <p:xfrm>
          <a:off x="6934200" y="2438400"/>
          <a:ext cx="40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59" name="Equation" r:id="rId17" imgW="203040" imgH="253800" progId="Equation.DSMT4">
                  <p:embed/>
                </p:oleObj>
              </mc:Choice>
              <mc:Fallback>
                <p:oleObj name="Equation" r:id="rId17" imgW="20304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438400"/>
                        <a:ext cx="406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81409"/>
              </p:ext>
            </p:extLst>
          </p:nvPr>
        </p:nvGraphicFramePr>
        <p:xfrm>
          <a:off x="54864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60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345433"/>
              </p:ext>
            </p:extLst>
          </p:nvPr>
        </p:nvGraphicFramePr>
        <p:xfrm>
          <a:off x="5486400" y="444521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61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4521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01782"/>
              </p:ext>
            </p:extLst>
          </p:nvPr>
        </p:nvGraphicFramePr>
        <p:xfrm>
          <a:off x="4649788" y="4927600"/>
          <a:ext cx="2360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62" name="Equation" r:id="rId21" imgW="1180588" imgH="241195" progId="Equation.DSMT4">
                  <p:embed/>
                </p:oleObj>
              </mc:Choice>
              <mc:Fallback>
                <p:oleObj name="Equation" r:id="rId21" imgW="1180588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4927600"/>
                        <a:ext cx="23606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5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337675"/>
              </p:ext>
            </p:extLst>
          </p:nvPr>
        </p:nvGraphicFramePr>
        <p:xfrm>
          <a:off x="1295400" y="609600"/>
          <a:ext cx="2360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53" name="Equation" r:id="rId3" imgW="1180588" imgH="241195" progId="Equation.DSMT4">
                  <p:embed/>
                </p:oleObj>
              </mc:Choice>
              <mc:Fallback>
                <p:oleObj name="Equation" r:id="rId3" imgW="1180588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09600"/>
                        <a:ext cx="23606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447800"/>
            <a:ext cx="3886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Rešenja ove kvadratne jednačine: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08727"/>
              </p:ext>
            </p:extLst>
          </p:nvPr>
        </p:nvGraphicFramePr>
        <p:xfrm>
          <a:off x="3073400" y="2008207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54" name="Equation" r:id="rId5" imgW="2501900" imgH="393700" progId="Equation.DSMT4">
                  <p:embed/>
                </p:oleObj>
              </mc:Choice>
              <mc:Fallback>
                <p:oleObj name="Equation" r:id="rId5" imgW="25019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008207"/>
                        <a:ext cx="500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3" idx="1"/>
            <a:endCxn id="5" idx="1"/>
          </p:cNvCxnSpPr>
          <p:nvPr/>
        </p:nvCxnSpPr>
        <p:spPr>
          <a:xfrm rot="10800000" flipH="1" flipV="1">
            <a:off x="1295400" y="850900"/>
            <a:ext cx="25400" cy="1073954"/>
          </a:xfrm>
          <a:prstGeom prst="bentConnector3">
            <a:avLst>
              <a:gd name="adj1" fmla="val -9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348461"/>
              </p:ext>
            </p:extLst>
          </p:nvPr>
        </p:nvGraphicFramePr>
        <p:xfrm>
          <a:off x="1295400" y="3225800"/>
          <a:ext cx="218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55" name="Equation" r:id="rId7" imgW="1091880" imgH="482400" progId="Equation.DSMT4">
                  <p:embed/>
                </p:oleObj>
              </mc:Choice>
              <mc:Fallback>
                <p:oleObj name="Equation" r:id="rId7" imgW="109188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25800"/>
                        <a:ext cx="2184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6451"/>
              </p:ext>
            </p:extLst>
          </p:nvPr>
        </p:nvGraphicFramePr>
        <p:xfrm>
          <a:off x="1295398" y="46990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56" name="Equation" r:id="rId9" imgW="1117600" imgH="469900" progId="Equation.DSMT4">
                  <p:embed/>
                </p:oleObj>
              </mc:Choice>
              <mc:Fallback>
                <p:oleObj name="Equation" r:id="rId9" imgW="11176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8" y="4699000"/>
                        <a:ext cx="22352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143000" y="3733800"/>
            <a:ext cx="25146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163967"/>
              </p:ext>
            </p:extLst>
          </p:nvPr>
        </p:nvGraphicFramePr>
        <p:xfrm>
          <a:off x="4267200" y="3810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57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86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 flipV="1">
            <a:off x="3771900" y="39700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00427"/>
              </p:ext>
            </p:extLst>
          </p:nvPr>
        </p:nvGraphicFramePr>
        <p:xfrm>
          <a:off x="3733800" y="48260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58" name="Equation" r:id="rId13" imgW="749160" imgH="393480" progId="Equation.DSMT4">
                  <p:embed/>
                </p:oleObj>
              </mc:Choice>
              <mc:Fallback>
                <p:oleObj name="Equation" r:id="rId13" imgW="7491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260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2" idx="1"/>
            <a:endCxn id="11" idx="1"/>
          </p:cNvCxnSpPr>
          <p:nvPr/>
        </p:nvCxnSpPr>
        <p:spPr>
          <a:xfrm rot="10800000" flipH="1" flipV="1">
            <a:off x="1143000" y="4038600"/>
            <a:ext cx="152398" cy="1130300"/>
          </a:xfrm>
          <a:prstGeom prst="bentConnector3">
            <a:avLst>
              <a:gd name="adj1" fmla="val -15000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3.1.9. Jednoosno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870491" cy="3291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799" y="5083314"/>
            <a:ext cx="7772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3.7 Štap opterećen na zatezanje sa uočenom tačkom P i odgovarajući naponski element 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2212"/>
              </p:ext>
            </p:extLst>
          </p:nvPr>
        </p:nvGraphicFramePr>
        <p:xfrm>
          <a:off x="5029200" y="10922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5" name="Equation" r:id="rId4" imgW="1676400" imgH="482600" progId="Equation.DSMT4">
                  <p:embed/>
                </p:oleObj>
              </mc:Choice>
              <mc:Fallback>
                <p:oleObj name="Equation" r:id="rId4" imgW="16764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092200"/>
                        <a:ext cx="3352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4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163685"/>
              </p:ext>
            </p:extLst>
          </p:nvPr>
        </p:nvGraphicFramePr>
        <p:xfrm>
          <a:off x="5486400" y="3886200"/>
          <a:ext cx="2743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3" name="Equation" r:id="rId3" imgW="1371600" imgH="1206500" progId="Equation.DSMT4">
                  <p:embed/>
                </p:oleObj>
              </mc:Choice>
              <mc:Fallback>
                <p:oleObj name="Equation" r:id="rId3" imgW="1371600" imgH="1206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0"/>
                        <a:ext cx="27432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93693"/>
            <a:ext cx="8001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Zamenom x-a sa z-om poznati nam transformacijski izrazi 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3886200"/>
            <a:ext cx="38100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slučaj jednoosnog stanja napona dobijaju ovaj oblik 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284029"/>
              </p:ext>
            </p:extLst>
          </p:nvPr>
        </p:nvGraphicFramePr>
        <p:xfrm>
          <a:off x="1828800" y="12192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4" name="Equation" r:id="rId5" imgW="3009900" imgH="1206500" progId="Equation.DSMT4">
                  <p:embed/>
                </p:oleObj>
              </mc:Choice>
              <mc:Fallback>
                <p:oleObj name="Equation" r:id="rId5" imgW="30099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19200"/>
                        <a:ext cx="60198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5" idx="1"/>
            <a:endCxn id="10" idx="1"/>
          </p:cNvCxnSpPr>
          <p:nvPr/>
        </p:nvCxnSpPr>
        <p:spPr>
          <a:xfrm rot="10800000" flipV="1">
            <a:off x="1143000" y="2425700"/>
            <a:ext cx="685800" cy="2152998"/>
          </a:xfrm>
          <a:prstGeom prst="bentConnector3">
            <a:avLst>
              <a:gd name="adj1" fmla="val 13333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2"/>
            <a:endCxn id="4" idx="1"/>
          </p:cNvCxnSpPr>
          <p:nvPr/>
        </p:nvCxnSpPr>
        <p:spPr>
          <a:xfrm rot="5400000" flipH="1" flipV="1">
            <a:off x="4177952" y="3962748"/>
            <a:ext cx="178495" cy="2438400"/>
          </a:xfrm>
          <a:prstGeom prst="bentConnector4">
            <a:avLst>
              <a:gd name="adj1" fmla="val -128071"/>
              <a:gd name="adj2" fmla="val 8906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63288"/>
              </p:ext>
            </p:extLst>
          </p:nvPr>
        </p:nvGraphicFramePr>
        <p:xfrm>
          <a:off x="1002484" y="28702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33" name="Equation" r:id="rId3" imgW="2501900" imgH="393700" progId="Equation.DSMT4">
                  <p:embed/>
                </p:oleObj>
              </mc:Choice>
              <mc:Fallback>
                <p:oleObj name="Equation" r:id="rId3" imgW="25019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484" y="2870200"/>
                        <a:ext cx="500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31184" y="1905000"/>
            <a:ext cx="40005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Zamenom x-a sa z-om, iz   </a:t>
            </a:r>
            <a:endParaRPr lang="en-US" sz="2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28396"/>
              </p:ext>
            </p:extLst>
          </p:nvPr>
        </p:nvGraphicFramePr>
        <p:xfrm>
          <a:off x="6655616" y="4343400"/>
          <a:ext cx="1878784" cy="17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34" name="Equation" r:id="rId5" imgW="939392" imgH="863225" progId="Equation.DSMT4">
                  <p:embed/>
                </p:oleObj>
              </mc:Choice>
              <mc:Fallback>
                <p:oleObj name="Equation" r:id="rId5" imgW="939392" imgH="86322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616" y="4343400"/>
                        <a:ext cx="1878784" cy="172645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810674"/>
              </p:ext>
            </p:extLst>
          </p:nvPr>
        </p:nvGraphicFramePr>
        <p:xfrm>
          <a:off x="2655071" y="3860800"/>
          <a:ext cx="3376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35" name="Equation" r:id="rId7" imgW="1688367" imgH="393529" progId="Equation.DSMT4">
                  <p:embed/>
                </p:oleObj>
              </mc:Choice>
              <mc:Fallback>
                <p:oleObj name="Equation" r:id="rId7" imgW="168836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071" y="3860800"/>
                        <a:ext cx="33766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597272"/>
              </p:ext>
            </p:extLst>
          </p:nvPr>
        </p:nvGraphicFramePr>
        <p:xfrm>
          <a:off x="2069284" y="481271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36" name="Equation" r:id="rId9" imgW="1676400" imgH="482600" progId="Equation.DSMT4">
                  <p:embed/>
                </p:oleObj>
              </mc:Choice>
              <mc:Fallback>
                <p:oleObj name="Equation" r:id="rId9" imgW="1676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284" y="481271"/>
                        <a:ext cx="335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4" idx="3"/>
            <a:endCxn id="14" idx="3"/>
          </p:cNvCxnSpPr>
          <p:nvPr/>
        </p:nvCxnSpPr>
        <p:spPr>
          <a:xfrm>
            <a:off x="6031684" y="2166610"/>
            <a:ext cx="266700" cy="1567190"/>
          </a:xfrm>
          <a:prstGeom prst="bentConnector3">
            <a:avLst>
              <a:gd name="adj1" fmla="val 18571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50084" y="2590800"/>
            <a:ext cx="5448300" cy="2286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4" idx="1"/>
            <a:endCxn id="7" idx="1"/>
          </p:cNvCxnSpPr>
          <p:nvPr/>
        </p:nvCxnSpPr>
        <p:spPr>
          <a:xfrm rot="10800000" flipH="1" flipV="1">
            <a:off x="850084" y="3733799"/>
            <a:ext cx="5805532" cy="1472825"/>
          </a:xfrm>
          <a:prstGeom prst="bentConnector3">
            <a:avLst>
              <a:gd name="adj1" fmla="val -393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3.1.10. Dvoosno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1" y="1523990"/>
            <a:ext cx="3541222" cy="348303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69333"/>
              </p:ext>
            </p:extLst>
          </p:nvPr>
        </p:nvGraphicFramePr>
        <p:xfrm>
          <a:off x="6553200" y="2769018"/>
          <a:ext cx="195495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9" name="Equation" r:id="rId4" imgW="977476" imgH="482391" progId="Equation.DSMT4">
                  <p:embed/>
                </p:oleObj>
              </mc:Choice>
              <mc:Fallback>
                <p:oleObj name="Equation" r:id="rId4" imgW="977476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769018"/>
                        <a:ext cx="1954952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5117068"/>
            <a:ext cx="5452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3.8 Naponski element za dvoosno stanje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9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3.1.10. Čisto smicanje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670859"/>
            <a:ext cx="2294312" cy="2360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0512" y="4092714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3.9 Naponski element za slučaj čistog smicanja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05859"/>
              </p:ext>
            </p:extLst>
          </p:nvPr>
        </p:nvGraphicFramePr>
        <p:xfrm>
          <a:off x="5715000" y="251460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0" name="Equation" r:id="rId4" imgW="1016000" imgH="482600" progId="Equation.DSMT4">
                  <p:embed/>
                </p:oleObj>
              </mc:Choice>
              <mc:Fallback>
                <p:oleObj name="Equation" r:id="rId4" imgW="10160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14600"/>
                        <a:ext cx="2032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7512"/>
            <a:ext cx="7508056" cy="4382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083314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 Trodimenzionalna (levo) i dvodimenzionalna projekcija naponskog elementa za slučaj ravnog stanja napona (desno)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93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4"/>
    </mc:Choice>
    <mc:Fallback xmlns="">
      <p:transition spd="slow" advTm="31444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02805"/>
              </p:ext>
            </p:extLst>
          </p:nvPr>
        </p:nvGraphicFramePr>
        <p:xfrm>
          <a:off x="1600200" y="19304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9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30400"/>
                        <a:ext cx="60198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37415"/>
              </p:ext>
            </p:extLst>
          </p:nvPr>
        </p:nvGraphicFramePr>
        <p:xfrm>
          <a:off x="1600200" y="48260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40" name="Equation" r:id="rId5" imgW="1016000" imgH="482600" progId="Equation.DSMT4">
                  <p:embed/>
                </p:oleObj>
              </mc:Choice>
              <mc:Fallback>
                <p:oleObj name="Equation" r:id="rId5" imgW="10160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2600"/>
                        <a:ext cx="203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58938"/>
              </p:ext>
            </p:extLst>
          </p:nvPr>
        </p:nvGraphicFramePr>
        <p:xfrm>
          <a:off x="5486400" y="4699000"/>
          <a:ext cx="2057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41" name="Equation" r:id="rId7" imgW="1028700" imgH="736600" progId="Equation.DSMT4">
                  <p:embed/>
                </p:oleObj>
              </mc:Choice>
              <mc:Fallback>
                <p:oleObj name="Equation" r:id="rId7" imgW="1028700" imgH="736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99000"/>
                        <a:ext cx="2057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 flipV="1">
            <a:off x="4152900" y="151638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 rot="10800000" flipH="1" flipV="1">
            <a:off x="3733800" y="914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>
            <a:off x="4099560" y="982980"/>
            <a:ext cx="236220" cy="419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363796"/>
              </p:ext>
            </p:extLst>
          </p:nvPr>
        </p:nvGraphicFramePr>
        <p:xfrm>
          <a:off x="21336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4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54715"/>
              </p:ext>
            </p:extLst>
          </p:nvPr>
        </p:nvGraphicFramePr>
        <p:xfrm>
          <a:off x="5029200" y="5334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43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34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2" idx="1"/>
          </p:cNvCxnSpPr>
          <p:nvPr/>
        </p:nvCxnSpPr>
        <p:spPr>
          <a:xfrm rot="16200000" flipH="1">
            <a:off x="3321050" y="3778250"/>
            <a:ext cx="660400" cy="2755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9993"/>
              </p:ext>
            </p:extLst>
          </p:nvPr>
        </p:nvGraphicFramePr>
        <p:xfrm>
          <a:off x="2159000" y="18796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92" name="Equation" r:id="rId3" imgW="2501900" imgH="393700" progId="Equation.DSMT4">
                  <p:embed/>
                </p:oleObj>
              </mc:Choice>
              <mc:Fallback>
                <p:oleObj name="Equation" r:id="rId3" imgW="25019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879600"/>
                        <a:ext cx="500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55842"/>
              </p:ext>
            </p:extLst>
          </p:nvPr>
        </p:nvGraphicFramePr>
        <p:xfrm>
          <a:off x="2159000" y="46736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93" name="Equation" r:id="rId5" imgW="1016000" imgH="482600" progId="Equation.DSMT4">
                  <p:embed/>
                </p:oleObj>
              </mc:Choice>
              <mc:Fallback>
                <p:oleObj name="Equation" r:id="rId5" imgW="10160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67360"/>
                        <a:ext cx="203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 flipV="1">
            <a:off x="4726940" y="1501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10800000" flipH="1" flipV="1">
            <a:off x="4307840" y="89916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>
            <a:off x="4673600" y="967740"/>
            <a:ext cx="236220" cy="419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613036"/>
              </p:ext>
            </p:extLst>
          </p:nvPr>
        </p:nvGraphicFramePr>
        <p:xfrm>
          <a:off x="2158999" y="3200400"/>
          <a:ext cx="142178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94" name="Equation" r:id="rId7" imgW="710891" imgH="241195" progId="Equation.DSMT4">
                  <p:embed/>
                </p:oleObj>
              </mc:Choice>
              <mc:Fallback>
                <p:oleObj name="Equation" r:id="rId7" imgW="710891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999" y="3200400"/>
                        <a:ext cx="1421782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51783"/>
              </p:ext>
            </p:extLst>
          </p:nvPr>
        </p:nvGraphicFramePr>
        <p:xfrm>
          <a:off x="26416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9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015977"/>
              </p:ext>
            </p:extLst>
          </p:nvPr>
        </p:nvGraphicFramePr>
        <p:xfrm>
          <a:off x="4140200" y="29718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96" name="Equation" r:id="rId11" imgW="1117600" imgH="469900" progId="Equation.DSMT4">
                  <p:embed/>
                </p:oleObj>
              </mc:Choice>
              <mc:Fallback>
                <p:oleObj name="Equation" r:id="rId11" imgW="11176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971800"/>
                        <a:ext cx="2235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H="1" flipV="1">
            <a:off x="3698240" y="334947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9996"/>
              </p:ext>
            </p:extLst>
          </p:nvPr>
        </p:nvGraphicFramePr>
        <p:xfrm>
          <a:off x="2768600" y="4648200"/>
          <a:ext cx="365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97" name="Equation" r:id="rId13" imgW="1828800" imgH="469900" progId="Equation.DSMT4">
                  <p:embed/>
                </p:oleObj>
              </mc:Choice>
              <mc:Fallback>
                <p:oleObj name="Equation" r:id="rId13" imgW="18288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4648200"/>
                        <a:ext cx="3657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53271"/>
              </p:ext>
            </p:extLst>
          </p:nvPr>
        </p:nvGraphicFramePr>
        <p:xfrm>
          <a:off x="4445000" y="408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9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08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0"/>
            <a:ext cx="3740728" cy="37989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4626114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3.10 Naponski element povezan sa glavnim naponima pri čistom smicanju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06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981200" y="4626114"/>
            <a:ext cx="5278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3.11 Skica deformisanog naponskog elementa pri čistom smicanju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00347"/>
            <a:ext cx="4139738" cy="38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47792"/>
              </p:ext>
            </p:extLst>
          </p:nvPr>
        </p:nvGraphicFramePr>
        <p:xfrm>
          <a:off x="1447800" y="4648200"/>
          <a:ext cx="6908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5" name="Equation" r:id="rId3" imgW="3454400" imgH="838200" progId="Equation.DSMT4">
                  <p:embed/>
                </p:oleObj>
              </mc:Choice>
              <mc:Fallback>
                <p:oleObj name="Equation" r:id="rId3" imgW="3454400" imgH="838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6908800" cy="167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4139738" cy="38716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6800" y="990600"/>
            <a:ext cx="914400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1"/>
            <a:endCxn id="5" idx="1"/>
          </p:cNvCxnSpPr>
          <p:nvPr/>
        </p:nvCxnSpPr>
        <p:spPr>
          <a:xfrm rot="10800000" flipH="1" flipV="1">
            <a:off x="1066800" y="1409700"/>
            <a:ext cx="381000" cy="40767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735302"/>
              </p:ext>
            </p:extLst>
          </p:nvPr>
        </p:nvGraphicFramePr>
        <p:xfrm>
          <a:off x="4495800" y="3403600"/>
          <a:ext cx="383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6" name="Equation" r:id="rId6" imgW="1917700" imgH="431800" progId="Equation.DSMT4">
                  <p:embed/>
                </p:oleObj>
              </mc:Choice>
              <mc:Fallback>
                <p:oleObj name="Equation" r:id="rId6" imgW="19177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03600"/>
                        <a:ext cx="383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7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36066"/>
              </p:ext>
            </p:extLst>
          </p:nvPr>
        </p:nvGraphicFramePr>
        <p:xfrm>
          <a:off x="4495800" y="4368800"/>
          <a:ext cx="39878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8" name="Equation" r:id="rId3" imgW="1993900" imgH="787400" progId="Equation.DSMT4">
                  <p:embed/>
                </p:oleObj>
              </mc:Choice>
              <mc:Fallback>
                <p:oleObj name="Equation" r:id="rId3" imgW="1993900" imgH="787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68800"/>
                        <a:ext cx="39878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" y="457200"/>
            <a:ext cx="4139738" cy="38716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66800" y="990600"/>
            <a:ext cx="902516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Elbow Connector 5"/>
          <p:cNvCxnSpPr>
            <a:stCxn id="5" idx="1"/>
            <a:endCxn id="3" idx="1"/>
          </p:cNvCxnSpPr>
          <p:nvPr/>
        </p:nvCxnSpPr>
        <p:spPr>
          <a:xfrm rot="10800000" flipH="1" flipV="1">
            <a:off x="1066800" y="1409700"/>
            <a:ext cx="3429000" cy="3746500"/>
          </a:xfrm>
          <a:prstGeom prst="bentConnector3">
            <a:avLst>
              <a:gd name="adj1" fmla="val -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73931"/>
              </p:ext>
            </p:extLst>
          </p:nvPr>
        </p:nvGraphicFramePr>
        <p:xfrm>
          <a:off x="1447800" y="990600"/>
          <a:ext cx="39878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15" name="Equation" r:id="rId3" imgW="1993900" imgH="787400" progId="Equation.DSMT4">
                  <p:embed/>
                </p:oleObj>
              </mc:Choice>
              <mc:Fallback>
                <p:oleObj name="Equation" r:id="rId3" imgW="1993900" imgH="787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3987800" cy="157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018644"/>
              </p:ext>
            </p:extLst>
          </p:nvPr>
        </p:nvGraphicFramePr>
        <p:xfrm>
          <a:off x="1422400" y="3225800"/>
          <a:ext cx="2870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16" name="Equation" r:id="rId5" imgW="1434960" imgH="482400" progId="Equation.DSMT4">
                  <p:embed/>
                </p:oleObj>
              </mc:Choice>
              <mc:Fallback>
                <p:oleObj name="Equation" r:id="rId5" imgW="143496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225800"/>
                        <a:ext cx="2870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239920"/>
              </p:ext>
            </p:extLst>
          </p:nvPr>
        </p:nvGraphicFramePr>
        <p:xfrm>
          <a:off x="6096000" y="990600"/>
          <a:ext cx="1625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17" name="Equation" r:id="rId7" imgW="812520" imgH="812520" progId="Equation.DSMT4">
                  <p:embed/>
                </p:oleObj>
              </mc:Choice>
              <mc:Fallback>
                <p:oleObj name="Equation" r:id="rId7" imgW="812520" imgH="8125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90600"/>
                        <a:ext cx="1625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 flipV="1">
            <a:off x="5562600" y="1691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807262"/>
              </p:ext>
            </p:extLst>
          </p:nvPr>
        </p:nvGraphicFramePr>
        <p:xfrm>
          <a:off x="3149600" y="271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1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71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49425"/>
              </p:ext>
            </p:extLst>
          </p:nvPr>
        </p:nvGraphicFramePr>
        <p:xfrm>
          <a:off x="1422400" y="4419600"/>
          <a:ext cx="261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19" name="Equation" r:id="rId11" imgW="1307880" imgH="482400" progId="Equation.DSMT4">
                  <p:embed/>
                </p:oleObj>
              </mc:Choice>
              <mc:Fallback>
                <p:oleObj name="Equation" r:id="rId11" imgW="13078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419600"/>
                        <a:ext cx="2616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91822"/>
              </p:ext>
            </p:extLst>
          </p:nvPr>
        </p:nvGraphicFramePr>
        <p:xfrm>
          <a:off x="5077460" y="3835400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20" name="Equation" r:id="rId13" imgW="901440" imgH="469800" progId="Equation.DSMT4">
                  <p:embed/>
                </p:oleObj>
              </mc:Choice>
              <mc:Fallback>
                <p:oleObj name="Equation" r:id="rId13" imgW="90144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460" y="3835400"/>
                        <a:ext cx="1803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>
            <a:off x="4089400" y="3048000"/>
            <a:ext cx="838200" cy="2438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64052"/>
              </p:ext>
            </p:extLst>
          </p:nvPr>
        </p:nvGraphicFramePr>
        <p:xfrm>
          <a:off x="838200" y="889000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1" name="Equation" r:id="rId3" imgW="901440" imgH="469800" progId="Equation.DSMT4">
                  <p:embed/>
                </p:oleObj>
              </mc:Choice>
              <mc:Fallback>
                <p:oleObj name="Equation" r:id="rId3" imgW="90144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9000"/>
                        <a:ext cx="1803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20165"/>
              </p:ext>
            </p:extLst>
          </p:nvPr>
        </p:nvGraphicFramePr>
        <p:xfrm>
          <a:off x="3276600" y="1066800"/>
          <a:ext cx="401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2" name="Equation" r:id="rId5" imgW="2006280" imgH="279360" progId="Equation.DSMT4">
                  <p:embed/>
                </p:oleObj>
              </mc:Choice>
              <mc:Fallback>
                <p:oleObj name="Equation" r:id="rId5" imgW="200628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4013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90855"/>
              </p:ext>
            </p:extLst>
          </p:nvPr>
        </p:nvGraphicFramePr>
        <p:xfrm>
          <a:off x="3276600" y="2260600"/>
          <a:ext cx="459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3" name="Equation" r:id="rId7" imgW="2298600" imgH="241200" progId="Equation.DSMT4">
                  <p:embed/>
                </p:oleObj>
              </mc:Choice>
              <mc:Fallback>
                <p:oleObj name="Equation" r:id="rId7" imgW="22986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60600"/>
                        <a:ext cx="4597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10099"/>
              </p:ext>
            </p:extLst>
          </p:nvPr>
        </p:nvGraphicFramePr>
        <p:xfrm>
          <a:off x="3276600" y="3327400"/>
          <a:ext cx="246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4" name="Equation" r:id="rId9" imgW="1231560" imgH="241200" progId="Equation.DSMT4">
                  <p:embed/>
                </p:oleObj>
              </mc:Choice>
              <mc:Fallback>
                <p:oleObj name="Equation" r:id="rId9" imgW="12315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27400"/>
                        <a:ext cx="2463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21059"/>
              </p:ext>
            </p:extLst>
          </p:nvPr>
        </p:nvGraphicFramePr>
        <p:xfrm>
          <a:off x="6350000" y="33528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5"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3352800"/>
                        <a:ext cx="1193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481359"/>
              </p:ext>
            </p:extLst>
          </p:nvPr>
        </p:nvGraphicFramePr>
        <p:xfrm>
          <a:off x="6375400" y="44196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6" name="Equation" r:id="rId13" imgW="812520" imgH="419040" progId="Equation.DSMT4">
                  <p:embed/>
                </p:oleObj>
              </mc:Choice>
              <mc:Fallback>
                <p:oleObj name="Equation" r:id="rId13" imgW="81252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4419600"/>
                        <a:ext cx="1625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61109"/>
              </p:ext>
            </p:extLst>
          </p:nvPr>
        </p:nvGraphicFramePr>
        <p:xfrm>
          <a:off x="27432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7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990745"/>
              </p:ext>
            </p:extLst>
          </p:nvPr>
        </p:nvGraphicFramePr>
        <p:xfrm>
          <a:off x="5130800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8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02186"/>
              </p:ext>
            </p:extLst>
          </p:nvPr>
        </p:nvGraphicFramePr>
        <p:xfrm>
          <a:off x="4343400" y="287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99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7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8659"/>
              </p:ext>
            </p:extLst>
          </p:nvPr>
        </p:nvGraphicFramePr>
        <p:xfrm>
          <a:off x="5867400" y="342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00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416391"/>
              </p:ext>
            </p:extLst>
          </p:nvPr>
        </p:nvGraphicFramePr>
        <p:xfrm>
          <a:off x="6731000" y="3937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01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3937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9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 Morov krug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197098"/>
              </p:ext>
            </p:extLst>
          </p:nvPr>
        </p:nvGraphicFramePr>
        <p:xfrm>
          <a:off x="1193800" y="36195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81" name="Equation" r:id="rId3" imgW="3009600" imgH="812520" progId="Equation.DSMT4">
                  <p:embed/>
                </p:oleObj>
              </mc:Choice>
              <mc:Fallback>
                <p:oleObj name="Equation" r:id="rId3" imgW="3009600" imgH="81252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619500"/>
                        <a:ext cx="6019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958574"/>
              </p:ext>
            </p:extLst>
          </p:nvPr>
        </p:nvGraphicFramePr>
        <p:xfrm>
          <a:off x="1295400" y="13716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82" name="Equation" r:id="rId5" imgW="3009600" imgH="812520" progId="Equation.DSMT4">
                  <p:embed/>
                </p:oleObj>
              </mc:Choice>
              <mc:Fallback>
                <p:oleObj name="Equation" r:id="rId5" imgW="300960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6019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74604"/>
              </p:ext>
            </p:extLst>
          </p:nvPr>
        </p:nvGraphicFramePr>
        <p:xfrm>
          <a:off x="4114800" y="31115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8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115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7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06162"/>
              </p:ext>
            </p:extLst>
          </p:nvPr>
        </p:nvGraphicFramePr>
        <p:xfrm>
          <a:off x="736600" y="7620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14" name="Equation" r:id="rId3" imgW="3009600" imgH="812520" progId="Equation.DSMT4">
                  <p:embed/>
                </p:oleObj>
              </mc:Choice>
              <mc:Fallback>
                <p:oleObj name="Equation" r:id="rId3" imgW="3009600" imgH="8125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762000"/>
                        <a:ext cx="6019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96457"/>
              </p:ext>
            </p:extLst>
          </p:nvPr>
        </p:nvGraphicFramePr>
        <p:xfrm>
          <a:off x="6931025" y="1295400"/>
          <a:ext cx="857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15" name="Equation" r:id="rId5" imgW="342720" imgH="279360" progId="Equation.DSMT4">
                  <p:embed/>
                </p:oleObj>
              </mc:Choice>
              <mc:Fallback>
                <p:oleObj name="Equation" r:id="rId5" imgW="34272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25" y="1295400"/>
                        <a:ext cx="8572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69216"/>
              </p:ext>
            </p:extLst>
          </p:nvPr>
        </p:nvGraphicFramePr>
        <p:xfrm>
          <a:off x="762000" y="30226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16" name="Equation" r:id="rId7" imgW="2819400" imgH="469900" progId="Equation.DSMT4">
                  <p:embed/>
                </p:oleObj>
              </mc:Choice>
              <mc:Fallback>
                <p:oleObj name="Equation" r:id="rId7" imgW="28194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22600"/>
                        <a:ext cx="5638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257362"/>
              </p:ext>
            </p:extLst>
          </p:nvPr>
        </p:nvGraphicFramePr>
        <p:xfrm>
          <a:off x="7899400" y="13462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17" name="Equation" r:id="rId9" imgW="253800" imgH="253800" progId="Equation.DSMT4">
                  <p:embed/>
                </p:oleObj>
              </mc:Choice>
              <mc:Fallback>
                <p:oleObj name="Equation" r:id="rId9" imgW="253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1346200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96666"/>
              </p:ext>
            </p:extLst>
          </p:nvPr>
        </p:nvGraphicFramePr>
        <p:xfrm>
          <a:off x="2971800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1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4267200"/>
            <a:ext cx="4267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je jednačina kružnice !   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6" idx="3"/>
            <a:endCxn id="9" idx="3"/>
          </p:cNvCxnSpPr>
          <p:nvPr/>
        </p:nvCxnSpPr>
        <p:spPr>
          <a:xfrm>
            <a:off x="6400800" y="3492500"/>
            <a:ext cx="76200" cy="103631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3.1.2. Transformacija komponenti tenzora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457200" y="1881960"/>
            <a:ext cx="1752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Poznato: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14758"/>
              </p:ext>
            </p:extLst>
          </p:nvPr>
        </p:nvGraphicFramePr>
        <p:xfrm>
          <a:off x="1752600" y="2112792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6" name="Equation" r:id="rId4" imgW="1015920" imgH="482400" progId="Equation.DSMT4">
                  <p:embed/>
                </p:oleObj>
              </mc:Choice>
              <mc:Fallback>
                <p:oleObj name="Equation" r:id="rId4" imgW="1015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12792"/>
                        <a:ext cx="2032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3398757"/>
            <a:ext cx="1524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Traži se: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197381"/>
              </p:ext>
            </p:extLst>
          </p:nvPr>
        </p:nvGraphicFramePr>
        <p:xfrm>
          <a:off x="1676400" y="3606800"/>
          <a:ext cx="2362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7" name="Equation" r:id="rId6" imgW="1180800" imgH="482400" progId="Equation.DSMT4">
                  <p:embed/>
                </p:oleObj>
              </mc:Choice>
              <mc:Fallback>
                <p:oleObj name="Equation" r:id="rId6" imgW="1180800" imgH="482400" progId="Equation.DSMT4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06800"/>
                        <a:ext cx="2362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54" y="1447800"/>
            <a:ext cx="3834246" cy="3609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6354" y="5181600"/>
            <a:ext cx="3834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3.3 Naponski element za slučaj ravnog stanja napona koji odgovara x’y’ koordinatnom sistemu</a:t>
            </a:r>
            <a:endParaRPr lang="sr-Latn-RS" sz="2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52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42"/>
    </mc:Choice>
    <mc:Fallback xmlns="">
      <p:transition spd="slow" advTm="10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21487"/>
              </p:ext>
            </p:extLst>
          </p:nvPr>
        </p:nvGraphicFramePr>
        <p:xfrm>
          <a:off x="4114800" y="2362200"/>
          <a:ext cx="2870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24" name="Equation" r:id="rId3" imgW="1435100" imgH="279400" progId="Equation.DSMT4">
                  <p:embed/>
                </p:oleObj>
              </mc:Choice>
              <mc:Fallback>
                <p:oleObj name="Equation" r:id="rId3" imgW="14351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362200"/>
                        <a:ext cx="2870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28150"/>
              </p:ext>
            </p:extLst>
          </p:nvPr>
        </p:nvGraphicFramePr>
        <p:xfrm>
          <a:off x="1371600" y="3505200"/>
          <a:ext cx="3124080" cy="205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25" name="Equation" r:id="rId5" imgW="1562040" imgH="1028520" progId="Equation.DSMT4">
                  <p:embed/>
                </p:oleObj>
              </mc:Choice>
              <mc:Fallback>
                <p:oleObj name="Equation" r:id="rId5" imgW="1562040" imgH="1028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3124080" cy="2057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875831"/>
              </p:ext>
            </p:extLst>
          </p:nvPr>
        </p:nvGraphicFramePr>
        <p:xfrm>
          <a:off x="1371600" y="11938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26" name="Equation" r:id="rId7" imgW="2819400" imgH="469900" progId="Equation.DSMT4">
                  <p:embed/>
                </p:oleObj>
              </mc:Choice>
              <mc:Fallback>
                <p:oleObj name="Equation" r:id="rId7" imgW="28194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93800"/>
                        <a:ext cx="5638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143000" y="990600"/>
            <a:ext cx="6096000" cy="2133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0" name="Elbow Connector 9"/>
          <p:cNvCxnSpPr>
            <a:stCxn id="9" idx="3"/>
            <a:endCxn id="6" idx="3"/>
          </p:cNvCxnSpPr>
          <p:nvPr/>
        </p:nvCxnSpPr>
        <p:spPr>
          <a:xfrm flipH="1">
            <a:off x="4495680" y="2057400"/>
            <a:ext cx="2743320" cy="2476320"/>
          </a:xfrm>
          <a:prstGeom prst="bentConnector3">
            <a:avLst>
              <a:gd name="adj1" fmla="val -833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917823"/>
              </p:ext>
            </p:extLst>
          </p:nvPr>
        </p:nvGraphicFramePr>
        <p:xfrm>
          <a:off x="990600" y="6096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1" name="Equation" r:id="rId3" imgW="2819400" imgH="469900" progId="Equation.DSMT4">
                  <p:embed/>
                </p:oleObj>
              </mc:Choice>
              <mc:Fallback>
                <p:oleObj name="Equation" r:id="rId3" imgW="28194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5638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1854200"/>
            <a:ext cx="746760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Sve tačke na </a:t>
            </a:r>
            <a:r>
              <a:rPr lang="sr-Latn-RS" sz="2800" dirty="0" smtClean="0"/>
              <a:t>ovoj kružnici  </a:t>
            </a:r>
            <a:r>
              <a:rPr lang="sr-Latn-RS" sz="2800" dirty="0"/>
              <a:t>i one unutar, u </a:t>
            </a:r>
            <a:r>
              <a:rPr lang="sr-Latn-RS" sz="2800" i="1" dirty="0">
                <a:latin typeface="Symbol" pitchFamily="18" charset="2"/>
              </a:rPr>
              <a:t>st</a:t>
            </a:r>
            <a:r>
              <a:rPr lang="sr-Latn-RS" sz="2800" dirty="0"/>
              <a:t> koordinatnom sistemu, pripadaju </a:t>
            </a:r>
            <a:r>
              <a:rPr lang="sr-Latn-RS" sz="2800" b="1" dirty="0" smtClean="0"/>
              <a:t>Morovom krugu napona </a:t>
            </a:r>
            <a:r>
              <a:rPr lang="sr-Latn-RS" sz="2800" dirty="0" smtClean="0"/>
              <a:t>(„alatu“ za grafičku analizu ravnog stanja napona). </a:t>
            </a:r>
            <a:endParaRPr lang="en-US" sz="2800" dirty="0"/>
          </a:p>
        </p:txBody>
      </p:sp>
      <p:cxnSp>
        <p:nvCxnSpPr>
          <p:cNvPr id="9" name="Elbow Connector 8"/>
          <p:cNvCxnSpPr>
            <a:stCxn id="3" idx="1"/>
            <a:endCxn id="7" idx="1"/>
          </p:cNvCxnSpPr>
          <p:nvPr/>
        </p:nvCxnSpPr>
        <p:spPr>
          <a:xfrm rot="10800000" flipV="1">
            <a:off x="990600" y="1079499"/>
            <a:ext cx="12700" cy="168264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16109"/>
            <a:ext cx="7159752" cy="3808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4778514"/>
            <a:ext cx="7159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3.12 Predznaci za slučaj ravnog stanja: za analitičku analizu (a) i grafičku analizu (b)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28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53069"/>
            <a:ext cx="3474720" cy="3483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454991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3.13 Naponski element za slučaj ravnog stanja napona sa ucrtanim tačkama A i B na pozitivno orijentisanim stranama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2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6"/>
            <a:ext cx="6116505" cy="5035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1408" y="5638800"/>
            <a:ext cx="4240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3.14 Primer Morovog kruga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12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253250" cy="40212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3650" y="523869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3.15 Morov krug za jednoosno stanje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84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33" y="1158933"/>
            <a:ext cx="5318067" cy="3946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4793" y="5181600"/>
            <a:ext cx="4878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3.16 Morov krug napona za čisto smicanje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544984" cy="4314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8768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3.4 Ravno stanje napona: Trougaona naponska prizma sa ucrtanim naponima koji na nju deluju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6783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01"/>
    </mc:Choice>
    <mc:Fallback xmlns="">
      <p:transition spd="slow" advTm="13090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08274"/>
              </p:ext>
            </p:extLst>
          </p:nvPr>
        </p:nvGraphicFramePr>
        <p:xfrm>
          <a:off x="1066800" y="2286000"/>
          <a:ext cx="6451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09" name="Equation" r:id="rId3" imgW="3225600" imgH="990360" progId="Equation.DSMT4">
                  <p:embed/>
                </p:oleObj>
              </mc:Choice>
              <mc:Fallback>
                <p:oleObj name="Equation" r:id="rId3" imgW="3225600" imgH="990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6451600" cy="198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85573"/>
              </p:ext>
            </p:extLst>
          </p:nvPr>
        </p:nvGraphicFramePr>
        <p:xfrm>
          <a:off x="1066800" y="4826000"/>
          <a:ext cx="612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0" name="Equation" r:id="rId5" imgW="3060700" imgH="558800" progId="Equation.DSMT4">
                  <p:embed/>
                </p:oleObj>
              </mc:Choice>
              <mc:Fallback>
                <p:oleObj name="Equation" r:id="rId5" imgW="30607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26000"/>
                        <a:ext cx="6121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33175"/>
              </p:ext>
            </p:extLst>
          </p:nvPr>
        </p:nvGraphicFramePr>
        <p:xfrm>
          <a:off x="7543800" y="2971800"/>
          <a:ext cx="104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1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971800"/>
                        <a:ext cx="10476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901491"/>
              </p:ext>
            </p:extLst>
          </p:nvPr>
        </p:nvGraphicFramePr>
        <p:xfrm>
          <a:off x="2057400" y="1803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03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509109"/>
              </p:ext>
            </p:extLst>
          </p:nvPr>
        </p:nvGraphicFramePr>
        <p:xfrm>
          <a:off x="1066800" y="495300"/>
          <a:ext cx="15557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3" name="Equation" r:id="rId11" imgW="622080" imgH="507960" progId="Equation.DSMT4">
                  <p:embed/>
                </p:oleObj>
              </mc:Choice>
              <mc:Fallback>
                <p:oleObj name="Equation" r:id="rId11" imgW="62208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"/>
                        <a:ext cx="1555750" cy="1270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822285"/>
              </p:ext>
            </p:extLst>
          </p:nvPr>
        </p:nvGraphicFramePr>
        <p:xfrm>
          <a:off x="4114800" y="434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4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76615"/>
              </p:ext>
            </p:extLst>
          </p:nvPr>
        </p:nvGraphicFramePr>
        <p:xfrm>
          <a:off x="4000500" y="1073150"/>
          <a:ext cx="1301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5" name="Equation" r:id="rId15" imgW="520560" imgH="241200" progId="Equation.DSMT4">
                  <p:embed/>
                </p:oleObj>
              </mc:Choice>
              <mc:Fallback>
                <p:oleObj name="Equation" r:id="rId15" imgW="52056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073150"/>
                        <a:ext cx="1301750" cy="603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4472940" y="1958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32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73955"/>
              </p:ext>
            </p:extLst>
          </p:nvPr>
        </p:nvGraphicFramePr>
        <p:xfrm>
          <a:off x="1981199" y="7366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4" name="Equation" r:id="rId3" imgW="1460500" imgH="1447800" progId="Equation.DSMT4">
                  <p:embed/>
                </p:oleObj>
              </mc:Choice>
              <mc:Fallback>
                <p:oleObj name="Equation" r:id="rId3" imgW="1460500" imgH="1447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736600"/>
                        <a:ext cx="2921000" cy="289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32005"/>
              </p:ext>
            </p:extLst>
          </p:nvPr>
        </p:nvGraphicFramePr>
        <p:xfrm>
          <a:off x="1422400" y="4241800"/>
          <a:ext cx="612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5" name="Equation" r:id="rId5" imgW="3060700" imgH="558800" progId="Equation.DSMT4">
                  <p:embed/>
                </p:oleObj>
              </mc:Choice>
              <mc:Fallback>
                <p:oleObj name="Equation" r:id="rId5" imgW="30607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241800"/>
                        <a:ext cx="61214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3284220" y="3898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35190"/>
              </p:ext>
            </p:extLst>
          </p:nvPr>
        </p:nvGraphicFramePr>
        <p:xfrm>
          <a:off x="3352800" y="546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6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1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2.1|16.7|5.7|38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2708</TotalTime>
  <Words>711</Words>
  <Application>Microsoft Office PowerPoint</Application>
  <PresentationFormat>On-screen Show (4:3)</PresentationFormat>
  <Paragraphs>143</Paragraphs>
  <Slides>66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3. ANALIZA NAPONA I     DEFORMACIJA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367</cp:revision>
  <dcterms:created xsi:type="dcterms:W3CDTF">2015-02-23T09:28:50Z</dcterms:created>
  <dcterms:modified xsi:type="dcterms:W3CDTF">2020-03-20T16:38:13Z</dcterms:modified>
</cp:coreProperties>
</file>