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3"/>
  </p:notesMasterIdLst>
  <p:sldIdLst>
    <p:sldId id="256" r:id="rId2"/>
    <p:sldId id="257" r:id="rId3"/>
    <p:sldId id="260" r:id="rId4"/>
    <p:sldId id="258" r:id="rId5"/>
    <p:sldId id="261" r:id="rId6"/>
    <p:sldId id="265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62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63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6" r:id="rId34"/>
    <p:sldId id="291" r:id="rId35"/>
    <p:sldId id="297" r:id="rId36"/>
    <p:sldId id="292" r:id="rId37"/>
    <p:sldId id="293" r:id="rId38"/>
    <p:sldId id="294" r:id="rId39"/>
    <p:sldId id="298" r:id="rId40"/>
    <p:sldId id="333" r:id="rId41"/>
    <p:sldId id="303" r:id="rId42"/>
    <p:sldId id="300" r:id="rId43"/>
    <p:sldId id="301" r:id="rId44"/>
    <p:sldId id="302" r:id="rId45"/>
    <p:sldId id="304" r:id="rId46"/>
    <p:sldId id="305" r:id="rId47"/>
    <p:sldId id="308" r:id="rId48"/>
    <p:sldId id="307" r:id="rId49"/>
    <p:sldId id="309" r:id="rId50"/>
    <p:sldId id="306" r:id="rId51"/>
    <p:sldId id="332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0" r:id="rId62"/>
    <p:sldId id="321" r:id="rId63"/>
    <p:sldId id="318" r:id="rId64"/>
    <p:sldId id="322" r:id="rId65"/>
    <p:sldId id="327" r:id="rId66"/>
    <p:sldId id="325" r:id="rId67"/>
    <p:sldId id="326" r:id="rId68"/>
    <p:sldId id="324" r:id="rId69"/>
    <p:sldId id="331" r:id="rId70"/>
    <p:sldId id="328" r:id="rId71"/>
    <p:sldId id="329" r:id="rId7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in Posavljak" initials="SP" lastIdx="1" clrIdx="0">
    <p:extLst>
      <p:ext uri="{19B8F6BF-5375-455C-9EA6-DF929625EA0E}">
        <p15:presenceInfo xmlns:p15="http://schemas.microsoft.com/office/powerpoint/2012/main" userId="Strain Posavlj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9.wmf"/><Relationship Id="rId6" Type="http://schemas.openxmlformats.org/officeDocument/2006/relationships/image" Target="../media/image41.wmf"/><Relationship Id="rId5" Type="http://schemas.openxmlformats.org/officeDocument/2006/relationships/image" Target="../media/image37.wmf"/><Relationship Id="rId4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1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2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2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0.wmf"/><Relationship Id="rId6" Type="http://schemas.openxmlformats.org/officeDocument/2006/relationships/image" Target="../media/image80.wmf"/><Relationship Id="rId5" Type="http://schemas.openxmlformats.org/officeDocument/2006/relationships/image" Target="../media/image24.wmf"/><Relationship Id="rId10" Type="http://schemas.openxmlformats.org/officeDocument/2006/relationships/image" Target="../media/image83.wmf"/><Relationship Id="rId4" Type="http://schemas.openxmlformats.org/officeDocument/2006/relationships/image" Target="../media/image79.wmf"/><Relationship Id="rId9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0.wmf"/><Relationship Id="rId5" Type="http://schemas.openxmlformats.org/officeDocument/2006/relationships/image" Target="../media/image81.wmf"/><Relationship Id="rId4" Type="http://schemas.openxmlformats.org/officeDocument/2006/relationships/image" Target="../media/image2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24.wmf"/><Relationship Id="rId1" Type="http://schemas.openxmlformats.org/officeDocument/2006/relationships/image" Target="../media/image86.wmf"/><Relationship Id="rId4" Type="http://schemas.openxmlformats.org/officeDocument/2006/relationships/image" Target="../media/image8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9.wmf"/><Relationship Id="rId4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8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Relationship Id="rId6" Type="http://schemas.openxmlformats.org/officeDocument/2006/relationships/image" Target="../media/image82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82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24.wmf"/><Relationship Id="rId4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24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7.wmf"/><Relationship Id="rId2" Type="http://schemas.openxmlformats.org/officeDocument/2006/relationships/image" Target="../media/image119.wmf"/><Relationship Id="rId1" Type="http://schemas.openxmlformats.org/officeDocument/2006/relationships/image" Target="../media/image93.wmf"/><Relationship Id="rId6" Type="http://schemas.openxmlformats.org/officeDocument/2006/relationships/image" Target="../media/image123.wmf"/><Relationship Id="rId11" Type="http://schemas.openxmlformats.org/officeDocument/2006/relationships/image" Target="../media/image126.wmf"/><Relationship Id="rId5" Type="http://schemas.openxmlformats.org/officeDocument/2006/relationships/image" Target="../media/image122.wmf"/><Relationship Id="rId10" Type="http://schemas.openxmlformats.org/officeDocument/2006/relationships/image" Target="../media/image24.wmf"/><Relationship Id="rId4" Type="http://schemas.openxmlformats.org/officeDocument/2006/relationships/image" Target="../media/image121.wmf"/><Relationship Id="rId9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6.wmf"/><Relationship Id="rId1" Type="http://schemas.openxmlformats.org/officeDocument/2006/relationships/image" Target="../media/image128.wmf"/><Relationship Id="rId4" Type="http://schemas.openxmlformats.org/officeDocument/2006/relationships/image" Target="../media/image2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7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8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52.wmf"/><Relationship Id="rId6" Type="http://schemas.openxmlformats.org/officeDocument/2006/relationships/image" Target="../media/image147.wmf"/><Relationship Id="rId11" Type="http://schemas.openxmlformats.org/officeDocument/2006/relationships/image" Target="../media/image24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24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24.wmf"/><Relationship Id="rId7" Type="http://schemas.openxmlformats.org/officeDocument/2006/relationships/image" Target="../media/image8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9" Type="http://schemas.openxmlformats.org/officeDocument/2006/relationships/image" Target="../media/image16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8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70.wmf"/><Relationship Id="rId3" Type="http://schemas.openxmlformats.org/officeDocument/2006/relationships/image" Target="../media/image145.wmf"/><Relationship Id="rId7" Type="http://schemas.openxmlformats.org/officeDocument/2006/relationships/image" Target="../media/image148.wmf"/><Relationship Id="rId12" Type="http://schemas.openxmlformats.org/officeDocument/2006/relationships/image" Target="../media/image169.wmf"/><Relationship Id="rId2" Type="http://schemas.openxmlformats.org/officeDocument/2006/relationships/image" Target="../media/image165.wmf"/><Relationship Id="rId16" Type="http://schemas.openxmlformats.org/officeDocument/2006/relationships/image" Target="../media/image173.wmf"/><Relationship Id="rId1" Type="http://schemas.openxmlformats.org/officeDocument/2006/relationships/image" Target="../media/image143.wmf"/><Relationship Id="rId6" Type="http://schemas.openxmlformats.org/officeDocument/2006/relationships/image" Target="../media/image151.wmf"/><Relationship Id="rId11" Type="http://schemas.openxmlformats.org/officeDocument/2006/relationships/image" Target="../media/image168.wmf"/><Relationship Id="rId5" Type="http://schemas.openxmlformats.org/officeDocument/2006/relationships/image" Target="../media/image147.wmf"/><Relationship Id="rId15" Type="http://schemas.openxmlformats.org/officeDocument/2006/relationships/image" Target="../media/image172.wmf"/><Relationship Id="rId10" Type="http://schemas.openxmlformats.org/officeDocument/2006/relationships/image" Target="../media/image167.wmf"/><Relationship Id="rId4" Type="http://schemas.openxmlformats.org/officeDocument/2006/relationships/image" Target="../media/image166.wmf"/><Relationship Id="rId9" Type="http://schemas.openxmlformats.org/officeDocument/2006/relationships/image" Target="../media/image149.wmf"/><Relationship Id="rId14" Type="http://schemas.openxmlformats.org/officeDocument/2006/relationships/image" Target="../media/image171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69.wmf"/><Relationship Id="rId18" Type="http://schemas.openxmlformats.org/officeDocument/2006/relationships/image" Target="../media/image24.wmf"/><Relationship Id="rId3" Type="http://schemas.openxmlformats.org/officeDocument/2006/relationships/image" Target="../media/image165.wmf"/><Relationship Id="rId7" Type="http://schemas.openxmlformats.org/officeDocument/2006/relationships/image" Target="../media/image151.wmf"/><Relationship Id="rId12" Type="http://schemas.openxmlformats.org/officeDocument/2006/relationships/image" Target="../media/image176.wmf"/><Relationship Id="rId17" Type="http://schemas.openxmlformats.org/officeDocument/2006/relationships/image" Target="../media/image173.wmf"/><Relationship Id="rId2" Type="http://schemas.openxmlformats.org/officeDocument/2006/relationships/image" Target="../media/image143.wmf"/><Relationship Id="rId16" Type="http://schemas.openxmlformats.org/officeDocument/2006/relationships/image" Target="../media/image172.wmf"/><Relationship Id="rId1" Type="http://schemas.openxmlformats.org/officeDocument/2006/relationships/image" Target="../media/image174.wmf"/><Relationship Id="rId6" Type="http://schemas.openxmlformats.org/officeDocument/2006/relationships/image" Target="../media/image147.wmf"/><Relationship Id="rId11" Type="http://schemas.openxmlformats.org/officeDocument/2006/relationships/image" Target="../media/image175.wmf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10" Type="http://schemas.openxmlformats.org/officeDocument/2006/relationships/image" Target="../media/image149.wmf"/><Relationship Id="rId19" Type="http://schemas.openxmlformats.org/officeDocument/2006/relationships/image" Target="../media/image82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7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7.wmf"/><Relationship Id="rId1" Type="http://schemas.openxmlformats.org/officeDocument/2006/relationships/image" Target="../media/image17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8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82.wmf"/><Relationship Id="rId5" Type="http://schemas.openxmlformats.org/officeDocument/2006/relationships/image" Target="../media/image181.wmf"/><Relationship Id="rId4" Type="http://schemas.openxmlformats.org/officeDocument/2006/relationships/image" Target="../media/image24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24.3.2020.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24.3.2020.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4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8.wmf"/><Relationship Id="rId3" Type="http://schemas.openxmlformats.org/officeDocument/2006/relationships/image" Target="../media/image5.jp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4.wmf"/><Relationship Id="rId5" Type="http://schemas.openxmlformats.org/officeDocument/2006/relationships/image" Target="../media/image35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1.wmf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2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2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51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9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2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0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112.bin"/><Relationship Id="rId18" Type="http://schemas.openxmlformats.org/officeDocument/2006/relationships/oleObject" Target="../embeddings/oleObject115.bin"/><Relationship Id="rId3" Type="http://schemas.openxmlformats.org/officeDocument/2006/relationships/oleObject" Target="../embeddings/oleObject107.bin"/><Relationship Id="rId21" Type="http://schemas.openxmlformats.org/officeDocument/2006/relationships/image" Target="../media/image82.wmf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24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image" Target="../media/image83.wmf"/><Relationship Id="rId10" Type="http://schemas.openxmlformats.org/officeDocument/2006/relationships/image" Target="../media/image79.wmf"/><Relationship Id="rId19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11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24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88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81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99.wmf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4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98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8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2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0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5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18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182.bin"/><Relationship Id="rId3" Type="http://schemas.openxmlformats.org/officeDocument/2006/relationships/oleObject" Target="../embeddings/oleObject170.bin"/><Relationship Id="rId21" Type="http://schemas.openxmlformats.org/officeDocument/2006/relationships/image" Target="../media/image125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77.bin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20" Type="http://schemas.openxmlformats.org/officeDocument/2006/relationships/oleObject" Target="../embeddings/oleObject179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74.bin"/><Relationship Id="rId24" Type="http://schemas.openxmlformats.org/officeDocument/2006/relationships/oleObject" Target="../embeddings/oleObject181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image" Target="../media/image24.wmf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23.wmf"/><Relationship Id="rId22" Type="http://schemas.openxmlformats.org/officeDocument/2006/relationships/oleObject" Target="../embeddings/oleObject180.bin"/><Relationship Id="rId27" Type="http://schemas.openxmlformats.org/officeDocument/2006/relationships/image" Target="../media/image12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24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8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31.jpeg"/><Relationship Id="rId4" Type="http://schemas.openxmlformats.org/officeDocument/2006/relationships/image" Target="../media/image13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131.jpeg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0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8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5.wmf"/><Relationship Id="rId11" Type="http://schemas.openxmlformats.org/officeDocument/2006/relationships/image" Target="../media/image137.jpeg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82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9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9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142.jpeg"/><Relationship Id="rId21" Type="http://schemas.openxmlformats.org/officeDocument/2006/relationships/image" Target="../media/image151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150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0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207.bin"/><Relationship Id="rId21" Type="http://schemas.openxmlformats.org/officeDocument/2006/relationships/oleObject" Target="../embeddings/oleObject216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11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7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9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24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5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234.bin"/><Relationship Id="rId3" Type="http://schemas.openxmlformats.org/officeDocument/2006/relationships/oleObject" Target="../embeddings/oleObject226.bin"/><Relationship Id="rId21" Type="http://schemas.openxmlformats.org/officeDocument/2006/relationships/oleObject" Target="../embeddings/oleObject236.bin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5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image" Target="../media/image160.wmf"/><Relationship Id="rId10" Type="http://schemas.openxmlformats.org/officeDocument/2006/relationships/image" Target="../media/image158.wmf"/><Relationship Id="rId19" Type="http://schemas.openxmlformats.org/officeDocument/2006/relationships/image" Target="../media/image161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229.bin"/><Relationship Id="rId14" Type="http://schemas.openxmlformats.org/officeDocument/2006/relationships/oleObject" Target="../embeddings/oleObject232.bin"/><Relationship Id="rId22" Type="http://schemas.openxmlformats.org/officeDocument/2006/relationships/image" Target="../media/image16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8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150.wmf"/><Relationship Id="rId26" Type="http://schemas.openxmlformats.org/officeDocument/2006/relationships/image" Target="../media/image169.wmf"/><Relationship Id="rId3" Type="http://schemas.openxmlformats.org/officeDocument/2006/relationships/oleObject" Target="../embeddings/oleObject240.bin"/><Relationship Id="rId21" Type="http://schemas.openxmlformats.org/officeDocument/2006/relationships/oleObject" Target="../embeddings/oleObject249.bin"/><Relationship Id="rId34" Type="http://schemas.openxmlformats.org/officeDocument/2006/relationships/image" Target="../media/image173.wmf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247.bin"/><Relationship Id="rId25" Type="http://schemas.openxmlformats.org/officeDocument/2006/relationships/oleObject" Target="../embeddings/oleObject251.bin"/><Relationship Id="rId33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49.wmf"/><Relationship Id="rId29" Type="http://schemas.openxmlformats.org/officeDocument/2006/relationships/oleObject" Target="../embeddings/oleObject253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44.bin"/><Relationship Id="rId24" Type="http://schemas.openxmlformats.org/officeDocument/2006/relationships/image" Target="../media/image168.wmf"/><Relationship Id="rId32" Type="http://schemas.openxmlformats.org/officeDocument/2006/relationships/image" Target="../media/image172.wmf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23" Type="http://schemas.openxmlformats.org/officeDocument/2006/relationships/oleObject" Target="../embeddings/oleObject250.bin"/><Relationship Id="rId28" Type="http://schemas.openxmlformats.org/officeDocument/2006/relationships/image" Target="../media/image170.wmf"/><Relationship Id="rId36" Type="http://schemas.openxmlformats.org/officeDocument/2006/relationships/oleObject" Target="../embeddings/oleObject257.bin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248.bin"/><Relationship Id="rId31" Type="http://schemas.openxmlformats.org/officeDocument/2006/relationships/oleObject" Target="../embeddings/oleObject254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151.wmf"/><Relationship Id="rId22" Type="http://schemas.openxmlformats.org/officeDocument/2006/relationships/image" Target="../media/image167.wmf"/><Relationship Id="rId27" Type="http://schemas.openxmlformats.org/officeDocument/2006/relationships/oleObject" Target="../embeddings/oleObject252.bin"/><Relationship Id="rId30" Type="http://schemas.openxmlformats.org/officeDocument/2006/relationships/image" Target="../media/image171.wmf"/><Relationship Id="rId35" Type="http://schemas.openxmlformats.org/officeDocument/2006/relationships/oleObject" Target="../embeddings/oleObject25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263.bin"/><Relationship Id="rId18" Type="http://schemas.openxmlformats.org/officeDocument/2006/relationships/image" Target="../media/image148.wmf"/><Relationship Id="rId26" Type="http://schemas.openxmlformats.org/officeDocument/2006/relationships/image" Target="../media/image176.wmf"/><Relationship Id="rId39" Type="http://schemas.openxmlformats.org/officeDocument/2006/relationships/oleObject" Target="../embeddings/oleObject277.bin"/><Relationship Id="rId3" Type="http://schemas.openxmlformats.org/officeDocument/2006/relationships/oleObject" Target="../embeddings/oleObject258.bin"/><Relationship Id="rId21" Type="http://schemas.openxmlformats.org/officeDocument/2006/relationships/oleObject" Target="../embeddings/oleObject267.bin"/><Relationship Id="rId34" Type="http://schemas.openxmlformats.org/officeDocument/2006/relationships/image" Target="../media/image172.wmf"/><Relationship Id="rId42" Type="http://schemas.openxmlformats.org/officeDocument/2006/relationships/image" Target="../media/image82.wmf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65.bin"/><Relationship Id="rId25" Type="http://schemas.openxmlformats.org/officeDocument/2006/relationships/oleObject" Target="../embeddings/oleObject269.bin"/><Relationship Id="rId33" Type="http://schemas.openxmlformats.org/officeDocument/2006/relationships/oleObject" Target="../embeddings/oleObject273.bin"/><Relationship Id="rId38" Type="http://schemas.openxmlformats.org/officeDocument/2006/relationships/oleObject" Target="../embeddings/oleObject2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20" Type="http://schemas.openxmlformats.org/officeDocument/2006/relationships/image" Target="../media/image150.wmf"/><Relationship Id="rId29" Type="http://schemas.openxmlformats.org/officeDocument/2006/relationships/oleObject" Target="../embeddings/oleObject271.bin"/><Relationship Id="rId41" Type="http://schemas.openxmlformats.org/officeDocument/2006/relationships/oleObject" Target="../embeddings/oleObject278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62.bin"/><Relationship Id="rId24" Type="http://schemas.openxmlformats.org/officeDocument/2006/relationships/image" Target="../media/image175.wmf"/><Relationship Id="rId32" Type="http://schemas.openxmlformats.org/officeDocument/2006/relationships/image" Target="../media/image171.wmf"/><Relationship Id="rId37" Type="http://schemas.openxmlformats.org/officeDocument/2006/relationships/oleObject" Target="../embeddings/oleObject275.bin"/><Relationship Id="rId40" Type="http://schemas.openxmlformats.org/officeDocument/2006/relationships/image" Target="../media/image24.wmf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23" Type="http://schemas.openxmlformats.org/officeDocument/2006/relationships/oleObject" Target="../embeddings/oleObject268.bin"/><Relationship Id="rId28" Type="http://schemas.openxmlformats.org/officeDocument/2006/relationships/image" Target="../media/image169.wmf"/><Relationship Id="rId36" Type="http://schemas.openxmlformats.org/officeDocument/2006/relationships/image" Target="../media/image173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66.bin"/><Relationship Id="rId31" Type="http://schemas.openxmlformats.org/officeDocument/2006/relationships/oleObject" Target="../embeddings/oleObject272.bin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147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270.bin"/><Relationship Id="rId30" Type="http://schemas.openxmlformats.org/officeDocument/2006/relationships/image" Target="../media/image170.wmf"/><Relationship Id="rId35" Type="http://schemas.openxmlformats.org/officeDocument/2006/relationships/oleObject" Target="../embeddings/oleObject274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17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7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7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84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285.bin"/><Relationship Id="rId4" Type="http://schemas.openxmlformats.org/officeDocument/2006/relationships/image" Target="../media/image18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292.bin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24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185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297.bin"/><Relationship Id="rId10" Type="http://schemas.openxmlformats.org/officeDocument/2006/relationships/image" Target="../media/image82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9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R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28464"/>
              </p:ext>
            </p:extLst>
          </p:nvPr>
        </p:nvGraphicFramePr>
        <p:xfrm>
          <a:off x="1028700" y="4851400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5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851400"/>
                        <a:ext cx="2082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4214"/>
              </p:ext>
            </p:extLst>
          </p:nvPr>
        </p:nvGraphicFramePr>
        <p:xfrm>
          <a:off x="3708400" y="5486400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6" name="Equation" r:id="rId6" imgW="1498600" imgH="228600" progId="Equation.DSMT4">
                  <p:embed/>
                </p:oleObj>
              </mc:Choice>
              <mc:Fallback>
                <p:oleObj name="Equation" r:id="rId6" imgW="1498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86400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2"/>
            <a:endCxn id="5" idx="1"/>
          </p:cNvCxnSpPr>
          <p:nvPr/>
        </p:nvCxnSpPr>
        <p:spPr>
          <a:xfrm rot="16200000" flipH="1">
            <a:off x="2711450" y="4718050"/>
            <a:ext cx="355600" cy="163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29736"/>
              </p:ext>
            </p:extLst>
          </p:nvPr>
        </p:nvGraphicFramePr>
        <p:xfrm>
          <a:off x="584200" y="1473201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05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473201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27536"/>
              </p:ext>
            </p:extLst>
          </p:nvPr>
        </p:nvGraphicFramePr>
        <p:xfrm>
          <a:off x="4165600" y="1193801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06" name="Equation" r:id="rId5" imgW="1054100" imgH="482600" progId="Equation.DSMT4">
                  <p:embed/>
                </p:oleObj>
              </mc:Choice>
              <mc:Fallback>
                <p:oleObj name="Equation" r:id="rId5" imgW="10541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193801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83000" y="16256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6534"/>
              </p:ext>
            </p:extLst>
          </p:nvPr>
        </p:nvGraphicFramePr>
        <p:xfrm>
          <a:off x="558800" y="2616201"/>
          <a:ext cx="6654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07" name="Equation" r:id="rId7" imgW="3327400" imgH="279400" progId="Equation.DSMT4">
                  <p:embed/>
                </p:oleObj>
              </mc:Choice>
              <mc:Fallback>
                <p:oleObj name="Equation" r:id="rId7" imgW="33274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616201"/>
                        <a:ext cx="6654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52602"/>
              </p:ext>
            </p:extLst>
          </p:nvPr>
        </p:nvGraphicFramePr>
        <p:xfrm>
          <a:off x="1041400" y="20828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0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828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5974"/>
              </p:ext>
            </p:extLst>
          </p:nvPr>
        </p:nvGraphicFramePr>
        <p:xfrm>
          <a:off x="7264400" y="2692401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09" name="Equation" r:id="rId11" imgW="368280" imgH="215640" progId="Equation.DSMT4">
                  <p:embed/>
                </p:oleObj>
              </mc:Choice>
              <mc:Fallback>
                <p:oleObj name="Equation" r:id="rId11" imgW="3682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692401"/>
                        <a:ext cx="736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63714"/>
              </p:ext>
            </p:extLst>
          </p:nvPr>
        </p:nvGraphicFramePr>
        <p:xfrm>
          <a:off x="1041400" y="38354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10" name="Equation" r:id="rId13" imgW="3784600" imgH="444500" progId="Equation.DSMT4">
                  <p:embed/>
                </p:oleObj>
              </mc:Choice>
              <mc:Fallback>
                <p:oleObj name="Equation" r:id="rId13" imgW="3784600" imgH="444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35400"/>
                        <a:ext cx="756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13228"/>
              </p:ext>
            </p:extLst>
          </p:nvPr>
        </p:nvGraphicFramePr>
        <p:xfrm>
          <a:off x="1422400" y="33020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1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3020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3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52620"/>
              </p:ext>
            </p:extLst>
          </p:nvPr>
        </p:nvGraphicFramePr>
        <p:xfrm>
          <a:off x="1676400" y="42418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5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41800"/>
                        <a:ext cx="5715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55593"/>
              </p:ext>
            </p:extLst>
          </p:nvPr>
        </p:nvGraphicFramePr>
        <p:xfrm>
          <a:off x="533400" y="27432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6" name="Equation" r:id="rId5" imgW="3784600" imgH="444500" progId="Equation.DSMT4">
                  <p:embed/>
                </p:oleObj>
              </mc:Choice>
              <mc:Fallback>
                <p:oleObj name="Equation" r:id="rId5" imgW="37846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75692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8551"/>
              </p:ext>
            </p:extLst>
          </p:nvPr>
        </p:nvGraphicFramePr>
        <p:xfrm>
          <a:off x="4495800" y="5080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7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5067300" y="237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34914"/>
              </p:ext>
            </p:extLst>
          </p:nvPr>
        </p:nvGraphicFramePr>
        <p:xfrm>
          <a:off x="2057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5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54720"/>
              </p:ext>
            </p:extLst>
          </p:nvPr>
        </p:nvGraphicFramePr>
        <p:xfrm>
          <a:off x="1447800" y="16764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2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5715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4632"/>
              </p:ext>
            </p:extLst>
          </p:nvPr>
        </p:nvGraphicFramePr>
        <p:xfrm>
          <a:off x="4648200" y="584200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3" name="Equation" r:id="rId5" imgW="774364" imgH="241195" progId="Equation.DSMT4">
                  <p:embed/>
                </p:oleObj>
              </mc:Choice>
              <mc:Fallback>
                <p:oleObj name="Equation" r:id="rId5" imgW="77436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200"/>
                        <a:ext cx="1549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4991100" y="1333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04095"/>
              </p:ext>
            </p:extLst>
          </p:nvPr>
        </p:nvGraphicFramePr>
        <p:xfrm>
          <a:off x="18288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96660"/>
              </p:ext>
            </p:extLst>
          </p:nvPr>
        </p:nvGraphicFramePr>
        <p:xfrm>
          <a:off x="1447800" y="28956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5" name="Equation" r:id="rId9" imgW="2501640" imgH="253800" progId="Equation.DSMT4">
                  <p:embed/>
                </p:oleObj>
              </mc:Choice>
              <mc:Fallback>
                <p:oleObj name="Equation" r:id="rId9" imgW="2501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92489"/>
              </p:ext>
            </p:extLst>
          </p:nvPr>
        </p:nvGraphicFramePr>
        <p:xfrm>
          <a:off x="1600200" y="41402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6" name="Equation" r:id="rId3" imgW="2501640" imgH="253800" progId="Equation.DSMT4">
                  <p:embed/>
                </p:oleObj>
              </mc:Choice>
              <mc:Fallback>
                <p:oleObj name="Equation" r:id="rId3" imgW="25016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02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27043"/>
              </p:ext>
            </p:extLst>
          </p:nvPr>
        </p:nvGraphicFramePr>
        <p:xfrm>
          <a:off x="36322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7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7286"/>
              </p:ext>
            </p:extLst>
          </p:nvPr>
        </p:nvGraphicFramePr>
        <p:xfrm>
          <a:off x="1600200" y="52324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8" name="Equation" r:id="rId7" imgW="3009900" imgH="393700" progId="Equation.DSMT4">
                  <p:embed/>
                </p:oleObj>
              </mc:Choice>
              <mc:Fallback>
                <p:oleObj name="Equation" r:id="rId7" imgW="3009900" imgH="3937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324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4853940" y="3695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82388"/>
              </p:ext>
            </p:extLst>
          </p:nvPr>
        </p:nvGraphicFramePr>
        <p:xfrm>
          <a:off x="2006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3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73957"/>
              </p:ext>
            </p:extLst>
          </p:nvPr>
        </p:nvGraphicFramePr>
        <p:xfrm>
          <a:off x="1447800" y="838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6" name="Equation" r:id="rId3" imgW="3009900" imgH="393700" progId="Equation.DSMT4">
                  <p:embed/>
                </p:oleObj>
              </mc:Choice>
              <mc:Fallback>
                <p:oleObj name="Equation" r:id="rId3" imgW="3009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981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18579"/>
              </p:ext>
            </p:extLst>
          </p:nvPr>
        </p:nvGraphicFramePr>
        <p:xfrm>
          <a:off x="2806700" y="2208174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7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208174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3214013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7232"/>
              </p:ext>
            </p:extLst>
          </p:nvPr>
        </p:nvGraphicFramePr>
        <p:xfrm>
          <a:off x="1828800" y="4546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8" name="Equation" r:id="rId7" imgW="3009600" imgH="393480" progId="Equation.DSMT4">
                  <p:embed/>
                </p:oleObj>
              </mc:Choice>
              <mc:Fallback>
                <p:oleObj name="Equation" r:id="rId7" imgW="3009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466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1"/>
            <a:endCxn id="3" idx="1"/>
          </p:cNvCxnSpPr>
          <p:nvPr/>
        </p:nvCxnSpPr>
        <p:spPr>
          <a:xfrm rot="10800000" flipV="1">
            <a:off x="1828800" y="3691066"/>
            <a:ext cx="12700" cy="124923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1"/>
            <a:endCxn id="5" idx="1"/>
          </p:cNvCxnSpPr>
          <p:nvPr/>
        </p:nvCxnSpPr>
        <p:spPr>
          <a:xfrm rot="10800000" flipV="1">
            <a:off x="1447800" y="1231900"/>
            <a:ext cx="12700" cy="10109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58964"/>
              </p:ext>
            </p:extLst>
          </p:nvPr>
        </p:nvGraphicFramePr>
        <p:xfrm>
          <a:off x="7251700" y="176575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9"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76575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60308"/>
              </p:ext>
            </p:extLst>
          </p:nvPr>
        </p:nvGraphicFramePr>
        <p:xfrm>
          <a:off x="5881246" y="2616586"/>
          <a:ext cx="264045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0" name="Equation" r:id="rId6" imgW="1320227" imgH="444307" progId="Equation.DSMT4">
                  <p:embed/>
                </p:oleObj>
              </mc:Choice>
              <mc:Fallback>
                <p:oleObj name="Equation" r:id="rId6" imgW="1320227" imgH="444307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246" y="2616586"/>
                        <a:ext cx="264045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Elbow Connector 33"/>
          <p:cNvCxnSpPr>
            <a:stCxn id="4" idx="3"/>
            <a:endCxn id="32" idx="3"/>
          </p:cNvCxnSpPr>
          <p:nvPr/>
        </p:nvCxnSpPr>
        <p:spPr>
          <a:xfrm>
            <a:off x="8521700" y="1994350"/>
            <a:ext cx="12700" cy="106654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69293"/>
              </p:ext>
            </p:extLst>
          </p:nvPr>
        </p:nvGraphicFramePr>
        <p:xfrm>
          <a:off x="7315200" y="4165942"/>
          <a:ext cx="116789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1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65942"/>
                        <a:ext cx="116789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18395"/>
              </p:ext>
            </p:extLst>
          </p:nvPr>
        </p:nvGraphicFramePr>
        <p:xfrm>
          <a:off x="7645400" y="363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63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27424"/>
              </p:ext>
            </p:extLst>
          </p:nvPr>
        </p:nvGraphicFramePr>
        <p:xfrm>
          <a:off x="762000" y="4493362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3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3362"/>
                        <a:ext cx="914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46304"/>
              </p:ext>
            </p:extLst>
          </p:nvPr>
        </p:nvGraphicFramePr>
        <p:xfrm>
          <a:off x="1971751" y="51816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4" name="Equation" r:id="rId14" imgW="1485900" imgH="228600" progId="Equation.DSMT4">
                  <p:embed/>
                </p:oleObj>
              </mc:Choice>
              <mc:Fallback>
                <p:oleObj name="Equation" r:id="rId14" imgW="14859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751" y="51816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Elbow Connector 36"/>
          <p:cNvCxnSpPr>
            <a:stCxn id="35" idx="2"/>
            <a:endCxn id="36" idx="1"/>
          </p:cNvCxnSpPr>
          <p:nvPr/>
        </p:nvCxnSpPr>
        <p:spPr>
          <a:xfrm rot="16200000" flipH="1">
            <a:off x="1365656" y="4804105"/>
            <a:ext cx="459638" cy="75255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>
            <a:off x="3117850" y="1628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93972"/>
              </p:ext>
            </p:extLst>
          </p:nvPr>
        </p:nvGraphicFramePr>
        <p:xfrm>
          <a:off x="2241550" y="4318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19" name="Equation" r:id="rId3" imgW="1054100" imgH="482600" progId="Equation.DSMT4">
                  <p:embed/>
                </p:oleObj>
              </mc:Choice>
              <mc:Fallback>
                <p:oleObj name="Equation" r:id="rId3" imgW="1054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431800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7376"/>
              </p:ext>
            </p:extLst>
          </p:nvPr>
        </p:nvGraphicFramePr>
        <p:xfrm>
          <a:off x="1403350" y="20320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0" name="Equation" r:id="rId5" imgW="1485900" imgH="228600" progId="Equation.DSMT4">
                  <p:embed/>
                </p:oleObj>
              </mc:Choice>
              <mc:Fallback>
                <p:oleObj name="Equation" r:id="rId5" imgW="14859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320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47000"/>
              </p:ext>
            </p:extLst>
          </p:nvPr>
        </p:nvGraphicFramePr>
        <p:xfrm>
          <a:off x="1403349" y="2997200"/>
          <a:ext cx="558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1" name="Equation" r:id="rId7" imgW="2794000" imgH="279400" progId="Equation.DSMT4">
                  <p:embed/>
                </p:oleObj>
              </mc:Choice>
              <mc:Fallback>
                <p:oleObj name="Equation" r:id="rId7" imgW="27940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997200"/>
                        <a:ext cx="5588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38065"/>
              </p:ext>
            </p:extLst>
          </p:nvPr>
        </p:nvGraphicFramePr>
        <p:xfrm>
          <a:off x="1860550" y="256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56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8035"/>
              </p:ext>
            </p:extLst>
          </p:nvPr>
        </p:nvGraphicFramePr>
        <p:xfrm>
          <a:off x="1377950" y="4140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3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1402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1822450" y="3761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5602"/>
              </p:ext>
            </p:extLst>
          </p:nvPr>
        </p:nvGraphicFramePr>
        <p:xfrm>
          <a:off x="178435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4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63260"/>
              </p:ext>
            </p:extLst>
          </p:nvPr>
        </p:nvGraphicFramePr>
        <p:xfrm>
          <a:off x="1295400" y="54610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5" name="Equation" r:id="rId14" imgW="3187440" imgH="431640" progId="Equation.DSMT4">
                  <p:embed/>
                </p:oleObj>
              </mc:Choice>
              <mc:Fallback>
                <p:oleObj name="Equation" r:id="rId14" imgW="318744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61000"/>
                        <a:ext cx="637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38156"/>
              </p:ext>
            </p:extLst>
          </p:nvPr>
        </p:nvGraphicFramePr>
        <p:xfrm>
          <a:off x="1473200" y="4470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5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470400"/>
                        <a:ext cx="5918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15859"/>
              </p:ext>
            </p:extLst>
          </p:nvPr>
        </p:nvGraphicFramePr>
        <p:xfrm>
          <a:off x="1473200" y="29972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6" name="Equation" r:id="rId5" imgW="3187440" imgH="431640" progId="Equation.DSMT4">
                  <p:embed/>
                </p:oleObj>
              </mc:Choice>
              <mc:Fallback>
                <p:oleObj name="Equation" r:id="rId5" imgW="31874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997200"/>
                        <a:ext cx="637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1900"/>
              </p:ext>
            </p:extLst>
          </p:nvPr>
        </p:nvGraphicFramePr>
        <p:xfrm>
          <a:off x="4368800" y="736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7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736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955540" y="2618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99006"/>
              </p:ext>
            </p:extLst>
          </p:nvPr>
        </p:nvGraphicFramePr>
        <p:xfrm>
          <a:off x="1879600" y="398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8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9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646"/>
              </p:ext>
            </p:extLst>
          </p:nvPr>
        </p:nvGraphicFramePr>
        <p:xfrm>
          <a:off x="1549400" y="3962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98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962400"/>
                        <a:ext cx="5918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43121"/>
              </p:ext>
            </p:extLst>
          </p:nvPr>
        </p:nvGraphicFramePr>
        <p:xfrm>
          <a:off x="36830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99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930140" y="3634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52750"/>
              </p:ext>
            </p:extLst>
          </p:nvPr>
        </p:nvGraphicFramePr>
        <p:xfrm>
          <a:off x="1930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24858"/>
              </p:ext>
            </p:extLst>
          </p:nvPr>
        </p:nvGraphicFramePr>
        <p:xfrm>
          <a:off x="1549400" y="508635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1" name="Equation" r:id="rId9" imgW="3111500" imgH="393700" progId="Equation.DSMT4">
                  <p:embed/>
                </p:oleObj>
              </mc:Choice>
              <mc:Fallback>
                <p:oleObj name="Equation" r:id="rId9" imgW="31115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86350"/>
                        <a:ext cx="622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3.2.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stanje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3.2.1. Uvod u 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" y="1904992"/>
            <a:ext cx="7905404" cy="3100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080337"/>
            <a:ext cx="815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3.17 Primeri elemenata u kojima vlada ravno stanje deformacija: cev izložena pritisku radnog medija (a), gredni element opterećen ravnomerno raspodeljenim površinskim silama (b) i termički opterećen gredni element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47394"/>
              </p:ext>
            </p:extLst>
          </p:nvPr>
        </p:nvGraphicFramePr>
        <p:xfrm>
          <a:off x="1397000" y="241300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32" name="Equation" r:id="rId3" imgW="3111500" imgH="393700" progId="Equation.DSMT4">
                  <p:embed/>
                </p:oleObj>
              </mc:Choice>
              <mc:Fallback>
                <p:oleObj name="Equation" r:id="rId3" imgW="31115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413000"/>
                        <a:ext cx="6223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9336"/>
              </p:ext>
            </p:extLst>
          </p:nvPr>
        </p:nvGraphicFramePr>
        <p:xfrm>
          <a:off x="6426200" y="13462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33" name="Equation" r:id="rId5" imgW="469800" imgH="241200" progId="Equation.DSMT4">
                  <p:embed/>
                </p:oleObj>
              </mc:Choice>
              <mc:Fallback>
                <p:oleObj name="Equation" r:id="rId5" imgW="4698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1346200"/>
                        <a:ext cx="939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670814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59661"/>
              </p:ext>
            </p:extLst>
          </p:nvPr>
        </p:nvGraphicFramePr>
        <p:xfrm>
          <a:off x="1778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3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60015"/>
              </p:ext>
            </p:extLst>
          </p:nvPr>
        </p:nvGraphicFramePr>
        <p:xfrm>
          <a:off x="1397000" y="37846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35" name="Equation" r:id="rId9" imgW="2336760" imgH="393480" progId="Equation.DSMT4">
                  <p:embed/>
                </p:oleObj>
              </mc:Choice>
              <mc:Fallback>
                <p:oleObj name="Equation" r:id="rId9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7846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2159000" y="2057401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20094"/>
              </p:ext>
            </p:extLst>
          </p:nvPr>
        </p:nvGraphicFramePr>
        <p:xfrm>
          <a:off x="3517900" y="2284375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1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2284375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00" y="3290214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1"/>
            <a:endCxn id="11" idx="1"/>
          </p:cNvCxnSpPr>
          <p:nvPr/>
        </p:nvCxnSpPr>
        <p:spPr>
          <a:xfrm rot="10800000" flipV="1">
            <a:off x="2540000" y="3767268"/>
            <a:ext cx="12700" cy="124923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67983"/>
              </p:ext>
            </p:extLst>
          </p:nvPr>
        </p:nvGraphicFramePr>
        <p:xfrm>
          <a:off x="2133600" y="1066801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2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1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1"/>
            <a:endCxn id="3" idx="1"/>
          </p:cNvCxnSpPr>
          <p:nvPr/>
        </p:nvCxnSpPr>
        <p:spPr>
          <a:xfrm rot="10800000" flipH="1" flipV="1">
            <a:off x="2133600" y="1460501"/>
            <a:ext cx="25400" cy="858510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25916"/>
              </p:ext>
            </p:extLst>
          </p:nvPr>
        </p:nvGraphicFramePr>
        <p:xfrm>
          <a:off x="2540000" y="46228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3" name="Equation" r:id="rId7" imgW="2234880" imgH="393480" progId="Equation.DSMT4">
                  <p:embed/>
                </p:oleObj>
              </mc:Choice>
              <mc:Fallback>
                <p:oleObj name="Equation" r:id="rId7" imgW="2234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228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51468"/>
              </p:ext>
            </p:extLst>
          </p:nvPr>
        </p:nvGraphicFramePr>
        <p:xfrm>
          <a:off x="6858000" y="26416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2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41600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8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52868"/>
              </p:ext>
            </p:extLst>
          </p:nvPr>
        </p:nvGraphicFramePr>
        <p:xfrm>
          <a:off x="19812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26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67883"/>
              </p:ext>
            </p:extLst>
          </p:nvPr>
        </p:nvGraphicFramePr>
        <p:xfrm>
          <a:off x="1981200" y="16002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27" name="Equation" r:id="rId5" imgW="2235200" imgH="393700" progId="Equation.DSMT4">
                  <p:embed/>
                </p:oleObj>
              </mc:Choice>
              <mc:Fallback>
                <p:oleObj name="Equation" r:id="rId5" imgW="2235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52600" y="381000"/>
            <a:ext cx="51816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78780"/>
              </p:ext>
            </p:extLst>
          </p:nvPr>
        </p:nvGraphicFramePr>
        <p:xfrm>
          <a:off x="1955800" y="5334000"/>
          <a:ext cx="490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28" name="Equation" r:id="rId7" imgW="2451100" imgH="419100" progId="Equation.DSMT4">
                  <p:embed/>
                </p:oleObj>
              </mc:Choice>
              <mc:Fallback>
                <p:oleObj name="Equation" r:id="rId7" imgW="24511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334000"/>
                        <a:ext cx="4902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93839"/>
              </p:ext>
            </p:extLst>
          </p:nvPr>
        </p:nvGraphicFramePr>
        <p:xfrm>
          <a:off x="1981200" y="4191000"/>
          <a:ext cx="436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29" name="Equation" r:id="rId9" imgW="2184120" imgH="279360" progId="Equation.DSMT4">
                  <p:embed/>
                </p:oleObj>
              </mc:Choice>
              <mc:Fallback>
                <p:oleObj name="Equation" r:id="rId9" imgW="21841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4368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19528"/>
              </p:ext>
            </p:extLst>
          </p:nvPr>
        </p:nvGraphicFramePr>
        <p:xfrm>
          <a:off x="1981200" y="31750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30" name="Equation" r:id="rId11" imgW="876240" imgH="241200" progId="Equation.DSMT4">
                  <p:embed/>
                </p:oleObj>
              </mc:Choice>
              <mc:Fallback>
                <p:oleObj name="Equation" r:id="rId11" imgW="876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1752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101339" y="2781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25492"/>
              </p:ext>
            </p:extLst>
          </p:nvPr>
        </p:nvGraphicFramePr>
        <p:xfrm>
          <a:off x="2514600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3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80234"/>
              </p:ext>
            </p:extLst>
          </p:nvPr>
        </p:nvGraphicFramePr>
        <p:xfrm>
          <a:off x="2540000" y="485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3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85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83868"/>
              </p:ext>
            </p:extLst>
          </p:nvPr>
        </p:nvGraphicFramePr>
        <p:xfrm>
          <a:off x="6273800" y="4267200"/>
          <a:ext cx="50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33" name="Equation" r:id="rId16" imgW="253800" imgH="215640" progId="Equation.DSMT4">
                  <p:embed/>
                </p:oleObj>
              </mc:Choice>
              <mc:Fallback>
                <p:oleObj name="Equation" r:id="rId16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267200"/>
                        <a:ext cx="508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74200"/>
              </p:ext>
            </p:extLst>
          </p:nvPr>
        </p:nvGraphicFramePr>
        <p:xfrm>
          <a:off x="1676400" y="2032000"/>
          <a:ext cx="6019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5" name="Equation" r:id="rId3" imgW="3009900" imgH="1231900" progId="Equation.DSMT4">
                  <p:embed/>
                </p:oleObj>
              </mc:Choice>
              <mc:Fallback>
                <p:oleObj name="Equation" r:id="rId3" imgW="3009900" imgH="1231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32000"/>
                        <a:ext cx="60198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76400" y="736600"/>
            <a:ext cx="355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Transformacijski izrazi za deformacije:</a:t>
            </a:r>
            <a:endParaRPr lang="en-US" sz="2800" dirty="0"/>
          </a:p>
        </p:txBody>
      </p:sp>
      <p:cxnSp>
        <p:nvCxnSpPr>
          <p:cNvPr id="35" name="Elbow Connector 34"/>
          <p:cNvCxnSpPr>
            <a:stCxn id="34" idx="1"/>
            <a:endCxn id="33" idx="1"/>
          </p:cNvCxnSpPr>
          <p:nvPr/>
        </p:nvCxnSpPr>
        <p:spPr>
          <a:xfrm rot="10800000" flipV="1">
            <a:off x="1676400" y="1213654"/>
            <a:ext cx="12700" cy="205024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764310" y="1080915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Prva invarijanta deformacija: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41421"/>
              </p:ext>
            </p:extLst>
          </p:nvPr>
        </p:nvGraphicFramePr>
        <p:xfrm>
          <a:off x="2821710" y="1690515"/>
          <a:ext cx="271662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5" name="Equation" r:id="rId3" imgW="1358310" imgH="241195" progId="Equation.DSMT4">
                  <p:embed/>
                </p:oleObj>
              </mc:Choice>
              <mc:Fallback>
                <p:oleObj name="Equation" r:id="rId3" imgW="1358310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710" y="1690515"/>
                        <a:ext cx="2716620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10" y="2489008"/>
            <a:ext cx="2743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Druga invarijanta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04726"/>
              </p:ext>
            </p:extLst>
          </p:nvPr>
        </p:nvGraphicFramePr>
        <p:xfrm>
          <a:off x="2809875" y="3098800"/>
          <a:ext cx="3630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6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098800"/>
                        <a:ext cx="3630613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357515"/>
            <a:ext cx="3456709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Glavne deformacije: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62627"/>
              </p:ext>
            </p:extLst>
          </p:nvPr>
        </p:nvGraphicFramePr>
        <p:xfrm>
          <a:off x="3837710" y="4546600"/>
          <a:ext cx="462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7" name="Equation" r:id="rId7" imgW="2311400" imgH="393700" progId="Equation.DSMT4">
                  <p:embed/>
                </p:oleObj>
              </mc:Choice>
              <mc:Fallback>
                <p:oleObj name="Equation" r:id="rId7" imgW="2311400" imgH="393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10" y="4546600"/>
                        <a:ext cx="4622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270000" y="533400"/>
            <a:ext cx="4724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Pravci glavnih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64837"/>
              </p:ext>
            </p:extLst>
          </p:nvPr>
        </p:nvGraphicFramePr>
        <p:xfrm>
          <a:off x="5461000" y="781155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53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781155"/>
                        <a:ext cx="2159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58219"/>
              </p:ext>
            </p:extLst>
          </p:nvPr>
        </p:nvGraphicFramePr>
        <p:xfrm>
          <a:off x="5461000" y="195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54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95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70000" y="3160693"/>
            <a:ext cx="68072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>
                <a:solidFill>
                  <a:srgbClr val="006600"/>
                </a:solidFill>
              </a:rPr>
              <a:t>Pravci glavnih deformacija i pravci glavnih napona se </a:t>
            </a:r>
            <a:r>
              <a:rPr lang="sr-Latn-RS" sz="2800" b="1" dirty="0" smtClean="0">
                <a:solidFill>
                  <a:srgbClr val="006600"/>
                </a:solidFill>
              </a:rPr>
              <a:t>podudaraju !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0" y="45195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Polovina maksimalne ugaone deformacije: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63863"/>
              </p:ext>
            </p:extLst>
          </p:nvPr>
        </p:nvGraphicFramePr>
        <p:xfrm>
          <a:off x="3429000" y="5080000"/>
          <a:ext cx="434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55" name="Equation" r:id="rId7" imgW="2171700" imgH="393700" progId="Equation.DSMT4">
                  <p:embed/>
                </p:oleObj>
              </mc:Choice>
              <mc:Fallback>
                <p:oleObj name="Equation" r:id="rId7" imgW="217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80000"/>
                        <a:ext cx="4343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1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Sličan </a:t>
            </a:r>
            <a:r>
              <a:rPr lang="sr-Latn-RS" sz="3200" b="1" dirty="0"/>
              <a:t>Morovom krugu napona </a:t>
            </a:r>
            <a:r>
              <a:rPr lang="sr-Latn-RS" sz="3200" dirty="0"/>
              <a:t>je </a:t>
            </a:r>
            <a:r>
              <a:rPr lang="sr-Latn-RS" sz="3200" b="1" dirty="0"/>
              <a:t>Morov krug deformacija</a:t>
            </a:r>
            <a:r>
              <a:rPr lang="sr-Latn-RS" sz="3200" dirty="0"/>
              <a:t> koji se crta u </a:t>
            </a:r>
            <a:r>
              <a:rPr lang="sr-Latn-RS" sz="3200" dirty="0" smtClean="0">
                <a:latin typeface="Symbol" pitchFamily="18" charset="2"/>
              </a:rPr>
              <a:t>e-g</a:t>
            </a:r>
            <a:r>
              <a:rPr lang="sr-Latn-RS" sz="3200" dirty="0" smtClean="0"/>
              <a:t>/2 koordinatnom sistemu.</a:t>
            </a:r>
          </a:p>
          <a:p>
            <a:pPr algn="just"/>
            <a:r>
              <a:rPr lang="sr-Latn-RS" sz="3200" dirty="0" smtClean="0"/>
              <a:t>Iznad </a:t>
            </a:r>
            <a:r>
              <a:rPr lang="sr-Latn-RS" sz="3200" i="1" dirty="0" smtClean="0">
                <a:sym typeface="Symbol"/>
              </a:rPr>
              <a:t></a:t>
            </a:r>
            <a:r>
              <a:rPr lang="sr-Latn-RS" sz="3200" dirty="0" smtClean="0"/>
              <a:t> </a:t>
            </a:r>
            <a:r>
              <a:rPr lang="sr-Latn-RS" sz="3200" dirty="0"/>
              <a:t>ose se </a:t>
            </a:r>
            <a:r>
              <a:rPr lang="sr-Latn-RS" sz="3200" dirty="0" smtClean="0"/>
              <a:t>unosi (</a:t>
            </a:r>
            <a:r>
              <a:rPr lang="sr-Latn-RS" sz="3200" dirty="0" smtClean="0">
                <a:sym typeface="Symbol"/>
              </a:rPr>
              <a:t>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/2), a ispod 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BA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Prostorno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stanje </a:t>
            </a:r>
            <a:r>
              <a:rPr lang="sr-Latn-BA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napona</a:t>
            </a:r>
            <a:endParaRPr lang="sr-Latn-BA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1"/>
            <a:ext cx="8229600" cy="2133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Prostorno stanje napona za tačku opterećenog tela (elementa konstrukcije), koje se odnosi na </a:t>
            </a:r>
            <a:r>
              <a:rPr lang="sr-Latn-RS" sz="3200" i="1" dirty="0"/>
              <a:t>xyz</a:t>
            </a:r>
            <a:r>
              <a:rPr lang="sr-Latn-RS" sz="3200" dirty="0"/>
              <a:t> koordinatni sistem, predstavljeno je tenzorom napona</a:t>
            </a:r>
            <a:endParaRPr lang="sr-Latn-R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3.3.1. Transformacija komponenti tenzora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82290"/>
              </p:ext>
            </p:extLst>
          </p:nvPr>
        </p:nvGraphicFramePr>
        <p:xfrm>
          <a:off x="3886200" y="41910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3" name="Equation" r:id="rId3" imgW="1333440" imgH="736560" progId="Equation.DSMT4">
                  <p:embed/>
                </p:oleObj>
              </mc:Choice>
              <mc:Fallback>
                <p:oleObj name="Equation" r:id="rId3" imgW="133344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26670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7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1"/>
            <a:ext cx="8229600" cy="838199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sz="3200" dirty="0"/>
              <a:t>Za </a:t>
            </a:r>
            <a:r>
              <a:rPr lang="sr-Latn-RS" sz="3200" i="1" dirty="0"/>
              <a:t>x’y’z’</a:t>
            </a:r>
            <a:r>
              <a:rPr lang="sr-Latn-RS" sz="3200" dirty="0"/>
              <a:t> koordinatni sistem tenzor </a:t>
            </a:r>
            <a:r>
              <a:rPr lang="sr-Latn-RS" sz="3200" dirty="0" smtClean="0"/>
              <a:t>napona</a:t>
            </a:r>
            <a:r>
              <a:rPr lang="en-US" sz="3200" dirty="0" smtClean="0"/>
              <a:t> </a:t>
            </a:r>
            <a:r>
              <a:rPr lang="sr-Latn-BA" sz="3200" dirty="0" smtClean="0"/>
              <a:t>glasi</a:t>
            </a:r>
            <a:r>
              <a:rPr lang="en-US" sz="3200" dirty="0" smtClean="0"/>
              <a:t>:</a:t>
            </a:r>
            <a:r>
              <a:rPr lang="sr-Latn-RS" sz="32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68465"/>
              </p:ext>
            </p:extLst>
          </p:nvPr>
        </p:nvGraphicFramePr>
        <p:xfrm>
          <a:off x="838200" y="1066800"/>
          <a:ext cx="3098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8" name="Equation" r:id="rId3" imgW="1549400" imgH="736600" progId="Equation.DSMT4">
                  <p:embed/>
                </p:oleObj>
              </mc:Choice>
              <mc:Fallback>
                <p:oleObj name="Equation" r:id="rId3" imgW="15494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30988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3962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Ravno stanje deformacija definiše tenzor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10625"/>
              </p:ext>
            </p:extLst>
          </p:nvPr>
        </p:nvGraphicFramePr>
        <p:xfrm>
          <a:off x="3124200" y="121920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2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1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83066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3.19 Naponski element </a:t>
            </a:r>
            <a:r>
              <a:rPr lang="en-US" i="1" dirty="0" smtClean="0"/>
              <a:t>u</a:t>
            </a:r>
            <a:r>
              <a:rPr lang="sr-Latn-RS" i="1" dirty="0" smtClean="0"/>
              <a:t> vezi sa x’y’z’ koordinatnim sistemom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sr-Latn-RS" i="1" dirty="0" smtClean="0"/>
              <a:t>tenzorom napona </a:t>
            </a:r>
            <a:r>
              <a:rPr lang="en-US" i="1" dirty="0" smtClean="0"/>
              <a:t>[</a:t>
            </a:r>
            <a:r>
              <a:rPr lang="sr-Latn-RS" i="1" dirty="0" smtClean="0">
                <a:sym typeface="Symbol"/>
              </a:rPr>
              <a:t>’</a:t>
            </a:r>
            <a:r>
              <a:rPr lang="en-US" i="1" dirty="0" smtClean="0"/>
              <a:t>]</a:t>
            </a:r>
            <a:r>
              <a:rPr lang="sr-Latn-RS" i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42" y="381000"/>
            <a:ext cx="5099858" cy="5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0235"/>
              </p:ext>
            </p:extLst>
          </p:nvPr>
        </p:nvGraphicFramePr>
        <p:xfrm>
          <a:off x="1447800" y="857310"/>
          <a:ext cx="6553200" cy="22860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381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3.1 Uglovi između osa koordinatnih sistema x’y’z’ i xyz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63319"/>
              </p:ext>
            </p:extLst>
          </p:nvPr>
        </p:nvGraphicFramePr>
        <p:xfrm>
          <a:off x="1447800" y="4011544"/>
          <a:ext cx="6553200" cy="22368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3276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3.2 Skraćeno označeni kosinusi uglova između osa koordinatnih sistema x’y’z’ i xyz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8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6079"/>
            <a:ext cx="4713316" cy="4705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5388114"/>
            <a:ext cx="47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3.20 Naponski tetraedar dobijen isecanjem iz naponskog paralelopipeda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80747"/>
              </p:ext>
            </p:extLst>
          </p:nvPr>
        </p:nvGraphicFramePr>
        <p:xfrm>
          <a:off x="6680200" y="3568700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4" name="Equation" r:id="rId4" imgW="850900" imgH="698500" progId="Equation.DSMT4">
                  <p:embed/>
                </p:oleObj>
              </mc:Choice>
              <mc:Fallback>
                <p:oleObj name="Equation" r:id="rId4" imgW="850900" imgH="698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568700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77776"/>
              </p:ext>
            </p:extLst>
          </p:nvPr>
        </p:nvGraphicFramePr>
        <p:xfrm>
          <a:off x="7213600" y="28956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5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895600"/>
                        <a:ext cx="1143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08229"/>
              </p:ext>
            </p:extLst>
          </p:nvPr>
        </p:nvGraphicFramePr>
        <p:xfrm>
          <a:off x="6375400" y="685800"/>
          <a:ext cx="2005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6" name="Equation" r:id="rId8" imgW="1002865" imgH="761669" progId="Equation.DSMT4">
                  <p:embed/>
                </p:oleObj>
              </mc:Choice>
              <mc:Fallback>
                <p:oleObj name="Equation" r:id="rId8" imgW="1002865" imgH="7616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685800"/>
                        <a:ext cx="2005013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39198"/>
              </p:ext>
            </p:extLst>
          </p:nvPr>
        </p:nvGraphicFramePr>
        <p:xfrm>
          <a:off x="2235200" y="4724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5" name="Equation" r:id="rId4" imgW="3187700" imgH="787400" progId="Equation.DSMT4">
                  <p:embed/>
                </p:oleObj>
              </mc:Choice>
              <mc:Fallback>
                <p:oleObj name="Equation" r:id="rId4" imgW="3187700" imgH="78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724400"/>
                        <a:ext cx="63754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177"/>
              </p:ext>
            </p:extLst>
          </p:nvPr>
        </p:nvGraphicFramePr>
        <p:xfrm>
          <a:off x="6324600" y="2111617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6" name="Equation" r:id="rId6" imgW="850900" imgH="698500" progId="Equation.DSMT4">
                  <p:embed/>
                </p:oleObj>
              </mc:Choice>
              <mc:Fallback>
                <p:oleObj name="Equation" r:id="rId6" imgW="850900" imgH="6985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111617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7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55313"/>
              </p:ext>
            </p:extLst>
          </p:nvPr>
        </p:nvGraphicFramePr>
        <p:xfrm>
          <a:off x="711200" y="533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73" name="Equation" r:id="rId3" imgW="3187700" imgH="787400" progId="Equation.DSMT4">
                  <p:embed/>
                </p:oleObj>
              </mc:Choice>
              <mc:Fallback>
                <p:oleObj name="Equation" r:id="rId3" imgW="31877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33400"/>
                        <a:ext cx="63754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39354"/>
              </p:ext>
            </p:extLst>
          </p:nvPr>
        </p:nvGraphicFramePr>
        <p:xfrm>
          <a:off x="7086600" y="1143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74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430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67478"/>
              </p:ext>
            </p:extLst>
          </p:nvPr>
        </p:nvGraphicFramePr>
        <p:xfrm>
          <a:off x="5410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7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2514600"/>
            <a:ext cx="365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Košijeve jednačine:</a:t>
            </a:r>
            <a:endParaRPr lang="en-US" sz="2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31478"/>
              </p:ext>
            </p:extLst>
          </p:nvPr>
        </p:nvGraphicFramePr>
        <p:xfrm>
          <a:off x="3962400" y="277621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76" name="Equation" r:id="rId9" imgW="1638300" imgH="736600" progId="Equation.DSMT4">
                  <p:embed/>
                </p:oleObj>
              </mc:Choice>
              <mc:Fallback>
                <p:oleObj name="Equation" r:id="rId9" imgW="16383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76210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41968"/>
              </p:ext>
            </p:extLst>
          </p:nvPr>
        </p:nvGraphicFramePr>
        <p:xfrm>
          <a:off x="4800600" y="3696762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9" name="Equation" r:id="rId4" imgW="1854200" imgH="736600" progId="Equation.DSMT4">
                  <p:embed/>
                </p:oleObj>
              </mc:Choice>
              <mc:Fallback>
                <p:oleObj name="Equation" r:id="rId4" imgW="18542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96762"/>
                        <a:ext cx="3708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52633"/>
              </p:ext>
            </p:extLst>
          </p:nvPr>
        </p:nvGraphicFramePr>
        <p:xfrm>
          <a:off x="5562600" y="1257300"/>
          <a:ext cx="990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0" name="Equation" r:id="rId6" imgW="495000" imgH="698400" progId="Equation.DSMT4">
                  <p:embed/>
                </p:oleObj>
              </mc:Choice>
              <mc:Fallback>
                <p:oleObj name="Equation" r:id="rId6" imgW="4950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57300"/>
                        <a:ext cx="9906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7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2300"/>
              </p:ext>
            </p:extLst>
          </p:nvPr>
        </p:nvGraphicFramePr>
        <p:xfrm>
          <a:off x="762000" y="1143000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88" name="Equation" r:id="rId3" imgW="1854200" imgH="736600" progId="Equation.DSMT4">
                  <p:embed/>
                </p:oleObj>
              </mc:Choice>
              <mc:Fallback>
                <p:oleObj name="Equation" r:id="rId3" imgW="18542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7084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37973"/>
              </p:ext>
            </p:extLst>
          </p:nvPr>
        </p:nvGraphicFramePr>
        <p:xfrm>
          <a:off x="762000" y="3200400"/>
          <a:ext cx="7162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89" name="Equation" r:id="rId5" imgW="3581400" imgH="1358900" progId="Equation.DSMT4">
                  <p:embed/>
                </p:oleObj>
              </mc:Choice>
              <mc:Fallback>
                <p:oleObj name="Equation" r:id="rId5" imgW="3581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162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79071"/>
              </p:ext>
            </p:extLst>
          </p:nvPr>
        </p:nvGraphicFramePr>
        <p:xfrm>
          <a:off x="5105400" y="11430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0" name="Equation" r:id="rId7" imgW="1638300" imgH="736600" progId="Equation.DSMT4">
                  <p:embed/>
                </p:oleObj>
              </mc:Choice>
              <mc:Fallback>
                <p:oleObj name="Equation" r:id="rId7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430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4572000" y="18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15280"/>
              </p:ext>
            </p:extLst>
          </p:nvPr>
        </p:nvGraphicFramePr>
        <p:xfrm>
          <a:off x="12954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381000"/>
            <a:ext cx="3124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0" idx="3"/>
            <a:endCxn id="7" idx="3"/>
          </p:cNvCxnSpPr>
          <p:nvPr/>
        </p:nvCxnSpPr>
        <p:spPr>
          <a:xfrm>
            <a:off x="8229600" y="642610"/>
            <a:ext cx="152400" cy="123699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40707"/>
              </p:ext>
            </p:extLst>
          </p:nvPr>
        </p:nvGraphicFramePr>
        <p:xfrm>
          <a:off x="838200" y="1270000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6" name="Equation" r:id="rId3" imgW="3632200" imgH="1117600" progId="Equation.DSMT4">
                  <p:embed/>
                </p:oleObj>
              </mc:Choice>
              <mc:Fallback>
                <p:oleObj name="Equation" r:id="rId3" imgW="36322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0000"/>
                        <a:ext cx="7264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1000"/>
            <a:ext cx="525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Sličnim razmatranjem došli bi do: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096000" y="642610"/>
            <a:ext cx="2006600" cy="1744990"/>
          </a:xfrm>
          <a:prstGeom prst="bentConnector3">
            <a:avLst>
              <a:gd name="adj1" fmla="val 1113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98537"/>
              </p:ext>
            </p:extLst>
          </p:nvPr>
        </p:nvGraphicFramePr>
        <p:xfrm>
          <a:off x="1333500" y="1706880"/>
          <a:ext cx="6515100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0" name="Equation" r:id="rId3" imgW="3619500" imgH="2565400" progId="Equation.DSMT4">
                  <p:embed/>
                </p:oleObj>
              </mc:Choice>
              <mc:Fallback>
                <p:oleObj name="Equation" r:id="rId3" imgW="3619500" imgH="256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06880"/>
                        <a:ext cx="6515100" cy="461772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3500" y="457200"/>
            <a:ext cx="5105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Transformacijski izrazi za napone (prostorno stanje):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438900" y="934254"/>
            <a:ext cx="1409700" cy="3081486"/>
          </a:xfrm>
          <a:prstGeom prst="bentConnector3">
            <a:avLst>
              <a:gd name="adj1" fmla="val 11621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naponi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" y="1066800"/>
            <a:ext cx="4713316" cy="470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4564390"/>
            <a:ext cx="2971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09291"/>
              </p:ext>
            </p:extLst>
          </p:nvPr>
        </p:nvGraphicFramePr>
        <p:xfrm>
          <a:off x="6705600" y="48260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1" name="Equation" r:id="rId4" imgW="876300" imgH="482600" progId="Equation.DSMT4">
                  <p:embed/>
                </p:oleObj>
              </mc:Choice>
              <mc:Fallback>
                <p:oleObj name="Equation" r:id="rId4" imgW="876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260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4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3.2.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Transformacija komponenti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tenzora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43843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Poznato: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90257"/>
              </p:ext>
            </p:extLst>
          </p:nvPr>
        </p:nvGraphicFramePr>
        <p:xfrm>
          <a:off x="2209800" y="231215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03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1215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3058" y="353135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Traži se: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65078"/>
              </p:ext>
            </p:extLst>
          </p:nvPr>
        </p:nvGraphicFramePr>
        <p:xfrm>
          <a:off x="6097058" y="3836150"/>
          <a:ext cx="243734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04" name="Equation" r:id="rId5" imgW="1218671" imgH="863225" progId="Equation.DSMT4">
                  <p:embed/>
                </p:oleObj>
              </mc:Choice>
              <mc:Fallback>
                <p:oleObj name="Equation" r:id="rId5" imgW="1218671" imgH="86322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058" y="3836150"/>
                        <a:ext cx="2437342" cy="172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85411"/>
              </p:ext>
            </p:extLst>
          </p:nvPr>
        </p:nvGraphicFramePr>
        <p:xfrm>
          <a:off x="3632200" y="684304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5" name="Equation" r:id="rId3" imgW="1638300" imgH="736600" progId="Equation.DSMT4">
                  <p:embed/>
                </p:oleObj>
              </mc:Choice>
              <mc:Fallback>
                <p:oleObj name="Equation" r:id="rId3" imgW="1638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684304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36044"/>
              </p:ext>
            </p:extLst>
          </p:nvPr>
        </p:nvGraphicFramePr>
        <p:xfrm>
          <a:off x="7442200" y="762000"/>
          <a:ext cx="101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6" name="Equation" r:id="rId5" imgW="507960" imgH="685800" progId="Equation.DSMT4">
                  <p:embed/>
                </p:oleObj>
              </mc:Choice>
              <mc:Fallback>
                <p:oleObj name="Equation" r:id="rId5" imgW="507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762000"/>
                        <a:ext cx="101600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985000" y="13462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51630"/>
              </p:ext>
            </p:extLst>
          </p:nvPr>
        </p:nvGraphicFramePr>
        <p:xfrm>
          <a:off x="1676400" y="2743200"/>
          <a:ext cx="129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7" name="Equation" r:id="rId7" imgW="647640" imgH="698400" progId="Equation.DSMT4">
                  <p:embed/>
                </p:oleObj>
              </mc:Choice>
              <mc:Fallback>
                <p:oleObj name="Equation" r:id="rId7" imgW="6476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12954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48910"/>
              </p:ext>
            </p:extLst>
          </p:nvPr>
        </p:nvGraphicFramePr>
        <p:xfrm>
          <a:off x="3479800" y="2717800"/>
          <a:ext cx="2819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8" name="Equation" r:id="rId9" imgW="1409700" imgH="736600" progId="Equation.DSMT4">
                  <p:embed/>
                </p:oleObj>
              </mc:Choice>
              <mc:Fallback>
                <p:oleObj name="Equation" r:id="rId9" imgW="14097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717800"/>
                        <a:ext cx="2819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58726"/>
              </p:ext>
            </p:extLst>
          </p:nvPr>
        </p:nvGraphicFramePr>
        <p:xfrm>
          <a:off x="4013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8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97041"/>
              </p:ext>
            </p:extLst>
          </p:nvPr>
        </p:nvGraphicFramePr>
        <p:xfrm>
          <a:off x="5183188" y="4572000"/>
          <a:ext cx="32750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90" name="Equation" r:id="rId13" imgW="1637589" imgH="812447" progId="Equation.DSMT4">
                  <p:embed/>
                </p:oleObj>
              </mc:Choice>
              <mc:Fallback>
                <p:oleObj name="Equation" r:id="rId13" imgW="1637589" imgH="81244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4572000"/>
                        <a:ext cx="32750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H="1">
            <a:off x="3063240" y="336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12493"/>
              </p:ext>
            </p:extLst>
          </p:nvPr>
        </p:nvGraphicFramePr>
        <p:xfrm>
          <a:off x="69342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9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23905"/>
              </p:ext>
            </p:extLst>
          </p:nvPr>
        </p:nvGraphicFramePr>
        <p:xfrm>
          <a:off x="64008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92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20" idx="3"/>
            <a:endCxn id="19" idx="0"/>
          </p:cNvCxnSpPr>
          <p:nvPr/>
        </p:nvCxnSpPr>
        <p:spPr>
          <a:xfrm>
            <a:off x="6781800" y="3429000"/>
            <a:ext cx="292100" cy="736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33674"/>
              </p:ext>
            </p:extLst>
          </p:nvPr>
        </p:nvGraphicFramePr>
        <p:xfrm>
          <a:off x="1295400" y="15494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93" name="Equation" r:id="rId18" imgW="876300" imgH="482600" progId="Equation.DSMT4">
                  <p:embed/>
                </p:oleObj>
              </mc:Choice>
              <mc:Fallback>
                <p:oleObj name="Equation" r:id="rId18" imgW="876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494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80310"/>
              </p:ext>
            </p:extLst>
          </p:nvPr>
        </p:nvGraphicFramePr>
        <p:xfrm>
          <a:off x="12192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94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96240"/>
              </p:ext>
            </p:extLst>
          </p:nvPr>
        </p:nvGraphicFramePr>
        <p:xfrm>
          <a:off x="8382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95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1"/>
            <a:endCxn id="13" idx="1"/>
          </p:cNvCxnSpPr>
          <p:nvPr/>
        </p:nvCxnSpPr>
        <p:spPr>
          <a:xfrm rot="10800000" flipH="1" flipV="1">
            <a:off x="838200" y="2057400"/>
            <a:ext cx="381000" cy="13716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9613"/>
              </p:ext>
            </p:extLst>
          </p:nvPr>
        </p:nvGraphicFramePr>
        <p:xfrm>
          <a:off x="838200" y="457200"/>
          <a:ext cx="32750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9" name="Equation" r:id="rId3" imgW="1637589" imgH="812447" progId="Equation.DSMT4">
                  <p:embed/>
                </p:oleObj>
              </mc:Choice>
              <mc:Fallback>
                <p:oleObj name="Equation" r:id="rId3" imgW="1637589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3275013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44580"/>
              </p:ext>
            </p:extLst>
          </p:nvPr>
        </p:nvGraphicFramePr>
        <p:xfrm>
          <a:off x="2641600" y="2311400"/>
          <a:ext cx="429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0" name="Equation" r:id="rId5" imgW="2146300" imgH="812800" progId="Equation.DSMT4">
                  <p:embed/>
                </p:oleObj>
              </mc:Choice>
              <mc:Fallback>
                <p:oleObj name="Equation" r:id="rId5" imgW="21463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11400"/>
                        <a:ext cx="4292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 flipH="1" flipV="1">
            <a:off x="838200" y="1270000"/>
            <a:ext cx="1803400" cy="1854200"/>
          </a:xfrm>
          <a:prstGeom prst="bentConnector3">
            <a:avLst>
              <a:gd name="adj1" fmla="val -1267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42507"/>
              </p:ext>
            </p:extLst>
          </p:nvPr>
        </p:nvGraphicFramePr>
        <p:xfrm>
          <a:off x="3642360" y="4191000"/>
          <a:ext cx="4892040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1" name="Equation" r:id="rId7" imgW="2717640" imgH="1117440" progId="Equation.DSMT4">
                  <p:embed/>
                </p:oleObj>
              </mc:Choice>
              <mc:Fallback>
                <p:oleObj name="Equation" r:id="rId7" imgW="271764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60" y="4191000"/>
                        <a:ext cx="4892040" cy="20116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46853"/>
              </p:ext>
            </p:extLst>
          </p:nvPr>
        </p:nvGraphicFramePr>
        <p:xfrm>
          <a:off x="7543800" y="370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0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46532"/>
              </p:ext>
            </p:extLst>
          </p:nvPr>
        </p:nvGraphicFramePr>
        <p:xfrm>
          <a:off x="70104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391400" y="3124200"/>
            <a:ext cx="292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60050"/>
              </p:ext>
            </p:extLst>
          </p:nvPr>
        </p:nvGraphicFramePr>
        <p:xfrm>
          <a:off x="1129145" y="609600"/>
          <a:ext cx="4892675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61" name="Equation" r:id="rId3" imgW="2717640" imgH="1117440" progId="Equation.DSMT4">
                  <p:embed/>
                </p:oleObj>
              </mc:Choice>
              <mc:Fallback>
                <p:oleObj name="Equation" r:id="rId3" imgW="2717640" imgH="1117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609600"/>
                        <a:ext cx="4892675" cy="2011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64653"/>
              </p:ext>
            </p:extLst>
          </p:nvPr>
        </p:nvGraphicFramePr>
        <p:xfrm>
          <a:off x="2576945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62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45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47175"/>
              </p:ext>
            </p:extLst>
          </p:nvPr>
        </p:nvGraphicFramePr>
        <p:xfrm>
          <a:off x="1129145" y="3276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63" name="Equation" r:id="rId7" imgW="1651000" imgH="241300" progId="Equation.DSMT4">
                  <p:embed/>
                </p:oleObj>
              </mc:Choice>
              <mc:Fallback>
                <p:oleObj name="Equation" r:id="rId7" imgW="16510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3276600"/>
                        <a:ext cx="330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6945" y="3962400"/>
            <a:ext cx="4572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Tri korena ove jednačine jesu </a:t>
            </a:r>
            <a:r>
              <a:rPr lang="sr-Latn-RS" sz="2800" b="1" dirty="0" smtClean="0"/>
              <a:t>glavni naponi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,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 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3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1" idx="3"/>
            <a:endCxn id="12" idx="0"/>
          </p:cNvCxnSpPr>
          <p:nvPr/>
        </p:nvCxnSpPr>
        <p:spPr>
          <a:xfrm>
            <a:off x="4431145" y="3517900"/>
            <a:ext cx="431800" cy="444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88129"/>
              </p:ext>
            </p:extLst>
          </p:nvPr>
        </p:nvGraphicFramePr>
        <p:xfrm>
          <a:off x="5588000" y="51054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64" name="Equation" r:id="rId9" imgW="787400" imgH="228600" progId="Equation.DSMT4">
                  <p:embed/>
                </p:oleObj>
              </mc:Choice>
              <mc:Fallback>
                <p:oleObj name="Equation" r:id="rId9" imgW="787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105400"/>
                        <a:ext cx="1574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9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73767"/>
              </p:ext>
            </p:extLst>
          </p:nvPr>
        </p:nvGraphicFramePr>
        <p:xfrm>
          <a:off x="1346200" y="1676400"/>
          <a:ext cx="398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1"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676400"/>
                        <a:ext cx="3987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66464"/>
              </p:ext>
            </p:extLst>
          </p:nvPr>
        </p:nvGraphicFramePr>
        <p:xfrm>
          <a:off x="1346200" y="609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2" name="Equation" r:id="rId5" imgW="1651000" imgH="241300" progId="Equation.DSMT4">
                  <p:embed/>
                </p:oleObj>
              </mc:Choice>
              <mc:Fallback>
                <p:oleObj name="Equation" r:id="rId5" imgW="16510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609600"/>
                        <a:ext cx="3302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74747"/>
              </p:ext>
            </p:extLst>
          </p:nvPr>
        </p:nvGraphicFramePr>
        <p:xfrm>
          <a:off x="1346200" y="23622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3" name="Equation" r:id="rId7" imgW="3517900" imgH="482600" progId="Equation.DSMT4">
                  <p:embed/>
                </p:oleObj>
              </mc:Choice>
              <mc:Fallback>
                <p:oleObj name="Equation" r:id="rId7" imgW="35179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362200"/>
                        <a:ext cx="7035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474"/>
              </p:ext>
            </p:extLst>
          </p:nvPr>
        </p:nvGraphicFramePr>
        <p:xfrm>
          <a:off x="1346200" y="3556000"/>
          <a:ext cx="3581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4" name="Equation" r:id="rId9" imgW="1790700" imgH="736600" progId="Equation.DSMT4">
                  <p:embed/>
                </p:oleObj>
              </mc:Choice>
              <mc:Fallback>
                <p:oleObj name="Equation" r:id="rId9" imgW="17907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556000"/>
                        <a:ext cx="3581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914400" y="1524000"/>
            <a:ext cx="533400" cy="3657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9" idx="1"/>
            <a:endCxn id="12" idx="1"/>
          </p:cNvCxnSpPr>
          <p:nvPr/>
        </p:nvCxnSpPr>
        <p:spPr>
          <a:xfrm rot="10800000" flipV="1">
            <a:off x="914400" y="850900"/>
            <a:ext cx="431800" cy="2501900"/>
          </a:xfrm>
          <a:prstGeom prst="bentConnector3">
            <a:avLst>
              <a:gd name="adj1" fmla="val 152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pravci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14338"/>
              </p:ext>
            </p:extLst>
          </p:nvPr>
        </p:nvGraphicFramePr>
        <p:xfrm>
          <a:off x="636542" y="1371600"/>
          <a:ext cx="3554458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76" name="Equation" r:id="rId3" imgW="1777229" imgH="812447" progId="Equation.DSMT4">
                  <p:embed/>
                </p:oleObj>
              </mc:Choice>
              <mc:Fallback>
                <p:oleObj name="Equation" r:id="rId3" imgW="1777229" imgH="8124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2" y="1371600"/>
                        <a:ext cx="3554458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44546"/>
              </p:ext>
            </p:extLst>
          </p:nvPr>
        </p:nvGraphicFramePr>
        <p:xfrm>
          <a:off x="4572000" y="3733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77" name="Equation" r:id="rId5" imgW="1651000" imgH="533400" progId="Equation.DSMT4">
                  <p:embed/>
                </p:oleObj>
              </mc:Choice>
              <mc:Fallback>
                <p:oleObj name="Equation" r:id="rId5" imgW="16510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302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57200" y="1219200"/>
            <a:ext cx="3886200" cy="12221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7375"/>
              </p:ext>
            </p:extLst>
          </p:nvPr>
        </p:nvGraphicFramePr>
        <p:xfrm>
          <a:off x="6070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7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42328"/>
              </p:ext>
            </p:extLst>
          </p:nvPr>
        </p:nvGraphicFramePr>
        <p:xfrm>
          <a:off x="4445000" y="175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7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75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0"/>
          </p:cNvCxnSpPr>
          <p:nvPr/>
        </p:nvCxnSpPr>
        <p:spPr>
          <a:xfrm>
            <a:off x="4826000" y="1905000"/>
            <a:ext cx="1384300" cy="1346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4671"/>
              </p:ext>
            </p:extLst>
          </p:nvPr>
        </p:nvGraphicFramePr>
        <p:xfrm>
          <a:off x="2743200" y="3352800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80" name="Equation" r:id="rId11" imgW="583947" imgH="939392" progId="Equation.DSMT4">
                  <p:embed/>
                </p:oleObj>
              </mc:Choice>
              <mc:Fallback>
                <p:oleObj name="Equation" r:id="rId11" imgW="583947" imgH="93939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1168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15269"/>
              </p:ext>
            </p:extLst>
          </p:nvPr>
        </p:nvGraphicFramePr>
        <p:xfrm>
          <a:off x="4036291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81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91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67058"/>
              </p:ext>
            </p:extLst>
          </p:nvPr>
        </p:nvGraphicFramePr>
        <p:xfrm>
          <a:off x="736600" y="685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5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85800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5441"/>
              </p:ext>
            </p:extLst>
          </p:nvPr>
        </p:nvGraphicFramePr>
        <p:xfrm>
          <a:off x="762000" y="2057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6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22057"/>
              </p:ext>
            </p:extLst>
          </p:nvPr>
        </p:nvGraphicFramePr>
        <p:xfrm>
          <a:off x="762000" y="3429000"/>
          <a:ext cx="3048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7" name="Equation" r:id="rId7" imgW="1523880" imgH="507960" progId="Equation.DSMT4">
                  <p:embed/>
                </p:oleObj>
              </mc:Choice>
              <mc:Fallback>
                <p:oleObj name="Equation" r:id="rId7" imgW="15238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30480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55483"/>
              </p:ext>
            </p:extLst>
          </p:nvPr>
        </p:nvGraphicFramePr>
        <p:xfrm>
          <a:off x="762000" y="4800600"/>
          <a:ext cx="378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8" name="Equation" r:id="rId9" imgW="1892160" imgH="533160" progId="Equation.DSMT4">
                  <p:embed/>
                </p:oleObj>
              </mc:Choice>
              <mc:Fallback>
                <p:oleObj name="Equation" r:id="rId9" imgW="18921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3784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84012"/>
              </p:ext>
            </p:extLst>
          </p:nvPr>
        </p:nvGraphicFramePr>
        <p:xfrm>
          <a:off x="4343400" y="34290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9" name="Equation" r:id="rId11" imgW="1511280" imgH="507960" progId="Equation.DSMT4">
                  <p:embed/>
                </p:oleObj>
              </mc:Choice>
              <mc:Fallback>
                <p:oleObj name="Equation" r:id="rId11" imgW="15112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86467"/>
              </p:ext>
            </p:extLst>
          </p:nvPr>
        </p:nvGraphicFramePr>
        <p:xfrm>
          <a:off x="3886200" y="381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48476"/>
              </p:ext>
            </p:extLst>
          </p:nvPr>
        </p:nvGraphicFramePr>
        <p:xfrm>
          <a:off x="45720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67416"/>
              </p:ext>
            </p:extLst>
          </p:nvPr>
        </p:nvGraphicFramePr>
        <p:xfrm>
          <a:off x="5003800" y="4800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2" name="Equation" r:id="rId16" imgW="1879560" imgH="533160" progId="Equation.DSMT4">
                  <p:embed/>
                </p:oleObj>
              </mc:Choice>
              <mc:Fallback>
                <p:oleObj name="Equation" r:id="rId16" imgW="18795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00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381000" y="1981200"/>
            <a:ext cx="533400" cy="3962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3" idx="1"/>
            <a:endCxn id="16" idx="1"/>
          </p:cNvCxnSpPr>
          <p:nvPr/>
        </p:nvCxnSpPr>
        <p:spPr>
          <a:xfrm rot="10800000" flipV="1">
            <a:off x="381000" y="1219200"/>
            <a:ext cx="355600" cy="2743200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873577"/>
              </p:ext>
            </p:extLst>
          </p:nvPr>
        </p:nvGraphicFramePr>
        <p:xfrm>
          <a:off x="1219200" y="6858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35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93469"/>
              </p:ext>
            </p:extLst>
          </p:nvPr>
        </p:nvGraphicFramePr>
        <p:xfrm>
          <a:off x="1219200" y="2971800"/>
          <a:ext cx="360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36" name="Equation" r:id="rId5" imgW="1803240" imgH="533160" progId="Equation.DSMT4">
                  <p:embed/>
                </p:oleObj>
              </mc:Choice>
              <mc:Fallback>
                <p:oleObj name="Equation" r:id="rId5" imgW="180324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3606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68204"/>
              </p:ext>
            </p:extLst>
          </p:nvPr>
        </p:nvGraphicFramePr>
        <p:xfrm>
          <a:off x="1219200" y="4470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37"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70400"/>
                        <a:ext cx="3632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89183"/>
              </p:ext>
            </p:extLst>
          </p:nvPr>
        </p:nvGraphicFramePr>
        <p:xfrm>
          <a:off x="5410200" y="29718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38" name="Equation" r:id="rId9" imgW="1371600" imgH="533160" progId="Equation.DSMT4">
                  <p:embed/>
                </p:oleObj>
              </mc:Choice>
              <mc:Fallback>
                <p:oleObj name="Equation" r:id="rId9" imgW="137160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2743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856053"/>
              </p:ext>
            </p:extLst>
          </p:nvPr>
        </p:nvGraphicFramePr>
        <p:xfrm>
          <a:off x="5359400" y="44704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39" name="Equation" r:id="rId11" imgW="1473120" imgH="507960" progId="Equation.DSMT4">
                  <p:embed/>
                </p:oleObj>
              </mc:Choice>
              <mc:Fallback>
                <p:oleObj name="Equation" r:id="rId11" imgW="1473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4704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58957"/>
              </p:ext>
            </p:extLst>
          </p:nvPr>
        </p:nvGraphicFramePr>
        <p:xfrm>
          <a:off x="4953000" y="335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85293"/>
              </p:ext>
            </p:extLst>
          </p:nvPr>
        </p:nvGraphicFramePr>
        <p:xfrm>
          <a:off x="4953000" y="4851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51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838200" y="2819400"/>
            <a:ext cx="533400" cy="2819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" idx="1"/>
            <a:endCxn id="16" idx="1"/>
          </p:cNvCxnSpPr>
          <p:nvPr/>
        </p:nvCxnSpPr>
        <p:spPr>
          <a:xfrm rot="10800000" flipV="1">
            <a:off x="838200" y="1498600"/>
            <a:ext cx="381000" cy="27305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56150"/>
              </p:ext>
            </p:extLst>
          </p:nvPr>
        </p:nvGraphicFramePr>
        <p:xfrm>
          <a:off x="838200" y="5334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3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84806"/>
              </p:ext>
            </p:extLst>
          </p:nvPr>
        </p:nvGraphicFramePr>
        <p:xfrm>
          <a:off x="838200" y="2590800"/>
          <a:ext cx="439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4" name="Equation" r:id="rId5" imgW="2197080" imgH="533160" progId="Equation.DSMT4">
                  <p:embed/>
                </p:oleObj>
              </mc:Choice>
              <mc:Fallback>
                <p:oleObj name="Equation" r:id="rId5" imgW="219708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4394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03483"/>
              </p:ext>
            </p:extLst>
          </p:nvPr>
        </p:nvGraphicFramePr>
        <p:xfrm>
          <a:off x="838200" y="4267200"/>
          <a:ext cx="353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5" name="Equation" r:id="rId7" imgW="1765080" imgH="533160" progId="Equation.DSMT4">
                  <p:embed/>
                </p:oleObj>
              </mc:Choice>
              <mc:Fallback>
                <p:oleObj name="Equation" r:id="rId7" imgW="176508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530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13583"/>
              </p:ext>
            </p:extLst>
          </p:nvPr>
        </p:nvGraphicFramePr>
        <p:xfrm>
          <a:off x="4495800" y="4648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91889"/>
              </p:ext>
            </p:extLst>
          </p:nvPr>
        </p:nvGraphicFramePr>
        <p:xfrm>
          <a:off x="22098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9558"/>
              </p:ext>
            </p:extLst>
          </p:nvPr>
        </p:nvGraphicFramePr>
        <p:xfrm>
          <a:off x="4953000" y="42672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8" name="Equation" r:id="rId13" imgW="1866600" imgH="533160" progId="Equation.DSMT4">
                  <p:embed/>
                </p:oleObj>
              </mc:Choice>
              <mc:Fallback>
                <p:oleObj name="Equation" r:id="rId13" imgW="18666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>
            <a:off x="457200" y="2514600"/>
            <a:ext cx="533400" cy="2895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3" idx="1"/>
            <a:endCxn id="9" idx="1"/>
          </p:cNvCxnSpPr>
          <p:nvPr/>
        </p:nvCxnSpPr>
        <p:spPr>
          <a:xfrm rot="10800000" flipV="1">
            <a:off x="457200" y="1346200"/>
            <a:ext cx="381000" cy="26162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97390"/>
              </p:ext>
            </p:extLst>
          </p:nvPr>
        </p:nvGraphicFramePr>
        <p:xfrm>
          <a:off x="1244600" y="32512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99" name="Equation" r:id="rId3" imgW="1511280" imgH="507960" progId="Equation.DSMT4">
                  <p:embed/>
                </p:oleObj>
              </mc:Choice>
              <mc:Fallback>
                <p:oleObj name="Equation" r:id="rId3" imgW="15112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2512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45445"/>
              </p:ext>
            </p:extLst>
          </p:nvPr>
        </p:nvGraphicFramePr>
        <p:xfrm>
          <a:off x="1244600" y="660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0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660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51040"/>
              </p:ext>
            </p:extLst>
          </p:nvPr>
        </p:nvGraphicFramePr>
        <p:xfrm>
          <a:off x="4368800" y="6604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1" name="Equation" r:id="rId7" imgW="1333440" imgH="533160" progId="Equation.DSMT4">
                  <p:embed/>
                </p:oleObj>
              </mc:Choice>
              <mc:Fallback>
                <p:oleObj name="Equation" r:id="rId7" imgW="1333440" imgH="533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660400"/>
                        <a:ext cx="266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12480"/>
              </p:ext>
            </p:extLst>
          </p:nvPr>
        </p:nvGraphicFramePr>
        <p:xfrm>
          <a:off x="4826000" y="32512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2" name="Equation" r:id="rId9" imgW="1473120" imgH="507960" progId="Equation.DSMT4">
                  <p:embed/>
                </p:oleObj>
              </mc:Choice>
              <mc:Fallback>
                <p:oleObj name="Equation" r:id="rId9" imgW="147312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2512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21547"/>
              </p:ext>
            </p:extLst>
          </p:nvPr>
        </p:nvGraphicFramePr>
        <p:xfrm>
          <a:off x="1244600" y="23114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3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11400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3835400" y="1193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52143"/>
              </p:ext>
            </p:extLst>
          </p:nvPr>
        </p:nvGraphicFramePr>
        <p:xfrm>
          <a:off x="1625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4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0800000">
            <a:off x="4353560" y="370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49044"/>
              </p:ext>
            </p:extLst>
          </p:nvPr>
        </p:nvGraphicFramePr>
        <p:xfrm>
          <a:off x="1244600" y="47752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5"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75200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38995"/>
              </p:ext>
            </p:extLst>
          </p:nvPr>
        </p:nvGraphicFramePr>
        <p:xfrm>
          <a:off x="1727200" y="436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6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36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17850"/>
              </p:ext>
            </p:extLst>
          </p:nvPr>
        </p:nvGraphicFramePr>
        <p:xfrm>
          <a:off x="533400" y="609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8" name="Equation" r:id="rId3" imgW="1879600" imgH="533400" progId="Equation.DSMT4">
                  <p:embed/>
                </p:oleObj>
              </mc:Choice>
              <mc:Fallback>
                <p:oleObj name="Equation" r:id="rId3" imgW="18796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3755"/>
              </p:ext>
            </p:extLst>
          </p:nvPr>
        </p:nvGraphicFramePr>
        <p:xfrm>
          <a:off x="4876800" y="6096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9" name="Equation" r:id="rId5" imgW="1866090" imgH="533169" progId="Equation.DSMT4">
                  <p:embed/>
                </p:oleObj>
              </mc:Choice>
              <mc:Fallback>
                <p:oleObj name="Equation" r:id="rId5" imgW="1866090" imgH="5331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419600" y="1066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11926"/>
              </p:ext>
            </p:extLst>
          </p:nvPr>
        </p:nvGraphicFramePr>
        <p:xfrm>
          <a:off x="990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4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10766"/>
              </p:ext>
            </p:extLst>
          </p:nvPr>
        </p:nvGraphicFramePr>
        <p:xfrm>
          <a:off x="533400" y="22098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41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53910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3.18  Skica uz izvođenje transformacijskih izraza za deformacije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5" y="802843"/>
            <a:ext cx="6408115" cy="44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62705"/>
              </p:ext>
            </p:extLst>
          </p:nvPr>
        </p:nvGraphicFramePr>
        <p:xfrm>
          <a:off x="661700" y="610228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1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00" y="610228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68327"/>
              </p:ext>
            </p:extLst>
          </p:nvPr>
        </p:nvGraphicFramePr>
        <p:xfrm>
          <a:off x="3125500" y="2032628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2" name="Equation" r:id="rId5" imgW="583920" imgH="939600" progId="Equation.DSMT4">
                  <p:embed/>
                </p:oleObj>
              </mc:Choice>
              <mc:Fallback>
                <p:oleObj name="Equation" r:id="rId5" imgW="5839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500" y="2032628"/>
                        <a:ext cx="11684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4464"/>
              </p:ext>
            </p:extLst>
          </p:nvPr>
        </p:nvGraphicFramePr>
        <p:xfrm>
          <a:off x="4801900" y="2007228"/>
          <a:ext cx="1422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3" name="Equation" r:id="rId7" imgW="711000" imgH="939600" progId="Equation.DSMT4">
                  <p:embed/>
                </p:oleObj>
              </mc:Choice>
              <mc:Fallback>
                <p:oleObj name="Equation" r:id="rId7" imgW="7110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900" y="2007228"/>
                        <a:ext cx="1422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57024"/>
              </p:ext>
            </p:extLst>
          </p:nvPr>
        </p:nvGraphicFramePr>
        <p:xfrm>
          <a:off x="610900" y="1981828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4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1981828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60903"/>
              </p:ext>
            </p:extLst>
          </p:nvPr>
        </p:nvGraphicFramePr>
        <p:xfrm>
          <a:off x="610900" y="2743828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5" name="Equation" r:id="rId11" imgW="749160" imgH="241200" progId="Equation.DSMT4">
                  <p:embed/>
                </p:oleObj>
              </mc:Choice>
              <mc:Fallback>
                <p:oleObj name="Equation" r:id="rId11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2743828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54391"/>
              </p:ext>
            </p:extLst>
          </p:nvPr>
        </p:nvGraphicFramePr>
        <p:xfrm>
          <a:off x="610900" y="3505828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6" name="Equation" r:id="rId13" imgW="723600" imgH="241200" progId="Equation.DSMT4">
                  <p:embed/>
                </p:oleObj>
              </mc:Choice>
              <mc:Fallback>
                <p:oleObj name="Equation" r:id="rId13" imgW="7236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3505828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flipH="1">
            <a:off x="2058700" y="1829428"/>
            <a:ext cx="533400" cy="22860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732421"/>
              </p:ext>
            </p:extLst>
          </p:nvPr>
        </p:nvGraphicFramePr>
        <p:xfrm>
          <a:off x="6706900" y="2058028"/>
          <a:ext cx="15746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7" name="Equation" r:id="rId15" imgW="787320" imgH="914400" progId="Equation.DSMT4">
                  <p:embed/>
                </p:oleObj>
              </mc:Choice>
              <mc:Fallback>
                <p:oleObj name="Equation" r:id="rId15" imgW="787320" imgH="9144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900" y="2058028"/>
                        <a:ext cx="15746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H="1">
            <a:off x="2683540" y="290384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651"/>
              </p:ext>
            </p:extLst>
          </p:nvPr>
        </p:nvGraphicFramePr>
        <p:xfrm>
          <a:off x="4344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8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555"/>
              </p:ext>
            </p:extLst>
          </p:nvPr>
        </p:nvGraphicFramePr>
        <p:xfrm>
          <a:off x="6249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89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01824"/>
              </p:ext>
            </p:extLst>
          </p:nvPr>
        </p:nvGraphicFramePr>
        <p:xfrm>
          <a:off x="5614700" y="4496428"/>
          <a:ext cx="299590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0" name="Equation" r:id="rId20" imgW="1497950" imgH="444307" progId="Equation.DSMT4">
                  <p:embed/>
                </p:oleObj>
              </mc:Choice>
              <mc:Fallback>
                <p:oleObj name="Equation" r:id="rId20" imgW="1497950" imgH="444307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700" y="4496428"/>
                        <a:ext cx="299590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123233"/>
              </p:ext>
            </p:extLst>
          </p:nvPr>
        </p:nvGraphicFramePr>
        <p:xfrm>
          <a:off x="7392700" y="40138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1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700" y="401382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49119"/>
              </p:ext>
            </p:extLst>
          </p:nvPr>
        </p:nvGraphicFramePr>
        <p:xfrm>
          <a:off x="3582700" y="4344028"/>
          <a:ext cx="1497950" cy="144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2" name="Equation" r:id="rId24" imgW="748975" imgH="723586" progId="Equation.DSMT4">
                  <p:embed/>
                </p:oleObj>
              </mc:Choice>
              <mc:Fallback>
                <p:oleObj name="Equation" r:id="rId24" imgW="748975" imgH="72358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700" y="4344028"/>
                        <a:ext cx="1497950" cy="14471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23578"/>
              </p:ext>
            </p:extLst>
          </p:nvPr>
        </p:nvGraphicFramePr>
        <p:xfrm>
          <a:off x="5106700" y="48012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3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00" y="48012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9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85156"/>
              </p:ext>
            </p:extLst>
          </p:nvPr>
        </p:nvGraphicFramePr>
        <p:xfrm>
          <a:off x="3023272" y="2235618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62" name="Equation" r:id="rId3" imgW="1548728" imgH="482391" progId="Equation.DSMT4">
                  <p:embed/>
                </p:oleObj>
              </mc:Choice>
              <mc:Fallback>
                <p:oleObj name="Equation" r:id="rId3" imgW="1548728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272" y="2235618"/>
                        <a:ext cx="3097456" cy="96478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84567"/>
              </p:ext>
            </p:extLst>
          </p:nvPr>
        </p:nvGraphicFramePr>
        <p:xfrm>
          <a:off x="914400" y="762000"/>
          <a:ext cx="14970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63" name="Equation" r:id="rId5" imgW="748975" imgH="723586" progId="Equation.DSMT4">
                  <p:embed/>
                </p:oleObj>
              </mc:Choice>
              <mc:Fallback>
                <p:oleObj name="Equation" r:id="rId5" imgW="748975" imgH="72358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1497012" cy="144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84459"/>
              </p:ext>
            </p:extLst>
          </p:nvPr>
        </p:nvGraphicFramePr>
        <p:xfrm>
          <a:off x="3049588" y="1231900"/>
          <a:ext cx="1903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64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231900"/>
                        <a:ext cx="19034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504237" y="1447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9405"/>
              </p:ext>
            </p:extLst>
          </p:nvPr>
        </p:nvGraphicFramePr>
        <p:xfrm>
          <a:off x="38862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6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roosno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34202"/>
              </p:ext>
            </p:extLst>
          </p:nvPr>
        </p:nvGraphicFramePr>
        <p:xfrm>
          <a:off x="5791200" y="1600200"/>
          <a:ext cx="256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57" name="Equation" r:id="rId3" imgW="1282700" imgH="711200" progId="Equation.DSMT4">
                  <p:embed/>
                </p:oleObj>
              </mc:Choice>
              <mc:Fallback>
                <p:oleObj name="Equation" r:id="rId3" imgW="1282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5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95400"/>
            <a:ext cx="3935245" cy="3695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5105400"/>
            <a:ext cx="393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3.21 Naponski element za slučaj troosnog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Elipsoid napona i Morov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361"/>
            <a:ext cx="3935245" cy="3695839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38630"/>
              </p:ext>
            </p:extLst>
          </p:nvPr>
        </p:nvGraphicFramePr>
        <p:xfrm>
          <a:off x="4876800" y="4039196"/>
          <a:ext cx="1548728" cy="13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0" name="Equation" r:id="rId4" imgW="774364" imgH="685502" progId="Equation.DSMT4">
                  <p:embed/>
                </p:oleObj>
              </mc:Choice>
              <mc:Fallback>
                <p:oleObj name="Equation" r:id="rId4" imgW="774364" imgH="6855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9196"/>
                        <a:ext cx="1548728" cy="1371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45067"/>
              </p:ext>
            </p:extLst>
          </p:nvPr>
        </p:nvGraphicFramePr>
        <p:xfrm>
          <a:off x="7010400" y="335280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1" name="Equation" r:id="rId6" imgW="647640" imgH="1333440" progId="Equation.DSMT4">
                  <p:embed/>
                </p:oleObj>
              </mc:Choice>
              <mc:Fallback>
                <p:oleObj name="Equation" r:id="rId6" imgW="64764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266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4442"/>
              </p:ext>
            </p:extLst>
          </p:nvPr>
        </p:nvGraphicFramePr>
        <p:xfrm>
          <a:off x="64770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229380"/>
            <a:ext cx="3581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81790"/>
              </p:ext>
            </p:extLst>
          </p:nvPr>
        </p:nvGraphicFramePr>
        <p:xfrm>
          <a:off x="5029200" y="14478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3" name="Equation" r:id="rId10" imgW="1638300" imgH="736600" progId="Equation.DSMT4">
                  <p:embed/>
                </p:oleObj>
              </mc:Choice>
              <mc:Fallback>
                <p:oleObj name="Equation" r:id="rId10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2"/>
            <a:endCxn id="7" idx="2"/>
          </p:cNvCxnSpPr>
          <p:nvPr/>
        </p:nvCxnSpPr>
        <p:spPr>
          <a:xfrm rot="5400000" flipH="1" flipV="1">
            <a:off x="3961793" y="4101829"/>
            <a:ext cx="381000" cy="299774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7" idx="0"/>
          </p:cNvCxnSpPr>
          <p:nvPr/>
        </p:nvCxnSpPr>
        <p:spPr>
          <a:xfrm rot="16200000" flipH="1">
            <a:off x="3568234" y="1956266"/>
            <a:ext cx="2286596" cy="1879264"/>
          </a:xfrm>
          <a:prstGeom prst="bentConnector3">
            <a:avLst>
              <a:gd name="adj1" fmla="val 706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27148"/>
              </p:ext>
            </p:extLst>
          </p:nvPr>
        </p:nvGraphicFramePr>
        <p:xfrm>
          <a:off x="1066800" y="97149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10" name="Equation" r:id="rId3" imgW="647640" imgH="1333440" progId="Equation.DSMT4">
                  <p:embed/>
                </p:oleObj>
              </mc:Choice>
              <mc:Fallback>
                <p:oleObj name="Equation" r:id="rId3" imgW="647640" imgH="1333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1490"/>
                        <a:ext cx="1295400" cy="266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76490"/>
              </p:ext>
            </p:extLst>
          </p:nvPr>
        </p:nvGraphicFramePr>
        <p:xfrm>
          <a:off x="5486400" y="1817309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11" name="Equation" r:id="rId5" imgW="1257300" imgH="457200" progId="Equation.DSMT4">
                  <p:embed/>
                </p:oleObj>
              </mc:Choice>
              <mc:Fallback>
                <p:oleObj name="Equation" r:id="rId5" imgW="1257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17309"/>
                        <a:ext cx="2514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91643"/>
              </p:ext>
            </p:extLst>
          </p:nvPr>
        </p:nvGraphicFramePr>
        <p:xfrm>
          <a:off x="2971800" y="2038290"/>
          <a:ext cx="1979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12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38290"/>
                        <a:ext cx="1979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2514601" y="220592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34563"/>
              </p:ext>
            </p:extLst>
          </p:nvPr>
        </p:nvGraphicFramePr>
        <p:xfrm>
          <a:off x="5029200" y="212210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1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22109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800600" y="5695890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3.22 Lameov elipsoid napona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1290"/>
            <a:ext cx="3931920" cy="2427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66669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Lameov elipsoid napona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6" idx="3"/>
          </p:cNvCxnSpPr>
          <p:nvPr/>
        </p:nvCxnSpPr>
        <p:spPr>
          <a:xfrm>
            <a:off x="8001000" y="1143744"/>
            <a:ext cx="12700" cy="1130765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7481"/>
            <a:ext cx="4631020" cy="4683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88114"/>
            <a:ext cx="4631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3.23 Morovi krugovi za slučaj troosnog stanja napona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45888"/>
              </p:ext>
            </p:extLst>
          </p:nvPr>
        </p:nvGraphicFramePr>
        <p:xfrm>
          <a:off x="5918200" y="838200"/>
          <a:ext cx="2565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5" name="Equation" r:id="rId4" imgW="1282680" imgH="1625400" progId="Equation.DSMT4">
                  <p:embed/>
                </p:oleObj>
              </mc:Choice>
              <mc:Fallback>
                <p:oleObj name="Equation" r:id="rId4" imgW="1282680" imgH="162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838200"/>
                        <a:ext cx="25654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5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742432" cy="4681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314890"/>
            <a:ext cx="5742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3.24 Ravni ekstremnih napona smicanja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4654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Otklon ravni ekstremnih napona smicanja: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99471"/>
              </p:ext>
            </p:extLst>
          </p:nvPr>
        </p:nvGraphicFramePr>
        <p:xfrm>
          <a:off x="7747000" y="40259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9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4025900"/>
                        <a:ext cx="558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9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2971800"/>
            <a:ext cx="8097428" cy="20208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Linearne zavisnosti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deformacija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napona.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Uopšteni Hukov zakon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172" y="5105400"/>
            <a:ext cx="8097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3.25 Prikaz principa superpozicije za slučaj ravnog stanja napona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9510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569976"/>
            <a:ext cx="8097428" cy="202082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70221"/>
              </p:ext>
            </p:extLst>
          </p:nvPr>
        </p:nvGraphicFramePr>
        <p:xfrm>
          <a:off x="1371601" y="32004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24516"/>
              </p:ext>
            </p:extLst>
          </p:nvPr>
        </p:nvGraphicFramePr>
        <p:xfrm>
          <a:off x="2209800" y="4724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2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88808"/>
              </p:ext>
            </p:extLst>
          </p:nvPr>
        </p:nvGraphicFramePr>
        <p:xfrm>
          <a:off x="2197100" y="53975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3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53975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88489"/>
              </p:ext>
            </p:extLst>
          </p:nvPr>
        </p:nvGraphicFramePr>
        <p:xfrm>
          <a:off x="4114800" y="4038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4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4117"/>
              </p:ext>
            </p:extLst>
          </p:nvPr>
        </p:nvGraphicFramePr>
        <p:xfrm>
          <a:off x="5930900" y="40259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5" name="Equation" r:id="rId10" imgW="203040" imgH="241200" progId="Equation.DSMT4">
                  <p:embed/>
                </p:oleObj>
              </mc:Choice>
              <mc:Fallback>
                <p:oleObj name="Equation" r:id="rId10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0259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9384"/>
              </p:ext>
            </p:extLst>
          </p:nvPr>
        </p:nvGraphicFramePr>
        <p:xfrm>
          <a:off x="7239000" y="40134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6" name="Equation" r:id="rId12" imgW="203112" imgH="241195" progId="Equation.DSMT4">
                  <p:embed/>
                </p:oleObj>
              </mc:Choice>
              <mc:Fallback>
                <p:oleObj name="Equation" r:id="rId12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0134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51908"/>
              </p:ext>
            </p:extLst>
          </p:nvPr>
        </p:nvGraphicFramePr>
        <p:xfrm>
          <a:off x="3962400" y="4724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7" name="Equation" r:id="rId14" imgW="381000" imgH="228600" progId="Equation.DSMT4">
                  <p:embed/>
                </p:oleObj>
              </mc:Choice>
              <mc:Fallback>
                <p:oleObj name="Equation" r:id="rId1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25296"/>
              </p:ext>
            </p:extLst>
          </p:nvPr>
        </p:nvGraphicFramePr>
        <p:xfrm>
          <a:off x="5791200" y="54102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8" name="Equation" r:id="rId16" imgW="393529" imgH="241195" progId="Equation.DSMT4">
                  <p:embed/>
                </p:oleObj>
              </mc:Choice>
              <mc:Fallback>
                <p:oleObj name="Equation" r:id="rId16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102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9011"/>
              </p:ext>
            </p:extLst>
          </p:nvPr>
        </p:nvGraphicFramePr>
        <p:xfrm>
          <a:off x="3886200" y="5410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89" name="Equation" r:id="rId18" imgW="571252" imgH="228501" progId="Equation.DSMT4">
                  <p:embed/>
                </p:oleObj>
              </mc:Choice>
              <mc:Fallback>
                <p:oleObj name="Equation" r:id="rId18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16722"/>
              </p:ext>
            </p:extLst>
          </p:nvPr>
        </p:nvGraphicFramePr>
        <p:xfrm>
          <a:off x="5638800" y="4724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90" name="Equation" r:id="rId20" imgW="558558" imgH="241195" progId="Equation.DSMT4">
                  <p:embed/>
                </p:oleObj>
              </mc:Choice>
              <mc:Fallback>
                <p:oleObj name="Equation" r:id="rId20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219200" y="27240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3.3 Dužinske deformacije za slučaj ravnog stanja napona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4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01390"/>
              </p:ext>
            </p:extLst>
          </p:nvPr>
        </p:nvGraphicFramePr>
        <p:xfrm>
          <a:off x="4039658" y="4090106"/>
          <a:ext cx="2437342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47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658" y="4090106"/>
                        <a:ext cx="2437342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28711"/>
              </p:ext>
            </p:extLst>
          </p:nvPr>
        </p:nvGraphicFramePr>
        <p:xfrm>
          <a:off x="1371601" y="6096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15532"/>
              </p:ext>
            </p:extLst>
          </p:nvPr>
        </p:nvGraphicFramePr>
        <p:xfrm>
          <a:off x="2209800" y="2133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48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31354"/>
              </p:ext>
            </p:extLst>
          </p:nvPr>
        </p:nvGraphicFramePr>
        <p:xfrm>
          <a:off x="2197100" y="28067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49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8067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4013"/>
              </p:ext>
            </p:extLst>
          </p:nvPr>
        </p:nvGraphicFramePr>
        <p:xfrm>
          <a:off x="4114800" y="144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0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54926"/>
              </p:ext>
            </p:extLst>
          </p:nvPr>
        </p:nvGraphicFramePr>
        <p:xfrm>
          <a:off x="5930900" y="14351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1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4351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80352"/>
              </p:ext>
            </p:extLst>
          </p:nvPr>
        </p:nvGraphicFramePr>
        <p:xfrm>
          <a:off x="7239000" y="14226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2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226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88552"/>
              </p:ext>
            </p:extLst>
          </p:nvPr>
        </p:nvGraphicFramePr>
        <p:xfrm>
          <a:off x="3962400" y="2133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3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7204"/>
              </p:ext>
            </p:extLst>
          </p:nvPr>
        </p:nvGraphicFramePr>
        <p:xfrm>
          <a:off x="5791200" y="2819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4" name="Equation" r:id="rId17" imgW="393529" imgH="241195" progId="Equation.DSMT4">
                  <p:embed/>
                </p:oleObj>
              </mc:Choice>
              <mc:Fallback>
                <p:oleObj name="Equation" r:id="rId17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81381"/>
              </p:ext>
            </p:extLst>
          </p:nvPr>
        </p:nvGraphicFramePr>
        <p:xfrm>
          <a:off x="3886200" y="2819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5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29731"/>
              </p:ext>
            </p:extLst>
          </p:nvPr>
        </p:nvGraphicFramePr>
        <p:xfrm>
          <a:off x="5638800" y="21336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6" name="Equation" r:id="rId21" imgW="558558" imgH="241195" progId="Equation.DSMT4">
                  <p:embed/>
                </p:oleObj>
              </mc:Choice>
              <mc:Fallback>
                <p:oleObj name="Equation" r:id="rId21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336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07483"/>
              </p:ext>
            </p:extLst>
          </p:nvPr>
        </p:nvGraphicFramePr>
        <p:xfrm>
          <a:off x="51054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7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3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74413"/>
              </p:ext>
            </p:extLst>
          </p:nvPr>
        </p:nvGraphicFramePr>
        <p:xfrm>
          <a:off x="7391400" y="13716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1" name="Equation" r:id="rId3" imgW="419040" imgH="457200" progId="Equation.DSMT4">
                  <p:embed/>
                </p:oleObj>
              </mc:Choice>
              <mc:Fallback>
                <p:oleObj name="Equation" r:id="rId3" imgW="419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3716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16760"/>
              </p:ext>
            </p:extLst>
          </p:nvPr>
        </p:nvGraphicFramePr>
        <p:xfrm>
          <a:off x="2286000" y="4673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2" name="Equation" r:id="rId5" imgW="723586" imgH="812447" progId="Equation.DSMT4">
                  <p:embed/>
                </p:oleObj>
              </mc:Choice>
              <mc:Fallback>
                <p:oleObj name="Equation" r:id="rId5" imgW="723586" imgH="81244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73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72163"/>
              </p:ext>
            </p:extLst>
          </p:nvPr>
        </p:nvGraphicFramePr>
        <p:xfrm>
          <a:off x="6705600" y="26670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3" name="Equation" r:id="rId7" imgW="787400" imgH="457200" progId="Equation.DSMT4">
                  <p:embed/>
                </p:oleObj>
              </mc:Choice>
              <mc:Fallback>
                <p:oleObj name="Equation" r:id="rId7" imgW="7874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6" idx="3"/>
            <a:endCxn id="29" idx="3"/>
          </p:cNvCxnSpPr>
          <p:nvPr/>
        </p:nvCxnSpPr>
        <p:spPr>
          <a:xfrm>
            <a:off x="8229600" y="1828800"/>
            <a:ext cx="50800" cy="1295400"/>
          </a:xfrm>
          <a:prstGeom prst="bentConnector3">
            <a:avLst>
              <a:gd name="adj1" fmla="val 5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2"/>
            <a:endCxn id="28" idx="1"/>
          </p:cNvCxnSpPr>
          <p:nvPr/>
        </p:nvCxnSpPr>
        <p:spPr>
          <a:xfrm rot="16200000" flipH="1">
            <a:off x="1479550" y="4679950"/>
            <a:ext cx="431800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520"/>
              </p:ext>
            </p:extLst>
          </p:nvPr>
        </p:nvGraphicFramePr>
        <p:xfrm>
          <a:off x="533400" y="41910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4" name="Equation" r:id="rId10" imgW="571320" imgH="431640" progId="Equation.DSMT4">
                  <p:embed/>
                </p:oleObj>
              </mc:Choice>
              <mc:Fallback>
                <p:oleObj name="Equation" r:id="rId10" imgW="5713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14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43236"/>
              </p:ext>
            </p:extLst>
          </p:nvPr>
        </p:nvGraphicFramePr>
        <p:xfrm>
          <a:off x="457200" y="6096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1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19530"/>
              </p:ext>
            </p:extLst>
          </p:nvPr>
        </p:nvGraphicFramePr>
        <p:xfrm>
          <a:off x="3454400" y="1193800"/>
          <a:ext cx="157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2" name="Equation" r:id="rId5" imgW="787400" imgH="241300" progId="Equation.DSMT4">
                  <p:embed/>
                </p:oleObj>
              </mc:Choice>
              <mc:Fallback>
                <p:oleObj name="Equation" r:id="rId5" imgW="7874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193800"/>
                        <a:ext cx="1574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9718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33055"/>
              </p:ext>
            </p:extLst>
          </p:nvPr>
        </p:nvGraphicFramePr>
        <p:xfrm>
          <a:off x="457200" y="281940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3" name="Equation" r:id="rId7" imgW="1143000" imgH="393700" progId="Equation.DSMT4">
                  <p:embed/>
                </p:oleObj>
              </mc:Choice>
              <mc:Fallback>
                <p:oleObj name="Equation" r:id="rId7" imgW="1143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228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6529"/>
              </p:ext>
            </p:extLst>
          </p:nvPr>
        </p:nvGraphicFramePr>
        <p:xfrm>
          <a:off x="1473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10338"/>
              </p:ext>
            </p:extLst>
          </p:nvPr>
        </p:nvGraphicFramePr>
        <p:xfrm>
          <a:off x="3066733" y="34036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5" name="Equation" r:id="rId11" imgW="1218671" imgH="812447" progId="Equation.DSMT4">
                  <p:embed/>
                </p:oleObj>
              </mc:Choice>
              <mc:Fallback>
                <p:oleObj name="Equation" r:id="rId11" imgW="1218671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733" y="34036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581333" y="4165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21443"/>
              </p:ext>
            </p:extLst>
          </p:nvPr>
        </p:nvGraphicFramePr>
        <p:xfrm>
          <a:off x="4082733" y="513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33" y="5130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40940"/>
              </p:ext>
            </p:extLst>
          </p:nvPr>
        </p:nvGraphicFramePr>
        <p:xfrm>
          <a:off x="6038533" y="399288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7" name="Equation" r:id="rId13" imgW="863225" imgH="241195" progId="Equation.DSMT4">
                  <p:embed/>
                </p:oleObj>
              </mc:Choice>
              <mc:Fallback>
                <p:oleObj name="Equation" r:id="rId13" imgW="863225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533" y="3992880"/>
                        <a:ext cx="17272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12854"/>
              </p:ext>
            </p:extLst>
          </p:nvPr>
        </p:nvGraphicFramePr>
        <p:xfrm>
          <a:off x="3048000" y="56134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8" name="Equation" r:id="rId15" imgW="1358310" imgH="393529" progId="Equation.DSMT4">
                  <p:embed/>
                </p:oleObj>
              </mc:Choice>
              <mc:Fallback>
                <p:oleObj name="Equation" r:id="rId15" imgW="135831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134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53384" y="4572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1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8088" y="32766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2 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3"/>
            <a:endCxn id="4" idx="3"/>
          </p:cNvCxnSpPr>
          <p:nvPr/>
        </p:nvCxnSpPr>
        <p:spPr>
          <a:xfrm flipH="1">
            <a:off x="5029200" y="718810"/>
            <a:ext cx="1007150" cy="716290"/>
          </a:xfrm>
          <a:prstGeom prst="bentConnector3">
            <a:avLst>
              <a:gd name="adj1" fmla="val -2269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3"/>
          </p:cNvCxnSpPr>
          <p:nvPr/>
        </p:nvCxnSpPr>
        <p:spPr>
          <a:xfrm flipH="1">
            <a:off x="7765733" y="3538210"/>
            <a:ext cx="855321" cy="695970"/>
          </a:xfrm>
          <a:prstGeom prst="bentConnector3">
            <a:avLst>
              <a:gd name="adj1" fmla="val -267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47574"/>
              </p:ext>
            </p:extLst>
          </p:nvPr>
        </p:nvGraphicFramePr>
        <p:xfrm>
          <a:off x="1219200" y="8382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0"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17191"/>
              </p:ext>
            </p:extLst>
          </p:nvPr>
        </p:nvGraphicFramePr>
        <p:xfrm>
          <a:off x="4572000" y="24130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1" name="Equation" r:id="rId5" imgW="1155700" imgH="241300" progId="Equation.DSMT4">
                  <p:embed/>
                </p:oleObj>
              </mc:Choice>
              <mc:Fallback>
                <p:oleObj name="Equation" r:id="rId5" imgW="1155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13000"/>
                        <a:ext cx="231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05384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10606"/>
              </p:ext>
            </p:extLst>
          </p:nvPr>
        </p:nvGraphicFramePr>
        <p:xfrm>
          <a:off x="2387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23740"/>
              </p:ext>
            </p:extLst>
          </p:nvPr>
        </p:nvGraphicFramePr>
        <p:xfrm>
          <a:off x="1206500" y="2235200"/>
          <a:ext cx="2741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3" name="Equation" r:id="rId9" imgW="1371600" imgH="419040" progId="Equation.DSMT4">
                  <p:embed/>
                </p:oleObj>
              </mc:Choice>
              <mc:Fallback>
                <p:oleObj name="Equation" r:id="rId9" imgW="13716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235200"/>
                        <a:ext cx="27416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49135"/>
              </p:ext>
            </p:extLst>
          </p:nvPr>
        </p:nvGraphicFramePr>
        <p:xfrm>
          <a:off x="1676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83787"/>
              </p:ext>
            </p:extLst>
          </p:nvPr>
        </p:nvGraphicFramePr>
        <p:xfrm>
          <a:off x="1219200" y="37338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5" name="Equation" r:id="rId12" imgW="863280" imgH="419040" progId="Equation.DSMT4">
                  <p:embed/>
                </p:oleObj>
              </mc:Choice>
              <mc:Fallback>
                <p:oleObj name="Equation" r:id="rId12" imgW="8632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61223"/>
              </p:ext>
            </p:extLst>
          </p:nvPr>
        </p:nvGraphicFramePr>
        <p:xfrm>
          <a:off x="3530600" y="3733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6" name="Equation" r:id="rId14" imgW="1054080" imgH="419040" progId="Equation.DSMT4">
                  <p:embed/>
                </p:oleObj>
              </mc:Choice>
              <mc:Fallback>
                <p:oleObj name="Equation" r:id="rId14" imgW="10540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733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14382"/>
              </p:ext>
            </p:extLst>
          </p:nvPr>
        </p:nvGraphicFramePr>
        <p:xfrm>
          <a:off x="3048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7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36269"/>
              </p:ext>
            </p:extLst>
          </p:nvPr>
        </p:nvGraphicFramePr>
        <p:xfrm>
          <a:off x="6172200" y="37338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8" name="Equation" r:id="rId18" imgW="571320" imgH="419040" progId="Equation.DSMT4">
                  <p:embed/>
                </p:oleObj>
              </mc:Choice>
              <mc:Fallback>
                <p:oleObj name="Equation" r:id="rId18" imgW="571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143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90310"/>
              </p:ext>
            </p:extLst>
          </p:nvPr>
        </p:nvGraphicFramePr>
        <p:xfrm>
          <a:off x="5715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09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3733"/>
              </p:ext>
            </p:extLst>
          </p:nvPr>
        </p:nvGraphicFramePr>
        <p:xfrm>
          <a:off x="4318000" y="5207000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10" name="Equation" r:id="rId21" imgW="812520" imgH="444240" progId="Equation.DSMT4">
                  <p:embed/>
                </p:oleObj>
              </mc:Choice>
              <mc:Fallback>
                <p:oleObj name="Equation" r:id="rId21" imgW="812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207000"/>
                        <a:ext cx="1625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4549140" y="48158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39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79397"/>
              </p:ext>
            </p:extLst>
          </p:nvPr>
        </p:nvGraphicFramePr>
        <p:xfrm>
          <a:off x="43434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4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429000"/>
            <a:ext cx="3276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Hukovog zakona za slučaj ravnog stanja napona.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90651"/>
              </p:ext>
            </p:extLst>
          </p:nvPr>
        </p:nvGraphicFramePr>
        <p:xfrm>
          <a:off x="1720543" y="762000"/>
          <a:ext cx="2437342" cy="246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5" name="Equation" r:id="rId5" imgW="1218671" imgH="1231366" progId="Equation.DSMT4">
                  <p:embed/>
                </p:oleObj>
              </mc:Choice>
              <mc:Fallback>
                <p:oleObj name="Equation" r:id="rId5" imgW="1218671" imgH="123136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543" y="762000"/>
                        <a:ext cx="2437342" cy="24627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4419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Hukovog zakona za slučaj ravnog stanja napona.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13103"/>
              </p:ext>
            </p:extLst>
          </p:nvPr>
        </p:nvGraphicFramePr>
        <p:xfrm>
          <a:off x="4876800" y="914400"/>
          <a:ext cx="264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6" name="Equation" r:id="rId7" imgW="1320800" imgH="1066800" progId="Equation.DSMT4">
                  <p:embed/>
                </p:oleObj>
              </mc:Choice>
              <mc:Fallback>
                <p:oleObj name="Equation" r:id="rId7" imgW="13208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26416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1"/>
            <a:endCxn id="4" idx="1"/>
          </p:cNvCxnSpPr>
          <p:nvPr/>
        </p:nvCxnSpPr>
        <p:spPr>
          <a:xfrm rot="10800000" flipH="1">
            <a:off x="914399" y="1993367"/>
            <a:ext cx="806143" cy="2343575"/>
          </a:xfrm>
          <a:prstGeom prst="bentConnector3">
            <a:avLst>
              <a:gd name="adj1" fmla="val -283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3"/>
            <a:endCxn id="6" idx="3"/>
          </p:cNvCxnSpPr>
          <p:nvPr/>
        </p:nvCxnSpPr>
        <p:spPr>
          <a:xfrm flipH="1" flipV="1">
            <a:off x="7518400" y="1981200"/>
            <a:ext cx="787400" cy="2368659"/>
          </a:xfrm>
          <a:prstGeom prst="bentConnector3">
            <a:avLst>
              <a:gd name="adj1" fmla="val -290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Prostorno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2245"/>
              </p:ext>
            </p:extLst>
          </p:nvPr>
        </p:nvGraphicFramePr>
        <p:xfrm>
          <a:off x="533400" y="18479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34780"/>
              </p:ext>
            </p:extLst>
          </p:nvPr>
        </p:nvGraphicFramePr>
        <p:xfrm>
          <a:off x="1295404" y="3200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6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3200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10131"/>
              </p:ext>
            </p:extLst>
          </p:nvPr>
        </p:nvGraphicFramePr>
        <p:xfrm>
          <a:off x="1282704" y="38100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7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38100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42176"/>
              </p:ext>
            </p:extLst>
          </p:nvPr>
        </p:nvGraphicFramePr>
        <p:xfrm>
          <a:off x="30480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8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17477"/>
              </p:ext>
            </p:extLst>
          </p:nvPr>
        </p:nvGraphicFramePr>
        <p:xfrm>
          <a:off x="43942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9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31996"/>
              </p:ext>
            </p:extLst>
          </p:nvPr>
        </p:nvGraphicFramePr>
        <p:xfrm>
          <a:off x="67056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0" name="Equation" r:id="rId11" imgW="203112" imgH="241195" progId="Equation.DSMT4">
                  <p:embed/>
                </p:oleObj>
              </mc:Choice>
              <mc:Fallback>
                <p:oleObj name="Equation" r:id="rId11" imgW="203112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96647"/>
              </p:ext>
            </p:extLst>
          </p:nvPr>
        </p:nvGraphicFramePr>
        <p:xfrm>
          <a:off x="3962404" y="3200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1" name="Equation" r:id="rId13" imgW="558558" imgH="241195" progId="Equation.DSMT4">
                  <p:embed/>
                </p:oleObj>
              </mc:Choice>
              <mc:Fallback>
                <p:oleObj name="Equation" r:id="rId13" imgW="558558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200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31350"/>
              </p:ext>
            </p:extLst>
          </p:nvPr>
        </p:nvGraphicFramePr>
        <p:xfrm>
          <a:off x="2895604" y="3200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2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3200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6709"/>
              </p:ext>
            </p:extLst>
          </p:nvPr>
        </p:nvGraphicFramePr>
        <p:xfrm>
          <a:off x="2667004" y="38100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3" name="Equation" r:id="rId17" imgW="571252" imgH="228501" progId="Equation.DSMT4">
                  <p:embed/>
                </p:oleObj>
              </mc:Choice>
              <mc:Fallback>
                <p:oleObj name="Equation" r:id="rId17" imgW="571252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8100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03045"/>
              </p:ext>
            </p:extLst>
          </p:nvPr>
        </p:nvGraphicFramePr>
        <p:xfrm>
          <a:off x="4191004" y="38100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4" name="Equation" r:id="rId19" imgW="393529" imgH="241195" progId="Equation.DSMT4">
                  <p:embed/>
                </p:oleObj>
              </mc:Choice>
              <mc:Fallback>
                <p:oleObj name="Equation" r:id="rId19" imgW="393529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38100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5597"/>
              </p:ext>
            </p:extLst>
          </p:nvPr>
        </p:nvGraphicFramePr>
        <p:xfrm>
          <a:off x="73660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5" name="Equation" r:id="rId21" imgW="203040" imgH="241200" progId="Equation.DSMT4">
                  <p:embed/>
                </p:oleObj>
              </mc:Choice>
              <mc:Fallback>
                <p:oleObj name="Equation" r:id="rId21" imgW="203040" imgH="241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2335"/>
              </p:ext>
            </p:extLst>
          </p:nvPr>
        </p:nvGraphicFramePr>
        <p:xfrm>
          <a:off x="8064500" y="25273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6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25273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60910"/>
              </p:ext>
            </p:extLst>
          </p:nvPr>
        </p:nvGraphicFramePr>
        <p:xfrm>
          <a:off x="1308104" y="4419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7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4419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07491"/>
              </p:ext>
            </p:extLst>
          </p:nvPr>
        </p:nvGraphicFramePr>
        <p:xfrm>
          <a:off x="5499104" y="4419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8" name="Equation" r:id="rId27" imgW="380880" imgH="228600" progId="Equation.DSMT4">
                  <p:embed/>
                </p:oleObj>
              </mc:Choice>
              <mc:Fallback>
                <p:oleObj name="Equation" r:id="rId27" imgW="38088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4419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09232"/>
              </p:ext>
            </p:extLst>
          </p:nvPr>
        </p:nvGraphicFramePr>
        <p:xfrm>
          <a:off x="5372104" y="3200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9" name="Equation" r:id="rId29" imgW="545760" imgH="228600" progId="Equation.DSMT4">
                  <p:embed/>
                </p:oleObj>
              </mc:Choice>
              <mc:Fallback>
                <p:oleObj name="Equation" r:id="rId29" imgW="54576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3200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89556"/>
              </p:ext>
            </p:extLst>
          </p:nvPr>
        </p:nvGraphicFramePr>
        <p:xfrm>
          <a:off x="5334004" y="38100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0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38100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04408"/>
              </p:ext>
            </p:extLst>
          </p:nvPr>
        </p:nvGraphicFramePr>
        <p:xfrm>
          <a:off x="57023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1" name="Equation" r:id="rId33" imgW="190440" imgH="228600" progId="Equation.DSMT4">
                  <p:embed/>
                </p:oleObj>
              </mc:Choice>
              <mc:Fallback>
                <p:oleObj name="Equation" r:id="rId33" imgW="19044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51765"/>
              </p:ext>
            </p:extLst>
          </p:nvPr>
        </p:nvGraphicFramePr>
        <p:xfrm>
          <a:off x="2667004" y="44323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2" name="Equation" r:id="rId35" imgW="571252" imgH="228501" progId="Equation.DSMT4">
                  <p:embed/>
                </p:oleObj>
              </mc:Choice>
              <mc:Fallback>
                <p:oleObj name="Equation" r:id="rId35" imgW="571252" imgH="228501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44323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02904"/>
              </p:ext>
            </p:extLst>
          </p:nvPr>
        </p:nvGraphicFramePr>
        <p:xfrm>
          <a:off x="3962404" y="44323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3" name="Equation" r:id="rId36" imgW="558558" imgH="241195" progId="Equation.DSMT4">
                  <p:embed/>
                </p:oleObj>
              </mc:Choice>
              <mc:Fallback>
                <p:oleObj name="Equation" r:id="rId36" imgW="558558" imgH="24119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44323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533404" y="1371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3.4 Dužinske deformacije za slučaj prostornog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7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94404"/>
              </p:ext>
            </p:extLst>
          </p:nvPr>
        </p:nvGraphicFramePr>
        <p:xfrm>
          <a:off x="5435604" y="39116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4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4" y="39116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08711"/>
              </p:ext>
            </p:extLst>
          </p:nvPr>
        </p:nvGraphicFramePr>
        <p:xfrm>
          <a:off x="533400" y="4763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4996"/>
              </p:ext>
            </p:extLst>
          </p:nvPr>
        </p:nvGraphicFramePr>
        <p:xfrm>
          <a:off x="1295404" y="1828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5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1828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06268"/>
              </p:ext>
            </p:extLst>
          </p:nvPr>
        </p:nvGraphicFramePr>
        <p:xfrm>
          <a:off x="1282704" y="2438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6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24384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11533"/>
              </p:ext>
            </p:extLst>
          </p:nvPr>
        </p:nvGraphicFramePr>
        <p:xfrm>
          <a:off x="30480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7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38110"/>
              </p:ext>
            </p:extLst>
          </p:nvPr>
        </p:nvGraphicFramePr>
        <p:xfrm>
          <a:off x="43942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8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37134"/>
              </p:ext>
            </p:extLst>
          </p:nvPr>
        </p:nvGraphicFramePr>
        <p:xfrm>
          <a:off x="6705600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9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91534"/>
              </p:ext>
            </p:extLst>
          </p:nvPr>
        </p:nvGraphicFramePr>
        <p:xfrm>
          <a:off x="3962404" y="18288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0" name="Equation" r:id="rId15" imgW="558558" imgH="241195" progId="Equation.DSMT4">
                  <p:embed/>
                </p:oleObj>
              </mc:Choice>
              <mc:Fallback>
                <p:oleObj name="Equation" r:id="rId15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18288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87745"/>
              </p:ext>
            </p:extLst>
          </p:nvPr>
        </p:nvGraphicFramePr>
        <p:xfrm>
          <a:off x="2895604" y="18288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1" name="Equation" r:id="rId17" imgW="381000" imgH="228600" progId="Equation.DSMT4">
                  <p:embed/>
                </p:oleObj>
              </mc:Choice>
              <mc:Fallback>
                <p:oleObj name="Equation" r:id="rId17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18288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83008"/>
              </p:ext>
            </p:extLst>
          </p:nvPr>
        </p:nvGraphicFramePr>
        <p:xfrm>
          <a:off x="2667004" y="2438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2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2438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43970"/>
              </p:ext>
            </p:extLst>
          </p:nvPr>
        </p:nvGraphicFramePr>
        <p:xfrm>
          <a:off x="4191004" y="2438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3" name="Equation" r:id="rId21" imgW="393529" imgH="241195" progId="Equation.DSMT4">
                  <p:embed/>
                </p:oleObj>
              </mc:Choice>
              <mc:Fallback>
                <p:oleObj name="Equation" r:id="rId21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2438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63079"/>
              </p:ext>
            </p:extLst>
          </p:nvPr>
        </p:nvGraphicFramePr>
        <p:xfrm>
          <a:off x="73660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4" name="Equation" r:id="rId23" imgW="203040" imgH="241200" progId="Equation.DSMT4">
                  <p:embed/>
                </p:oleObj>
              </mc:Choice>
              <mc:Fallback>
                <p:oleObj name="Equation" r:id="rId2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97341"/>
              </p:ext>
            </p:extLst>
          </p:nvPr>
        </p:nvGraphicFramePr>
        <p:xfrm>
          <a:off x="8064500" y="11557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5"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1557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9985"/>
              </p:ext>
            </p:extLst>
          </p:nvPr>
        </p:nvGraphicFramePr>
        <p:xfrm>
          <a:off x="1308104" y="30480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6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30480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104893"/>
              </p:ext>
            </p:extLst>
          </p:nvPr>
        </p:nvGraphicFramePr>
        <p:xfrm>
          <a:off x="5499104" y="30480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7" name="Equation" r:id="rId29" imgW="380880" imgH="228600" progId="Equation.DSMT4">
                  <p:embed/>
                </p:oleObj>
              </mc:Choice>
              <mc:Fallback>
                <p:oleObj name="Equation" r:id="rId2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30480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70235"/>
              </p:ext>
            </p:extLst>
          </p:nvPr>
        </p:nvGraphicFramePr>
        <p:xfrm>
          <a:off x="5372104" y="18288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8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18288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46385"/>
              </p:ext>
            </p:extLst>
          </p:nvPr>
        </p:nvGraphicFramePr>
        <p:xfrm>
          <a:off x="5334004" y="2438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9" name="Equation" r:id="rId33" imgW="545760" imgH="228600" progId="Equation.DSMT4">
                  <p:embed/>
                </p:oleObj>
              </mc:Choice>
              <mc:Fallback>
                <p:oleObj name="Equation" r:id="rId3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2438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66237"/>
              </p:ext>
            </p:extLst>
          </p:nvPr>
        </p:nvGraphicFramePr>
        <p:xfrm>
          <a:off x="57023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0" name="Equation" r:id="rId35" imgW="190440" imgH="228600" progId="Equation.DSMT4">
                  <p:embed/>
                </p:oleObj>
              </mc:Choice>
              <mc:Fallback>
                <p:oleObj name="Equation" r:id="rId3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04152"/>
              </p:ext>
            </p:extLst>
          </p:nvPr>
        </p:nvGraphicFramePr>
        <p:xfrm>
          <a:off x="2667004" y="30607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1" name="Equation" r:id="rId37" imgW="571252" imgH="228501" progId="Equation.DSMT4">
                  <p:embed/>
                </p:oleObj>
              </mc:Choice>
              <mc:Fallback>
                <p:oleObj name="Equation" r:id="rId3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0607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4254"/>
              </p:ext>
            </p:extLst>
          </p:nvPr>
        </p:nvGraphicFramePr>
        <p:xfrm>
          <a:off x="3962404" y="30607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2" name="Equation" r:id="rId38" imgW="558558" imgH="241195" progId="Equation.DSMT4">
                  <p:embed/>
                </p:oleObj>
              </mc:Choice>
              <mc:Fallback>
                <p:oleObj name="Equation" r:id="rId38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0607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97154"/>
              </p:ext>
            </p:extLst>
          </p:nvPr>
        </p:nvGraphicFramePr>
        <p:xfrm>
          <a:off x="4368804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3" name="Equation" r:id="rId39" imgW="139639" imgH="203112" progId="Equation.DSMT4">
                  <p:embed/>
                </p:oleObj>
              </mc:Choice>
              <mc:Fallback>
                <p:oleObj name="Equation" r:id="rId3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4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07963"/>
              </p:ext>
            </p:extLst>
          </p:nvPr>
        </p:nvGraphicFramePr>
        <p:xfrm>
          <a:off x="5029204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4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4" y="502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2"/>
            <a:endCxn id="24" idx="1"/>
          </p:cNvCxnSpPr>
          <p:nvPr/>
        </p:nvCxnSpPr>
        <p:spPr>
          <a:xfrm rot="16200000" flipH="1">
            <a:off x="4248154" y="4400550"/>
            <a:ext cx="1041400" cy="520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64294"/>
              </p:ext>
            </p:extLst>
          </p:nvPr>
        </p:nvGraphicFramePr>
        <p:xfrm>
          <a:off x="1066800" y="4572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6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09254"/>
              </p:ext>
            </p:extLst>
          </p:nvPr>
        </p:nvGraphicFramePr>
        <p:xfrm>
          <a:off x="1066800" y="3352800"/>
          <a:ext cx="5638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7" name="Equation" r:id="rId5" imgW="2819400" imgH="1358900" progId="Equation.DSMT4">
                  <p:embed/>
                </p:oleObj>
              </mc:Choice>
              <mc:Fallback>
                <p:oleObj name="Equation" r:id="rId5" imgW="2819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5638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95362"/>
              </p:ext>
            </p:extLst>
          </p:nvPr>
        </p:nvGraphicFramePr>
        <p:xfrm>
          <a:off x="15240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57568"/>
              </p:ext>
            </p:extLst>
          </p:nvPr>
        </p:nvGraphicFramePr>
        <p:xfrm>
          <a:off x="1295400" y="4572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7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"/>
                        <a:ext cx="3175000" cy="497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724400" y="2057400"/>
            <a:ext cx="3810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Hukovog zakona za slučaj prostornog stanja napona.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5" idx="0"/>
            <a:endCxn id="3" idx="0"/>
          </p:cNvCxnSpPr>
          <p:nvPr/>
        </p:nvCxnSpPr>
        <p:spPr>
          <a:xfrm rot="16200000" flipV="1">
            <a:off x="3956050" y="-615950"/>
            <a:ext cx="1600200" cy="3746500"/>
          </a:xfrm>
          <a:prstGeom prst="bentConnector3">
            <a:avLst>
              <a:gd name="adj1" fmla="val 11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82516"/>
              </p:ext>
            </p:extLst>
          </p:nvPr>
        </p:nvGraphicFramePr>
        <p:xfrm>
          <a:off x="1752600" y="685800"/>
          <a:ext cx="56388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7" name="Equation" r:id="rId3" imgW="2819400" imgH="2108200" progId="Equation.DSMT4">
                  <p:embed/>
                </p:oleObj>
              </mc:Choice>
              <mc:Fallback>
                <p:oleObj name="Equation" r:id="rId3" imgW="2819400" imgH="210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85800"/>
                        <a:ext cx="5638800" cy="421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5218093"/>
            <a:ext cx="6248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Hukovog zakona za slučaj prostornog stanja napona. </a:t>
            </a:r>
            <a:endParaRPr lang="en-US" sz="2800" dirty="0"/>
          </a:p>
        </p:txBody>
      </p:sp>
      <p:cxnSp>
        <p:nvCxnSpPr>
          <p:cNvPr id="5" name="Elbow Connector 4"/>
          <p:cNvCxnSpPr>
            <a:stCxn id="4" idx="1"/>
            <a:endCxn id="3" idx="1"/>
          </p:cNvCxnSpPr>
          <p:nvPr/>
        </p:nvCxnSpPr>
        <p:spPr>
          <a:xfrm rot="10800000">
            <a:off x="1752600" y="2794001"/>
            <a:ext cx="12700" cy="2901147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0858"/>
              </p:ext>
            </p:extLst>
          </p:nvPr>
        </p:nvGraphicFramePr>
        <p:xfrm>
          <a:off x="1016000" y="11176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8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117600"/>
                        <a:ext cx="3175000" cy="4978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787400" y="1041400"/>
            <a:ext cx="3581400" cy="1676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ounded Rectangle 15"/>
          <p:cNvSpPr/>
          <p:nvPr/>
        </p:nvSpPr>
        <p:spPr>
          <a:xfrm>
            <a:off x="787400" y="3632200"/>
            <a:ext cx="3581400" cy="8382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5" idx="3"/>
          </p:cNvCxnSpPr>
          <p:nvPr/>
        </p:nvCxnSpPr>
        <p:spPr>
          <a:xfrm flipV="1">
            <a:off x="4368800" y="1879600"/>
            <a:ext cx="12700" cy="21717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4581"/>
              </p:ext>
            </p:extLst>
          </p:nvPr>
        </p:nvGraphicFramePr>
        <p:xfrm>
          <a:off x="5283200" y="173355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9" name="Equation" r:id="rId5" imgW="1587240" imgH="1231560" progId="Equation.DSMT4">
                  <p:embed/>
                </p:oleObj>
              </mc:Choice>
              <mc:Fallback>
                <p:oleObj name="Equation" r:id="rId5" imgW="15872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73355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00423"/>
              </p:ext>
            </p:extLst>
          </p:nvPr>
        </p:nvGraphicFramePr>
        <p:xfrm>
          <a:off x="4749800" y="28130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8130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26361"/>
              </p:ext>
            </p:extLst>
          </p:nvPr>
        </p:nvGraphicFramePr>
        <p:xfrm>
          <a:off x="990600" y="609600"/>
          <a:ext cx="360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2" name="Equation" r:id="rId3" imgW="1803400" imgH="393700" progId="Equation.DSMT4">
                  <p:embed/>
                </p:oleObj>
              </mc:Choice>
              <mc:Fallback>
                <p:oleObj name="Equation" r:id="rId3" imgW="1803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360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80297"/>
              </p:ext>
            </p:extLst>
          </p:nvPr>
        </p:nvGraphicFramePr>
        <p:xfrm>
          <a:off x="990600" y="1905000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3"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0574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9489"/>
              </p:ext>
            </p:extLst>
          </p:nvPr>
        </p:nvGraphicFramePr>
        <p:xfrm>
          <a:off x="4724400" y="3098800"/>
          <a:ext cx="3429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4" name="Equation" r:id="rId7" imgW="1714500" imgH="1231900" progId="Equation.DSMT4">
                  <p:embed/>
                </p:oleObj>
              </mc:Choice>
              <mc:Fallback>
                <p:oleObj name="Equation" r:id="rId7" imgW="1714500" imgH="1231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98800"/>
                        <a:ext cx="34290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16141"/>
              </p:ext>
            </p:extLst>
          </p:nvPr>
        </p:nvGraphicFramePr>
        <p:xfrm>
          <a:off x="1371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75470"/>
              </p:ext>
            </p:extLst>
          </p:nvPr>
        </p:nvGraphicFramePr>
        <p:xfrm>
          <a:off x="990600" y="309880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6" name="Equation" r:id="rId11" imgW="1587500" imgH="1231900" progId="Equation.DSMT4">
                  <p:embed/>
                </p:oleObj>
              </mc:Choice>
              <mc:Fallback>
                <p:oleObj name="Equation" r:id="rId11" imgW="1587500" imgH="1231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9880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1333500" y="275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83499"/>
              </p:ext>
            </p:extLst>
          </p:nvPr>
        </p:nvGraphicFramePr>
        <p:xfrm>
          <a:off x="4267200" y="4114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14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4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57553"/>
              </p:ext>
            </p:extLst>
          </p:nvPr>
        </p:nvGraphicFramePr>
        <p:xfrm>
          <a:off x="7569200" y="3581400"/>
          <a:ext cx="81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93" name="Equation" r:id="rId4" imgW="406080" imgH="457200" progId="Equation.DSMT4">
                  <p:embed/>
                </p:oleObj>
              </mc:Choice>
              <mc:Fallback>
                <p:oleObj name="Equation" r:id="rId4" imgW="406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581400"/>
                        <a:ext cx="812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4591"/>
              </p:ext>
            </p:extLst>
          </p:nvPr>
        </p:nvGraphicFramePr>
        <p:xfrm>
          <a:off x="4495800" y="4800600"/>
          <a:ext cx="3886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94" name="Equation" r:id="rId6" imgW="1942920" imgH="533160" progId="Equation.DSMT4">
                  <p:embed/>
                </p:oleObj>
              </mc:Choice>
              <mc:Fallback>
                <p:oleObj name="Equation" r:id="rId6" imgW="1942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3886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5" idx="3"/>
            <a:endCxn id="16" idx="3"/>
          </p:cNvCxnSpPr>
          <p:nvPr/>
        </p:nvCxnSpPr>
        <p:spPr>
          <a:xfrm>
            <a:off x="8382000" y="4038600"/>
            <a:ext cx="12700" cy="1295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Dvoosno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23233"/>
              </p:ext>
            </p:extLst>
          </p:nvPr>
        </p:nvGraphicFramePr>
        <p:xfrm>
          <a:off x="1727200" y="1498599"/>
          <a:ext cx="2387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3" name="Equation" r:id="rId3" imgW="1193800" imgH="812800" progId="Equation.DSMT4">
                  <p:embed/>
                </p:oleObj>
              </mc:Choice>
              <mc:Fallback>
                <p:oleObj name="Equation" r:id="rId3" imgW="11938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498599"/>
                        <a:ext cx="2387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14495"/>
              </p:ext>
            </p:extLst>
          </p:nvPr>
        </p:nvGraphicFramePr>
        <p:xfrm>
          <a:off x="4648200" y="1498600"/>
          <a:ext cx="2590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4" name="Equation" r:id="rId5" imgW="1295400" imgH="812800" progId="Equation.DSMT4">
                  <p:embed/>
                </p:oleObj>
              </mc:Choice>
              <mc:Fallback>
                <p:oleObj name="Equation" r:id="rId5" imgW="12954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98600"/>
                        <a:ext cx="2590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81963"/>
              </p:ext>
            </p:extLst>
          </p:nvPr>
        </p:nvGraphicFramePr>
        <p:xfrm>
          <a:off x="4191000" y="218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8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56503"/>
              </p:ext>
            </p:extLst>
          </p:nvPr>
        </p:nvGraphicFramePr>
        <p:xfrm>
          <a:off x="1143000" y="1092200"/>
          <a:ext cx="3124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09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92200"/>
                        <a:ext cx="3124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48538"/>
              </p:ext>
            </p:extLst>
          </p:nvPr>
        </p:nvGraphicFramePr>
        <p:xfrm>
          <a:off x="3111381" y="3683000"/>
          <a:ext cx="5562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10" name="Equation" r:id="rId5" imgW="2781300" imgH="1358900" progId="Equation.DSMT4">
                  <p:embed/>
                </p:oleObj>
              </mc:Choice>
              <mc:Fallback>
                <p:oleObj name="Equation" r:id="rId5" imgW="27813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81" y="3683000"/>
                        <a:ext cx="55626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23200"/>
              </p:ext>
            </p:extLst>
          </p:nvPr>
        </p:nvGraphicFramePr>
        <p:xfrm>
          <a:off x="5867400" y="322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1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2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93554"/>
              </p:ext>
            </p:extLst>
          </p:nvPr>
        </p:nvGraphicFramePr>
        <p:xfrm>
          <a:off x="4381500" y="215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1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15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0"/>
            <a:endCxn id="9" idx="3"/>
          </p:cNvCxnSpPr>
          <p:nvPr/>
        </p:nvCxnSpPr>
        <p:spPr>
          <a:xfrm rot="16200000" flipV="1">
            <a:off x="4927600" y="2146300"/>
            <a:ext cx="914400" cy="124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98" y="2057400"/>
            <a:ext cx="5696102" cy="3959962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57543"/>
              </p:ext>
            </p:extLst>
          </p:nvPr>
        </p:nvGraphicFramePr>
        <p:xfrm>
          <a:off x="2006600" y="838200"/>
          <a:ext cx="393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7" name="Equation" r:id="rId4" imgW="1968480" imgH="533160" progId="Equation.DSMT4">
                  <p:embed/>
                </p:oleObj>
              </mc:Choice>
              <mc:Fallback>
                <p:oleObj name="Equation" r:id="rId4" imgW="1968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838200"/>
                        <a:ext cx="393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6272"/>
              </p:ext>
            </p:extLst>
          </p:nvPr>
        </p:nvGraphicFramePr>
        <p:xfrm>
          <a:off x="762000" y="9144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8" name="Equation" r:id="rId6" imgW="419040" imgH="457200" progId="Equation.DSMT4">
                  <p:embed/>
                </p:oleObj>
              </mc:Choice>
              <mc:Fallback>
                <p:oleObj name="Equation" r:id="rId6" imgW="41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0"/>
            <a:endCxn id="20" idx="0"/>
          </p:cNvCxnSpPr>
          <p:nvPr/>
        </p:nvCxnSpPr>
        <p:spPr>
          <a:xfrm rot="5400000" flipH="1" flipV="1">
            <a:off x="2540000" y="-520700"/>
            <a:ext cx="76200" cy="27940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34952"/>
              </p:ext>
            </p:extLst>
          </p:nvPr>
        </p:nvGraphicFramePr>
        <p:xfrm>
          <a:off x="3454400" y="28194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2" name="Equation" r:id="rId3" imgW="787400" imgH="457200" progId="Equation.DSMT4">
                  <p:embed/>
                </p:oleObj>
              </mc:Choice>
              <mc:Fallback>
                <p:oleObj name="Equation" r:id="rId3" imgW="7874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8194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15009"/>
              </p:ext>
            </p:extLst>
          </p:nvPr>
        </p:nvGraphicFramePr>
        <p:xfrm>
          <a:off x="1219201" y="21590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3" name="Equation" r:id="rId5" imgW="723600" imgH="482400" progId="Equation.DSMT4">
                  <p:embed/>
                </p:oleObj>
              </mc:Choice>
              <mc:Fallback>
                <p:oleObj name="Equation" r:id="rId5" imgW="72360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21590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16226"/>
              </p:ext>
            </p:extLst>
          </p:nvPr>
        </p:nvGraphicFramePr>
        <p:xfrm>
          <a:off x="1219201" y="33782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4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33782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971801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4" idx="3"/>
            <a:endCxn id="5" idx="3"/>
          </p:cNvCxnSpPr>
          <p:nvPr/>
        </p:nvCxnSpPr>
        <p:spPr>
          <a:xfrm>
            <a:off x="2667001" y="2641600"/>
            <a:ext cx="12700" cy="12192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12334"/>
              </p:ext>
            </p:extLst>
          </p:nvPr>
        </p:nvGraphicFramePr>
        <p:xfrm>
          <a:off x="5613400" y="2743200"/>
          <a:ext cx="231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5" name="Equation" r:id="rId9" imgW="1155700" imgH="508000" progId="Equation.DSMT4">
                  <p:embed/>
                </p:oleObj>
              </mc:Choice>
              <mc:Fallback>
                <p:oleObj name="Equation" r:id="rId9" imgW="11557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2743200"/>
                        <a:ext cx="2311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41062"/>
              </p:ext>
            </p:extLst>
          </p:nvPr>
        </p:nvGraphicFramePr>
        <p:xfrm>
          <a:off x="5105400" y="31165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6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165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21600"/>
              </p:ext>
            </p:extLst>
          </p:nvPr>
        </p:nvGraphicFramePr>
        <p:xfrm>
          <a:off x="6096000" y="1194240"/>
          <a:ext cx="1726450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7" name="Equation" r:id="rId13" imgW="863225" imgH="507780" progId="Equation.DSMT4">
                  <p:embed/>
                </p:oleObj>
              </mc:Choice>
              <mc:Fallback>
                <p:oleObj name="Equation" r:id="rId13" imgW="863225" imgH="5077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94240"/>
                        <a:ext cx="1726450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6416040" y="2400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52908"/>
              </p:ext>
            </p:extLst>
          </p:nvPr>
        </p:nvGraphicFramePr>
        <p:xfrm>
          <a:off x="5638800" y="42926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8" name="Equation" r:id="rId15" imgW="1054100" imgH="482600" progId="Equation.DSMT4">
                  <p:embed/>
                </p:oleObj>
              </mc:Choice>
              <mc:Fallback>
                <p:oleObj name="Equation" r:id="rId15" imgW="10541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2600"/>
                        <a:ext cx="2108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99985"/>
              </p:ext>
            </p:extLst>
          </p:nvPr>
        </p:nvGraphicFramePr>
        <p:xfrm>
          <a:off x="5969000" y="383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8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83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3449</TotalTime>
  <Words>679</Words>
  <Application>Microsoft Office PowerPoint</Application>
  <PresentationFormat>On-screen Show (4:3)</PresentationFormat>
  <Paragraphs>203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3.2. Ravno stanje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3.3. Prostorno stanje napona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448</cp:revision>
  <dcterms:created xsi:type="dcterms:W3CDTF">2015-02-23T09:28:50Z</dcterms:created>
  <dcterms:modified xsi:type="dcterms:W3CDTF">2020-03-24T20:17:49Z</dcterms:modified>
</cp:coreProperties>
</file>