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8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4" r:id="rId36"/>
    <p:sldId id="291" r:id="rId37"/>
    <p:sldId id="295" r:id="rId38"/>
    <p:sldId id="292" r:id="rId39"/>
    <p:sldId id="297" r:id="rId40"/>
    <p:sldId id="298" r:id="rId41"/>
    <p:sldId id="300" r:id="rId42"/>
    <p:sldId id="301" r:id="rId43"/>
    <p:sldId id="299" r:id="rId44"/>
    <p:sldId id="296" r:id="rId45"/>
    <p:sldId id="303" r:id="rId46"/>
    <p:sldId id="304" r:id="rId47"/>
    <p:sldId id="323" r:id="rId48"/>
    <p:sldId id="324" r:id="rId49"/>
    <p:sldId id="302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25" r:id="rId58"/>
    <p:sldId id="326" r:id="rId59"/>
    <p:sldId id="328" r:id="rId60"/>
    <p:sldId id="312" r:id="rId61"/>
    <p:sldId id="329" r:id="rId62"/>
    <p:sldId id="313" r:id="rId63"/>
    <p:sldId id="330" r:id="rId64"/>
    <p:sldId id="314" r:id="rId65"/>
    <p:sldId id="315" r:id="rId66"/>
    <p:sldId id="331" r:id="rId67"/>
    <p:sldId id="319" r:id="rId68"/>
    <p:sldId id="320" r:id="rId69"/>
    <p:sldId id="332" r:id="rId70"/>
    <p:sldId id="321" r:id="rId71"/>
    <p:sldId id="322" r:id="rId72"/>
    <p:sldId id="333" r:id="rId73"/>
    <p:sldId id="334" r:id="rId74"/>
    <p:sldId id="336" r:id="rId75"/>
    <p:sldId id="335" r:id="rId76"/>
    <p:sldId id="337" r:id="rId77"/>
    <p:sldId id="317" r:id="rId78"/>
    <p:sldId id="339" r:id="rId79"/>
    <p:sldId id="340" r:id="rId80"/>
    <p:sldId id="341" r:id="rId81"/>
    <p:sldId id="318" r:id="rId82"/>
    <p:sldId id="342" r:id="rId83"/>
    <p:sldId id="343" r:id="rId84"/>
    <p:sldId id="345" r:id="rId8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8.wmf"/><Relationship Id="rId4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7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8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8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23.wmf"/><Relationship Id="rId5" Type="http://schemas.openxmlformats.org/officeDocument/2006/relationships/image" Target="../media/image8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23.wmf"/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5" Type="http://schemas.openxmlformats.org/officeDocument/2006/relationships/image" Target="../media/image8.wmf"/><Relationship Id="rId4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3.wmf"/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8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68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6.wmf"/><Relationship Id="rId4" Type="http://schemas.openxmlformats.org/officeDocument/2006/relationships/image" Target="../media/image2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3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3.wmf"/><Relationship Id="rId5" Type="http://schemas.openxmlformats.org/officeDocument/2006/relationships/image" Target="../media/image86.wmf"/><Relationship Id="rId4" Type="http://schemas.openxmlformats.org/officeDocument/2006/relationships/image" Target="../media/image2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97.wmf"/><Relationship Id="rId2" Type="http://schemas.openxmlformats.org/officeDocument/2006/relationships/image" Target="../media/image93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7.wmf"/><Relationship Id="rId1" Type="http://schemas.openxmlformats.org/officeDocument/2006/relationships/image" Target="../media/image98.wmf"/><Relationship Id="rId5" Type="http://schemas.openxmlformats.org/officeDocument/2006/relationships/image" Target="../media/image100.wmf"/><Relationship Id="rId4" Type="http://schemas.openxmlformats.org/officeDocument/2006/relationships/image" Target="../media/image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8.wmf"/><Relationship Id="rId1" Type="http://schemas.openxmlformats.org/officeDocument/2006/relationships/image" Target="../media/image101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5" Type="http://schemas.openxmlformats.org/officeDocument/2006/relationships/image" Target="../media/image106.wmf"/><Relationship Id="rId4" Type="http://schemas.openxmlformats.org/officeDocument/2006/relationships/image" Target="../media/image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10.wmf"/><Relationship Id="rId6" Type="http://schemas.openxmlformats.org/officeDocument/2006/relationships/image" Target="../media/image2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91.wmf"/><Relationship Id="rId6" Type="http://schemas.openxmlformats.org/officeDocument/2006/relationships/image" Target="../media/image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18.wmf"/><Relationship Id="rId1" Type="http://schemas.openxmlformats.org/officeDocument/2006/relationships/image" Target="../media/image83.wmf"/><Relationship Id="rId4" Type="http://schemas.openxmlformats.org/officeDocument/2006/relationships/image" Target="../media/image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91.wmf"/><Relationship Id="rId1" Type="http://schemas.openxmlformats.org/officeDocument/2006/relationships/image" Target="../media/image119.wmf"/><Relationship Id="rId5" Type="http://schemas.openxmlformats.org/officeDocument/2006/relationships/image" Target="../media/image8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93.wmf"/><Relationship Id="rId1" Type="http://schemas.openxmlformats.org/officeDocument/2006/relationships/image" Target="../media/image122.wmf"/><Relationship Id="rId4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7.wmf"/><Relationship Id="rId1" Type="http://schemas.openxmlformats.org/officeDocument/2006/relationships/image" Target="../media/image123.wmf"/><Relationship Id="rId4" Type="http://schemas.openxmlformats.org/officeDocument/2006/relationships/image" Target="../media/image12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9.wmf"/><Relationship Id="rId1" Type="http://schemas.openxmlformats.org/officeDocument/2006/relationships/image" Target="../media/image123.wmf"/><Relationship Id="rId4" Type="http://schemas.openxmlformats.org/officeDocument/2006/relationships/image" Target="../media/image13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9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35.wmf"/><Relationship Id="rId1" Type="http://schemas.openxmlformats.org/officeDocument/2006/relationships/image" Target="../media/image139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37.wmf"/><Relationship Id="rId6" Type="http://schemas.openxmlformats.org/officeDocument/2006/relationships/image" Target="../media/image146.wmf"/><Relationship Id="rId5" Type="http://schemas.openxmlformats.org/officeDocument/2006/relationships/image" Target="../media/image8.wmf"/><Relationship Id="rId4" Type="http://schemas.openxmlformats.org/officeDocument/2006/relationships/image" Target="../media/image14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10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1.wmf"/><Relationship Id="rId7" Type="http://schemas.openxmlformats.org/officeDocument/2006/relationships/image" Target="../media/image156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5.wmf"/><Relationship Id="rId5" Type="http://schemas.openxmlformats.org/officeDocument/2006/relationships/image" Target="../media/image8.wmf"/><Relationship Id="rId4" Type="http://schemas.openxmlformats.org/officeDocument/2006/relationships/image" Target="../media/image23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68.wmf"/><Relationship Id="rId5" Type="http://schemas.openxmlformats.org/officeDocument/2006/relationships/image" Target="../media/image8.wmf"/><Relationship Id="rId4" Type="http://schemas.openxmlformats.org/officeDocument/2006/relationships/image" Target="../media/image167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8.wmf"/><Relationship Id="rId7" Type="http://schemas.openxmlformats.org/officeDocument/2006/relationships/image" Target="../media/image175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4" Type="http://schemas.openxmlformats.org/officeDocument/2006/relationships/image" Target="../media/image18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7.wmf"/><Relationship Id="rId5" Type="http://schemas.openxmlformats.org/officeDocument/2006/relationships/image" Target="../media/image23.wmf"/><Relationship Id="rId4" Type="http://schemas.openxmlformats.org/officeDocument/2006/relationships/image" Target="../media/image186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91.wmf"/><Relationship Id="rId7" Type="http://schemas.openxmlformats.org/officeDocument/2006/relationships/image" Target="../media/image193.wmf"/><Relationship Id="rId12" Type="http://schemas.openxmlformats.org/officeDocument/2006/relationships/image" Target="../media/image198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23.wmf"/><Relationship Id="rId11" Type="http://schemas.openxmlformats.org/officeDocument/2006/relationships/image" Target="../media/image197.wmf"/><Relationship Id="rId5" Type="http://schemas.openxmlformats.org/officeDocument/2006/relationships/image" Target="../media/image192.wmf"/><Relationship Id="rId10" Type="http://schemas.openxmlformats.org/officeDocument/2006/relationships/image" Target="../media/image196.wmf"/><Relationship Id="rId4" Type="http://schemas.openxmlformats.org/officeDocument/2006/relationships/image" Target="../media/image8.wmf"/><Relationship Id="rId9" Type="http://schemas.openxmlformats.org/officeDocument/2006/relationships/image" Target="../media/image195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187.wmf"/><Relationship Id="rId1" Type="http://schemas.openxmlformats.org/officeDocument/2006/relationships/image" Target="../media/image203.wmf"/><Relationship Id="rId5" Type="http://schemas.openxmlformats.org/officeDocument/2006/relationships/image" Target="../media/image23.wmf"/><Relationship Id="rId4" Type="http://schemas.openxmlformats.org/officeDocument/2006/relationships/image" Target="../media/image8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207.wmf"/><Relationship Id="rId7" Type="http://schemas.openxmlformats.org/officeDocument/2006/relationships/image" Target="../media/image210.wmf"/><Relationship Id="rId2" Type="http://schemas.openxmlformats.org/officeDocument/2006/relationships/image" Target="../media/image23.wmf"/><Relationship Id="rId1" Type="http://schemas.openxmlformats.org/officeDocument/2006/relationships/image" Target="../media/image206.wmf"/><Relationship Id="rId6" Type="http://schemas.openxmlformats.org/officeDocument/2006/relationships/image" Target="../media/image8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Relationship Id="rId9" Type="http://schemas.openxmlformats.org/officeDocument/2006/relationships/image" Target="../media/image212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15.wmf"/><Relationship Id="rId7" Type="http://schemas.openxmlformats.org/officeDocument/2006/relationships/image" Target="../media/image218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7.wmf"/><Relationship Id="rId5" Type="http://schemas.openxmlformats.org/officeDocument/2006/relationships/image" Target="../media/image8.wmf"/><Relationship Id="rId10" Type="http://schemas.openxmlformats.org/officeDocument/2006/relationships/image" Target="../media/image113.wmf"/><Relationship Id="rId4" Type="http://schemas.openxmlformats.org/officeDocument/2006/relationships/image" Target="../media/image216.wmf"/><Relationship Id="rId9" Type="http://schemas.openxmlformats.org/officeDocument/2006/relationships/image" Target="../media/image219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4" Type="http://schemas.openxmlformats.org/officeDocument/2006/relationships/image" Target="../media/image22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5" Type="http://schemas.openxmlformats.org/officeDocument/2006/relationships/image" Target="../media/image8.wmf"/><Relationship Id="rId4" Type="http://schemas.openxmlformats.org/officeDocument/2006/relationships/image" Target="../media/image229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image" Target="../media/image233.wmf"/><Relationship Id="rId7" Type="http://schemas.openxmlformats.org/officeDocument/2006/relationships/image" Target="../media/image229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6" Type="http://schemas.openxmlformats.org/officeDocument/2006/relationships/image" Target="../media/image235.wmf"/><Relationship Id="rId5" Type="http://schemas.openxmlformats.org/officeDocument/2006/relationships/image" Target="../media/image8.wmf"/><Relationship Id="rId4" Type="http://schemas.openxmlformats.org/officeDocument/2006/relationships/image" Target="../media/image23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38.wmf"/><Relationship Id="rId1" Type="http://schemas.openxmlformats.org/officeDocument/2006/relationships/image" Target="../media/image229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image" Target="../media/image177.wmf"/><Relationship Id="rId7" Type="http://schemas.openxmlformats.org/officeDocument/2006/relationships/image" Target="../media/image8.wmf"/><Relationship Id="rId2" Type="http://schemas.openxmlformats.org/officeDocument/2006/relationships/image" Target="../media/image178.wmf"/><Relationship Id="rId1" Type="http://schemas.openxmlformats.org/officeDocument/2006/relationships/image" Target="../media/image242.wmf"/><Relationship Id="rId6" Type="http://schemas.openxmlformats.org/officeDocument/2006/relationships/image" Target="../media/image245.wmf"/><Relationship Id="rId5" Type="http://schemas.openxmlformats.org/officeDocument/2006/relationships/image" Target="../media/image244.wmf"/><Relationship Id="rId10" Type="http://schemas.openxmlformats.org/officeDocument/2006/relationships/image" Target="../media/image248.wmf"/><Relationship Id="rId4" Type="http://schemas.openxmlformats.org/officeDocument/2006/relationships/image" Target="../media/image243.wmf"/><Relationship Id="rId9" Type="http://schemas.openxmlformats.org/officeDocument/2006/relationships/image" Target="../media/image247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image" Target="../media/image251.wmf"/><Relationship Id="rId7" Type="http://schemas.openxmlformats.org/officeDocument/2006/relationships/image" Target="../media/image253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6" Type="http://schemas.openxmlformats.org/officeDocument/2006/relationships/image" Target="../media/image252.wmf"/><Relationship Id="rId5" Type="http://schemas.openxmlformats.org/officeDocument/2006/relationships/image" Target="../media/image8.wmf"/><Relationship Id="rId4" Type="http://schemas.openxmlformats.org/officeDocument/2006/relationships/image" Target="../media/image245.wmf"/><Relationship Id="rId9" Type="http://schemas.openxmlformats.org/officeDocument/2006/relationships/image" Target="../media/image2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jp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7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jpg"/><Relationship Id="rId4" Type="http://schemas.openxmlformats.org/officeDocument/2006/relationships/image" Target="../media/image29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jp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8.wmf"/><Relationship Id="rId3" Type="http://schemas.openxmlformats.org/officeDocument/2006/relationships/image" Target="../media/image28.jp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6.jp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46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.wmf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wmf"/><Relationship Id="rId1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53.wmf"/><Relationship Id="rId9" Type="http://schemas.openxmlformats.org/officeDocument/2006/relationships/image" Target="../media/image46.jpg"/><Relationship Id="rId1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0.wmf"/><Relationship Id="rId3" Type="http://schemas.openxmlformats.org/officeDocument/2006/relationships/image" Target="../media/image46.jp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46.jp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3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62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8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74.wmf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1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80.wmf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image" Target="../media/image81.wmf"/><Relationship Id="rId10" Type="http://schemas.openxmlformats.org/officeDocument/2006/relationships/image" Target="../media/image79.wmf"/><Relationship Id="rId19" Type="http://schemas.openxmlformats.org/officeDocument/2006/relationships/image" Target="../media/image23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6.bin"/><Relationship Id="rId14" Type="http://schemas.openxmlformats.org/officeDocument/2006/relationships/oleObject" Target="../embeddings/oleObject9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23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0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8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23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9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8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30.bin"/><Relationship Id="rId14" Type="http://schemas.openxmlformats.org/officeDocument/2006/relationships/oleObject" Target="../embeddings/oleObject13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03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3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8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8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4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11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1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8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68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21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8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7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8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28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8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30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9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image" Target="../media/image131.jpg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8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141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4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11.bin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10.bin"/><Relationship Id="rId5" Type="http://schemas.openxmlformats.org/officeDocument/2006/relationships/oleObject" Target="../embeddings/oleObject207.bin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209.bin"/><Relationship Id="rId14" Type="http://schemas.openxmlformats.org/officeDocument/2006/relationships/image" Target="../media/image14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217.bin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10" Type="http://schemas.openxmlformats.org/officeDocument/2006/relationships/image" Target="../media/image14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14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0" Type="http://schemas.openxmlformats.org/officeDocument/2006/relationships/image" Target="../media/image8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10" Type="http://schemas.openxmlformats.org/officeDocument/2006/relationships/image" Target="../media/image23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5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34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23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23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64.jpg"/><Relationship Id="rId4" Type="http://schemas.openxmlformats.org/officeDocument/2006/relationships/image" Target="../media/image163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8.wmf"/><Relationship Id="rId3" Type="http://schemas.openxmlformats.org/officeDocument/2006/relationships/image" Target="../media/image169.jpg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3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167.wmf"/><Relationship Id="rId5" Type="http://schemas.openxmlformats.org/officeDocument/2006/relationships/image" Target="../media/image165.wmf"/><Relationship Id="rId15" Type="http://schemas.openxmlformats.org/officeDocument/2006/relationships/image" Target="../media/image168.wmf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4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49.bin"/><Relationship Id="rId18" Type="http://schemas.openxmlformats.org/officeDocument/2006/relationships/oleObject" Target="../embeddings/oleObject253.bin"/><Relationship Id="rId26" Type="http://schemas.openxmlformats.org/officeDocument/2006/relationships/oleObject" Target="../embeddings/oleObject257.bin"/><Relationship Id="rId3" Type="http://schemas.openxmlformats.org/officeDocument/2006/relationships/oleObject" Target="../embeddings/oleObject244.bin"/><Relationship Id="rId21" Type="http://schemas.openxmlformats.org/officeDocument/2006/relationships/image" Target="../media/image176.wmf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252.bin"/><Relationship Id="rId25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1.bin"/><Relationship Id="rId20" Type="http://schemas.openxmlformats.org/officeDocument/2006/relationships/oleObject" Target="../embeddings/oleObject254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48.bin"/><Relationship Id="rId24" Type="http://schemas.openxmlformats.org/officeDocument/2006/relationships/oleObject" Target="../embeddings/oleObject256.bin"/><Relationship Id="rId5" Type="http://schemas.openxmlformats.org/officeDocument/2006/relationships/oleObject" Target="../embeddings/oleObject245.bin"/><Relationship Id="rId15" Type="http://schemas.openxmlformats.org/officeDocument/2006/relationships/image" Target="../media/image174.wmf"/><Relationship Id="rId23" Type="http://schemas.openxmlformats.org/officeDocument/2006/relationships/image" Target="../media/image177.wmf"/><Relationship Id="rId10" Type="http://schemas.openxmlformats.org/officeDocument/2006/relationships/image" Target="../media/image172.wmf"/><Relationship Id="rId19" Type="http://schemas.openxmlformats.org/officeDocument/2006/relationships/image" Target="../media/image175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47.bin"/><Relationship Id="rId14" Type="http://schemas.openxmlformats.org/officeDocument/2006/relationships/oleObject" Target="../embeddings/oleObject250.bin"/><Relationship Id="rId22" Type="http://schemas.openxmlformats.org/officeDocument/2006/relationships/oleObject" Target="../embeddings/oleObject255.bin"/><Relationship Id="rId27" Type="http://schemas.openxmlformats.org/officeDocument/2006/relationships/oleObject" Target="../embeddings/oleObject258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image" Target="../media/image183.jpg"/><Relationship Id="rId7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262.bin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18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image" Target="../media/image23.wmf"/><Relationship Id="rId3" Type="http://schemas.openxmlformats.org/officeDocument/2006/relationships/image" Target="../media/image188.jpg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2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186.wmf"/><Relationship Id="rId5" Type="http://schemas.openxmlformats.org/officeDocument/2006/relationships/image" Target="../media/image184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266.bin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6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274.bin"/><Relationship Id="rId18" Type="http://schemas.openxmlformats.org/officeDocument/2006/relationships/oleObject" Target="../embeddings/oleObject277.bin"/><Relationship Id="rId26" Type="http://schemas.openxmlformats.org/officeDocument/2006/relationships/oleObject" Target="../embeddings/oleObject282.bin"/><Relationship Id="rId3" Type="http://schemas.openxmlformats.org/officeDocument/2006/relationships/oleObject" Target="../embeddings/oleObject269.bin"/><Relationship Id="rId21" Type="http://schemas.openxmlformats.org/officeDocument/2006/relationships/image" Target="../media/image195.wmf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192.wmf"/><Relationship Id="rId17" Type="http://schemas.openxmlformats.org/officeDocument/2006/relationships/oleObject" Target="../embeddings/oleObject276.bin"/><Relationship Id="rId25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3.wmf"/><Relationship Id="rId20" Type="http://schemas.openxmlformats.org/officeDocument/2006/relationships/oleObject" Target="../embeddings/oleObject278.bin"/><Relationship Id="rId29" Type="http://schemas.openxmlformats.org/officeDocument/2006/relationships/image" Target="../media/image198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273.bin"/><Relationship Id="rId24" Type="http://schemas.openxmlformats.org/officeDocument/2006/relationships/oleObject" Target="../embeddings/oleObject281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80.bin"/><Relationship Id="rId28" Type="http://schemas.openxmlformats.org/officeDocument/2006/relationships/oleObject" Target="../embeddings/oleObject283.bin"/><Relationship Id="rId10" Type="http://schemas.openxmlformats.org/officeDocument/2006/relationships/image" Target="../media/image8.wmf"/><Relationship Id="rId19" Type="http://schemas.openxmlformats.org/officeDocument/2006/relationships/image" Target="../media/image194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279.bin"/><Relationship Id="rId27" Type="http://schemas.openxmlformats.org/officeDocument/2006/relationships/image" Target="../media/image19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image" Target="../media/image202.jpg"/><Relationship Id="rId7" Type="http://schemas.openxmlformats.org/officeDocument/2006/relationships/image" Target="../media/image2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85.bin"/><Relationship Id="rId11" Type="http://schemas.openxmlformats.org/officeDocument/2006/relationships/image" Target="../media/image8.wmf"/><Relationship Id="rId5" Type="http://schemas.openxmlformats.org/officeDocument/2006/relationships/image" Target="../media/image199.wmf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20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13" Type="http://schemas.openxmlformats.org/officeDocument/2006/relationships/image" Target="../media/image23.wmf"/><Relationship Id="rId3" Type="http://schemas.openxmlformats.org/officeDocument/2006/relationships/image" Target="../media/image205.jpg"/><Relationship Id="rId7" Type="http://schemas.openxmlformats.org/officeDocument/2006/relationships/image" Target="../media/image187.wmf"/><Relationship Id="rId12" Type="http://schemas.openxmlformats.org/officeDocument/2006/relationships/oleObject" Target="../embeddings/oleObject2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89.bin"/><Relationship Id="rId11" Type="http://schemas.openxmlformats.org/officeDocument/2006/relationships/image" Target="../media/image8.wmf"/><Relationship Id="rId5" Type="http://schemas.openxmlformats.org/officeDocument/2006/relationships/image" Target="../media/image203.wmf"/><Relationship Id="rId10" Type="http://schemas.openxmlformats.org/officeDocument/2006/relationships/oleObject" Target="../embeddings/oleObject291.bin"/><Relationship Id="rId4" Type="http://schemas.openxmlformats.org/officeDocument/2006/relationships/oleObject" Target="../embeddings/oleObject288.bin"/><Relationship Id="rId9" Type="http://schemas.openxmlformats.org/officeDocument/2006/relationships/image" Target="../media/image20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oleObject" Target="../embeddings/oleObject298.bin"/><Relationship Id="rId18" Type="http://schemas.openxmlformats.org/officeDocument/2006/relationships/oleObject" Target="../embeddings/oleObject301.bin"/><Relationship Id="rId3" Type="http://schemas.openxmlformats.org/officeDocument/2006/relationships/oleObject" Target="../embeddings/oleObject293.bin"/><Relationship Id="rId21" Type="http://schemas.openxmlformats.org/officeDocument/2006/relationships/oleObject" Target="../embeddings/oleObject303.bin"/><Relationship Id="rId7" Type="http://schemas.openxmlformats.org/officeDocument/2006/relationships/oleObject" Target="../embeddings/oleObject295.bin"/><Relationship Id="rId12" Type="http://schemas.openxmlformats.org/officeDocument/2006/relationships/image" Target="../media/image209.wmf"/><Relationship Id="rId17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0.bin"/><Relationship Id="rId20" Type="http://schemas.openxmlformats.org/officeDocument/2006/relationships/oleObject" Target="../embeddings/oleObject302.bin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97.bin"/><Relationship Id="rId24" Type="http://schemas.openxmlformats.org/officeDocument/2006/relationships/image" Target="../media/image212.wmf"/><Relationship Id="rId5" Type="http://schemas.openxmlformats.org/officeDocument/2006/relationships/oleObject" Target="../embeddings/oleObject294.bin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305.bin"/><Relationship Id="rId10" Type="http://schemas.openxmlformats.org/officeDocument/2006/relationships/image" Target="../media/image208.wmf"/><Relationship Id="rId19" Type="http://schemas.openxmlformats.org/officeDocument/2006/relationships/image" Target="../media/image211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96.bin"/><Relationship Id="rId14" Type="http://schemas.openxmlformats.org/officeDocument/2006/relationships/oleObject" Target="../embeddings/oleObject299.bin"/><Relationship Id="rId22" Type="http://schemas.openxmlformats.org/officeDocument/2006/relationships/oleObject" Target="../embeddings/oleObject30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311.bin"/><Relationship Id="rId18" Type="http://schemas.openxmlformats.org/officeDocument/2006/relationships/oleObject" Target="../embeddings/oleObject314.bin"/><Relationship Id="rId3" Type="http://schemas.openxmlformats.org/officeDocument/2006/relationships/oleObject" Target="../embeddings/oleObject306.bin"/><Relationship Id="rId21" Type="http://schemas.openxmlformats.org/officeDocument/2006/relationships/image" Target="../media/image219.wmf"/><Relationship Id="rId7" Type="http://schemas.openxmlformats.org/officeDocument/2006/relationships/oleObject" Target="../embeddings/oleObject308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3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8.wmf"/><Relationship Id="rId20" Type="http://schemas.openxmlformats.org/officeDocument/2006/relationships/oleObject" Target="../embeddings/oleObject315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310.bin"/><Relationship Id="rId24" Type="http://schemas.openxmlformats.org/officeDocument/2006/relationships/oleObject" Target="../embeddings/oleObject317.bin"/><Relationship Id="rId5" Type="http://schemas.openxmlformats.org/officeDocument/2006/relationships/oleObject" Target="../embeddings/oleObject307.bin"/><Relationship Id="rId15" Type="http://schemas.openxmlformats.org/officeDocument/2006/relationships/oleObject" Target="../embeddings/oleObject312.bin"/><Relationship Id="rId23" Type="http://schemas.openxmlformats.org/officeDocument/2006/relationships/image" Target="../media/image113.wmf"/><Relationship Id="rId10" Type="http://schemas.openxmlformats.org/officeDocument/2006/relationships/image" Target="../media/image216.wmf"/><Relationship Id="rId19" Type="http://schemas.openxmlformats.org/officeDocument/2006/relationships/image" Target="../media/image23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309.bin"/><Relationship Id="rId14" Type="http://schemas.openxmlformats.org/officeDocument/2006/relationships/image" Target="../media/image217.wmf"/><Relationship Id="rId22" Type="http://schemas.openxmlformats.org/officeDocument/2006/relationships/oleObject" Target="../embeddings/oleObject316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319.bin"/><Relationship Id="rId10" Type="http://schemas.openxmlformats.org/officeDocument/2006/relationships/image" Target="../media/image225.wmf"/><Relationship Id="rId4" Type="http://schemas.openxmlformats.org/officeDocument/2006/relationships/image" Target="../media/image222.wmf"/><Relationship Id="rId9" Type="http://schemas.openxmlformats.org/officeDocument/2006/relationships/oleObject" Target="../embeddings/oleObject321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4.bin"/><Relationship Id="rId13" Type="http://schemas.openxmlformats.org/officeDocument/2006/relationships/image" Target="../media/image8.wmf"/><Relationship Id="rId3" Type="http://schemas.openxmlformats.org/officeDocument/2006/relationships/oleObject" Target="../embeddings/oleObject322.bin"/><Relationship Id="rId7" Type="http://schemas.openxmlformats.org/officeDocument/2006/relationships/image" Target="../media/image227.wmf"/><Relationship Id="rId12" Type="http://schemas.openxmlformats.org/officeDocument/2006/relationships/oleObject" Target="../embeddings/oleObject3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23.bin"/><Relationship Id="rId11" Type="http://schemas.openxmlformats.org/officeDocument/2006/relationships/image" Target="../media/image229.wmf"/><Relationship Id="rId5" Type="http://schemas.openxmlformats.org/officeDocument/2006/relationships/image" Target="../media/image230.jpg"/><Relationship Id="rId10" Type="http://schemas.openxmlformats.org/officeDocument/2006/relationships/oleObject" Target="../embeddings/oleObject325.bin"/><Relationship Id="rId4" Type="http://schemas.openxmlformats.org/officeDocument/2006/relationships/image" Target="../media/image226.wmf"/><Relationship Id="rId9" Type="http://schemas.openxmlformats.org/officeDocument/2006/relationships/image" Target="../media/image22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9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34.bin"/><Relationship Id="rId3" Type="http://schemas.openxmlformats.org/officeDocument/2006/relationships/image" Target="../media/image237.jpg"/><Relationship Id="rId7" Type="http://schemas.openxmlformats.org/officeDocument/2006/relationships/image" Target="../media/image232.wmf"/><Relationship Id="rId12" Type="http://schemas.openxmlformats.org/officeDocument/2006/relationships/oleObject" Target="../embeddings/oleObject331.bin"/><Relationship Id="rId17" Type="http://schemas.openxmlformats.org/officeDocument/2006/relationships/image" Target="../media/image2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3.bin"/><Relationship Id="rId20" Type="http://schemas.openxmlformats.org/officeDocument/2006/relationships/oleObject" Target="../embeddings/oleObject335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28.bin"/><Relationship Id="rId11" Type="http://schemas.openxmlformats.org/officeDocument/2006/relationships/image" Target="../media/image234.wmf"/><Relationship Id="rId5" Type="http://schemas.openxmlformats.org/officeDocument/2006/relationships/image" Target="../media/image231.wmf"/><Relationship Id="rId15" Type="http://schemas.openxmlformats.org/officeDocument/2006/relationships/image" Target="../media/image235.wmf"/><Relationship Id="rId10" Type="http://schemas.openxmlformats.org/officeDocument/2006/relationships/oleObject" Target="../embeddings/oleObject330.bin"/><Relationship Id="rId19" Type="http://schemas.openxmlformats.org/officeDocument/2006/relationships/image" Target="../media/image236.wmf"/><Relationship Id="rId4" Type="http://schemas.openxmlformats.org/officeDocument/2006/relationships/oleObject" Target="../embeddings/oleObject327.bin"/><Relationship Id="rId9" Type="http://schemas.openxmlformats.org/officeDocument/2006/relationships/image" Target="../media/image233.wmf"/><Relationship Id="rId14" Type="http://schemas.openxmlformats.org/officeDocument/2006/relationships/oleObject" Target="../embeddings/oleObject3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g"/><Relationship Id="rId4" Type="http://schemas.openxmlformats.org/officeDocument/2006/relationships/image" Target="../media/image10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3" Type="http://schemas.openxmlformats.org/officeDocument/2006/relationships/image" Target="../media/image239.jpg"/><Relationship Id="rId7" Type="http://schemas.openxmlformats.org/officeDocument/2006/relationships/image" Target="../media/image2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229.wmf"/><Relationship Id="rId4" Type="http://schemas.openxmlformats.org/officeDocument/2006/relationships/oleObject" Target="../embeddings/oleObject336.bin"/><Relationship Id="rId9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41.jpg"/><Relationship Id="rId4" Type="http://schemas.openxmlformats.org/officeDocument/2006/relationships/image" Target="../media/image24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image" Target="../media/image244.wmf"/><Relationship Id="rId18" Type="http://schemas.openxmlformats.org/officeDocument/2006/relationships/oleObject" Target="../embeddings/oleObject347.bin"/><Relationship Id="rId3" Type="http://schemas.openxmlformats.org/officeDocument/2006/relationships/image" Target="../media/image169.jpg"/><Relationship Id="rId21" Type="http://schemas.openxmlformats.org/officeDocument/2006/relationships/oleObject" Target="../embeddings/oleObject349.bin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344.bin"/><Relationship Id="rId17" Type="http://schemas.openxmlformats.org/officeDocument/2006/relationships/image" Target="../media/image8.wmf"/><Relationship Id="rId25" Type="http://schemas.openxmlformats.org/officeDocument/2006/relationships/image" Target="../media/image2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6.bin"/><Relationship Id="rId20" Type="http://schemas.openxmlformats.org/officeDocument/2006/relationships/image" Target="../media/image246.wmf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41.bin"/><Relationship Id="rId11" Type="http://schemas.openxmlformats.org/officeDocument/2006/relationships/image" Target="../media/image243.wmf"/><Relationship Id="rId24" Type="http://schemas.openxmlformats.org/officeDocument/2006/relationships/oleObject" Target="../embeddings/oleObject350.bin"/><Relationship Id="rId5" Type="http://schemas.openxmlformats.org/officeDocument/2006/relationships/image" Target="../media/image242.wmf"/><Relationship Id="rId15" Type="http://schemas.openxmlformats.org/officeDocument/2006/relationships/image" Target="../media/image245.wmf"/><Relationship Id="rId23" Type="http://schemas.openxmlformats.org/officeDocument/2006/relationships/image" Target="../media/image183.jpg"/><Relationship Id="rId10" Type="http://schemas.openxmlformats.org/officeDocument/2006/relationships/oleObject" Target="../embeddings/oleObject343.bin"/><Relationship Id="rId19" Type="http://schemas.openxmlformats.org/officeDocument/2006/relationships/oleObject" Target="../embeddings/oleObject348.bin"/><Relationship Id="rId4" Type="http://schemas.openxmlformats.org/officeDocument/2006/relationships/oleObject" Target="../embeddings/oleObject340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345.bin"/><Relationship Id="rId22" Type="http://schemas.openxmlformats.org/officeDocument/2006/relationships/image" Target="../media/image247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358.bin"/><Relationship Id="rId3" Type="http://schemas.openxmlformats.org/officeDocument/2006/relationships/image" Target="../media/image188.jpg"/><Relationship Id="rId21" Type="http://schemas.openxmlformats.org/officeDocument/2006/relationships/oleObject" Target="../embeddings/oleObject360.bin"/><Relationship Id="rId7" Type="http://schemas.openxmlformats.org/officeDocument/2006/relationships/image" Target="../media/image250.wmf"/><Relationship Id="rId12" Type="http://schemas.openxmlformats.org/officeDocument/2006/relationships/oleObject" Target="../embeddings/oleObject355.bin"/><Relationship Id="rId17" Type="http://schemas.openxmlformats.org/officeDocument/2006/relationships/image" Target="../media/image2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7.bin"/><Relationship Id="rId20" Type="http://schemas.openxmlformats.org/officeDocument/2006/relationships/oleObject" Target="../embeddings/oleObject359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52.bin"/><Relationship Id="rId11" Type="http://schemas.openxmlformats.org/officeDocument/2006/relationships/image" Target="../media/image245.wmf"/><Relationship Id="rId5" Type="http://schemas.openxmlformats.org/officeDocument/2006/relationships/image" Target="../media/image249.wmf"/><Relationship Id="rId15" Type="http://schemas.openxmlformats.org/officeDocument/2006/relationships/image" Target="../media/image252.wmf"/><Relationship Id="rId10" Type="http://schemas.openxmlformats.org/officeDocument/2006/relationships/oleObject" Target="../embeddings/oleObject354.bin"/><Relationship Id="rId19" Type="http://schemas.openxmlformats.org/officeDocument/2006/relationships/image" Target="../media/image254.wmf"/><Relationship Id="rId4" Type="http://schemas.openxmlformats.org/officeDocument/2006/relationships/oleObject" Target="../embeddings/oleObject351.bin"/><Relationship Id="rId9" Type="http://schemas.openxmlformats.org/officeDocument/2006/relationships/image" Target="../media/image251.wmf"/><Relationship Id="rId14" Type="http://schemas.openxmlformats.org/officeDocument/2006/relationships/oleObject" Target="../embeddings/oleObject356.bin"/><Relationship Id="rId22" Type="http://schemas.openxmlformats.org/officeDocument/2006/relationships/image" Target="../media/image25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2.jpg"/><Relationship Id="rId4" Type="http://schemas.openxmlformats.org/officeDocument/2006/relationships/image" Target="../media/image25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OM20-P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5594"/>
              </p:ext>
            </p:extLst>
          </p:nvPr>
        </p:nvGraphicFramePr>
        <p:xfrm>
          <a:off x="5638800" y="45466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45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466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5801380"/>
            <a:ext cx="48269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četvorosečne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9" idx="3"/>
            <a:endCxn id="18" idx="3"/>
          </p:cNvCxnSpPr>
          <p:nvPr/>
        </p:nvCxnSpPr>
        <p:spPr>
          <a:xfrm flipH="1">
            <a:off x="8636900" y="4940300"/>
            <a:ext cx="24500" cy="1122690"/>
          </a:xfrm>
          <a:prstGeom prst="bentConnector3">
            <a:avLst>
              <a:gd name="adj1" fmla="val -9330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667000" y="4191000"/>
            <a:ext cx="838200" cy="152278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16" idx="0"/>
            <a:endCxn id="9" idx="0"/>
          </p:cNvCxnSpPr>
          <p:nvPr/>
        </p:nvCxnSpPr>
        <p:spPr>
          <a:xfrm rot="16200000" flipH="1">
            <a:off x="4940300" y="2336800"/>
            <a:ext cx="355600" cy="4064000"/>
          </a:xfrm>
          <a:prstGeom prst="bentConnector3">
            <a:avLst>
              <a:gd name="adj1" fmla="val -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60245"/>
              </p:ext>
            </p:extLst>
          </p:nvPr>
        </p:nvGraphicFramePr>
        <p:xfrm>
          <a:off x="6248400" y="2489200"/>
          <a:ext cx="195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54" name="Equation" r:id="rId3" imgW="977900" imgH="431800" progId="Equation.DSMT4">
                  <p:embed/>
                </p:oleObj>
              </mc:Choice>
              <mc:Fallback>
                <p:oleObj name="Equation" r:id="rId3" imgW="97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89200"/>
                        <a:ext cx="1955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13782"/>
              </p:ext>
            </p:extLst>
          </p:nvPr>
        </p:nvGraphicFramePr>
        <p:xfrm>
          <a:off x="5791200" y="4699000"/>
          <a:ext cx="246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55" name="Equation" r:id="rId5" imgW="1231366" imgH="393529" progId="Equation.DSMT4">
                  <p:embed/>
                </p:oleObj>
              </mc:Choice>
              <mc:Fallback>
                <p:oleObj name="Equation" r:id="rId5" imgW="123136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99000"/>
                        <a:ext cx="2462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95800" y="5801380"/>
            <a:ext cx="3810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n-sečne zakovice.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6" idx="3"/>
            <a:endCxn id="23" idx="3"/>
          </p:cNvCxnSpPr>
          <p:nvPr/>
        </p:nvCxnSpPr>
        <p:spPr>
          <a:xfrm>
            <a:off x="8253413" y="5092700"/>
            <a:ext cx="52387" cy="970290"/>
          </a:xfrm>
          <a:prstGeom prst="bentConnector3">
            <a:avLst>
              <a:gd name="adj1" fmla="val 5363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201" y="1905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62201" y="2160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Elbow Connector 26"/>
          <p:cNvCxnSpPr>
            <a:stCxn id="13" idx="1"/>
            <a:endCxn id="22" idx="1"/>
          </p:cNvCxnSpPr>
          <p:nvPr/>
        </p:nvCxnSpPr>
        <p:spPr>
          <a:xfrm rot="10800000">
            <a:off x="2362202" y="2236200"/>
            <a:ext cx="3886199" cy="684800"/>
          </a:xfrm>
          <a:prstGeom prst="bentConnector3">
            <a:avLst>
              <a:gd name="adj1" fmla="val 1058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Zavarene veze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5" y="925744"/>
            <a:ext cx="6362395" cy="3494837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86205" y="4800600"/>
            <a:ext cx="636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4.3 Zavarena veza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591"/>
              </p:ext>
            </p:extLst>
          </p:nvPr>
        </p:nvGraphicFramePr>
        <p:xfrm>
          <a:off x="5943600" y="5289093"/>
          <a:ext cx="248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1" name="Equation" r:id="rId4" imgW="1244600" imgH="444500" progId="Equation.DSMT4">
                  <p:embed/>
                </p:oleObj>
              </mc:Choice>
              <mc:Fallback>
                <p:oleObj name="Equation" r:id="rId4" imgW="12446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89093"/>
                        <a:ext cx="248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7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Osovinica opterećena vučnom silom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9" y="838199"/>
            <a:ext cx="5698541" cy="5106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5259" y="6076890"/>
            <a:ext cx="569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4.4 Osovinica opterećena vučnom silom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9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5698541" cy="51060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77225"/>
              </p:ext>
            </p:extLst>
          </p:nvPr>
        </p:nvGraphicFramePr>
        <p:xfrm>
          <a:off x="4876800" y="5638800"/>
          <a:ext cx="200573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9" name="Equation" r:id="rId4" imgW="1002865" imgH="393529" progId="Equation.DSMT4">
                  <p:embed/>
                </p:oleObj>
              </mc:Choice>
              <mc:Fallback>
                <p:oleObj name="Equation" r:id="rId4" imgW="100286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200573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0073"/>
              </p:ext>
            </p:extLst>
          </p:nvPr>
        </p:nvGraphicFramePr>
        <p:xfrm>
          <a:off x="5257800" y="11430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0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0"/>
                        <a:ext cx="2286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40613"/>
              </p:ext>
            </p:extLst>
          </p:nvPr>
        </p:nvGraphicFramePr>
        <p:xfrm>
          <a:off x="609600" y="1295400"/>
          <a:ext cx="243734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1" name="Equation" r:id="rId8" imgW="1218671" imgH="431613" progId="Equation.DSMT4">
                  <p:embed/>
                </p:oleObj>
              </mc:Choice>
              <mc:Fallback>
                <p:oleObj name="Equation" r:id="rId8" imgW="1218671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437342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4932406"/>
            <a:ext cx="2667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Vučna osovinica: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5" idx="3"/>
          </p:cNvCxnSpPr>
          <p:nvPr/>
        </p:nvCxnSpPr>
        <p:spPr>
          <a:xfrm flipH="1">
            <a:off x="6882530" y="5194016"/>
            <a:ext cx="661270" cy="838313"/>
          </a:xfrm>
          <a:prstGeom prst="bentConnector3">
            <a:avLst>
              <a:gd name="adj1" fmla="val -3457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57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Pozicija 1:</a:t>
            </a:r>
            <a:endParaRPr lang="en-US" sz="2800" dirty="0"/>
          </a:p>
        </p:txBody>
      </p:sp>
      <p:cxnSp>
        <p:nvCxnSpPr>
          <p:cNvPr id="15" name="Elbow Connector 14"/>
          <p:cNvCxnSpPr>
            <a:stCxn id="14" idx="3"/>
            <a:endCxn id="7" idx="3"/>
          </p:cNvCxnSpPr>
          <p:nvPr/>
        </p:nvCxnSpPr>
        <p:spPr>
          <a:xfrm>
            <a:off x="7010400" y="718810"/>
            <a:ext cx="533400" cy="855990"/>
          </a:xfrm>
          <a:prstGeom prst="bentConnector3">
            <a:avLst>
              <a:gd name="adj1" fmla="val 1428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6096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Pozicija 2: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18" idx="1"/>
            <a:endCxn id="9" idx="1"/>
          </p:cNvCxnSpPr>
          <p:nvPr/>
        </p:nvCxnSpPr>
        <p:spPr>
          <a:xfrm rot="10800000" flipV="1">
            <a:off x="609600" y="871209"/>
            <a:ext cx="12700" cy="8558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123884"/>
            <a:ext cx="6208776" cy="3119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7426" y="4324290"/>
            <a:ext cx="620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4.5 Polutke krute spojnice spojene </a:t>
            </a:r>
            <a:r>
              <a:rPr lang="sr-Latn-RS" sz="2000" i="1" dirty="0" smtClean="0"/>
              <a:t>zavrtnjevima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22174"/>
              </p:ext>
            </p:extLst>
          </p:nvPr>
        </p:nvGraphicFramePr>
        <p:xfrm>
          <a:off x="1371600" y="5384800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13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84800"/>
                        <a:ext cx="1955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94074"/>
              </p:ext>
            </p:extLst>
          </p:nvPr>
        </p:nvGraphicFramePr>
        <p:xfrm>
          <a:off x="3886200" y="5232400"/>
          <a:ext cx="388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14" name="Equation" r:id="rId6" imgW="1943100" imgH="393700" progId="Equation.DSMT4">
                  <p:embed/>
                </p:oleObj>
              </mc:Choice>
              <mc:Fallback>
                <p:oleObj name="Equation" r:id="rId6" imgW="1943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32400"/>
                        <a:ext cx="3886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Zavrtanjska veza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80801"/>
              </p:ext>
            </p:extLst>
          </p:nvPr>
        </p:nvGraphicFramePr>
        <p:xfrm>
          <a:off x="3429000" y="546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1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6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5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96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GEOMETRIJSKE KARAKTERISTI-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KE POPREČNIH PRESEKA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Poprečni presek je geometrijska figura u zamišljenoj presečnoj ravni koja je normalna na podužnu osu linijskog elementa konstrukcije (štapa ili grede), odnosno srednju površ površinskog elementa konstrukcije (tanke ploče ili ljuske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89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5.1. Uvodne napomene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9432"/>
            <a:ext cx="4871258" cy="2460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940314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 Konzolna čelična traka opterećena na savijanje oko duže stranice pravougaonog poprečnog preseka (a) i oko kraće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9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066800"/>
            <a:ext cx="4255008" cy="4437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592" y="5616714"/>
            <a:ext cx="425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5.2 Proizvoljan poprečni presek u pravouglom xy koordinatnom sistemu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8615"/>
              </p:ext>
            </p:extLst>
          </p:nvPr>
        </p:nvGraphicFramePr>
        <p:xfrm>
          <a:off x="6019800" y="8382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9" name="Equation" r:id="rId4" imgW="685800" imgH="762000" progId="Equation.DSMT4">
                  <p:embed/>
                </p:oleObj>
              </mc:Choice>
              <mc:Fallback>
                <p:oleObj name="Equation" r:id="rId4" imgW="6858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8382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590800"/>
            <a:ext cx="2036135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dirty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[L</a:t>
            </a:r>
            <a:r>
              <a:rPr lang="sr-Latn-RS" sz="2800" baseline="30000" dirty="0"/>
              <a:t>3</a:t>
            </a:r>
            <a:r>
              <a:rPr lang="sr-Latn-RS" sz="2800" dirty="0"/>
              <a:t>]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Statički momenti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" name="Elbow Connector 8"/>
          <p:cNvCxnSpPr>
            <a:stCxn id="6" idx="3"/>
            <a:endCxn id="7" idx="3"/>
          </p:cNvCxnSpPr>
          <p:nvPr/>
        </p:nvCxnSpPr>
        <p:spPr>
          <a:xfrm>
            <a:off x="7391400" y="1600200"/>
            <a:ext cx="664535" cy="1529209"/>
          </a:xfrm>
          <a:prstGeom prst="bentConnector3">
            <a:avLst>
              <a:gd name="adj1" fmla="val 1344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57963"/>
              </p:ext>
            </p:extLst>
          </p:nvPr>
        </p:nvGraphicFramePr>
        <p:xfrm>
          <a:off x="6019800" y="4902200"/>
          <a:ext cx="1447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30" name="Equation" r:id="rId6" imgW="723600" imgH="711000" progId="Equation.DSMT4">
                  <p:embed/>
                </p:oleObj>
              </mc:Choice>
              <mc:Fallback>
                <p:oleObj name="Equation" r:id="rId6" imgW="7236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02200"/>
                        <a:ext cx="14478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019800" y="4124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1" idx="3"/>
            <a:endCxn id="10" idx="3"/>
          </p:cNvCxnSpPr>
          <p:nvPr/>
        </p:nvCxnSpPr>
        <p:spPr>
          <a:xfrm flipH="1">
            <a:off x="7467600" y="4386590"/>
            <a:ext cx="171554" cy="1226810"/>
          </a:xfrm>
          <a:prstGeom prst="bentConnector3">
            <a:avLst>
              <a:gd name="adj1" fmla="val -13325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20988"/>
              </p:ext>
            </p:extLst>
          </p:nvPr>
        </p:nvGraphicFramePr>
        <p:xfrm>
          <a:off x="6248400" y="457200"/>
          <a:ext cx="2286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3" name="Equation" r:id="rId3" imgW="1143000" imgH="1676400" progId="Equation.DSMT4">
                  <p:embed/>
                </p:oleObj>
              </mc:Choice>
              <mc:Fallback>
                <p:oleObj name="Equation" r:id="rId3" imgW="1143000" imgH="167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"/>
                        <a:ext cx="2286000" cy="335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953000"/>
            <a:ext cx="4864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5.3 Primer složene geometrijske figure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864608" cy="443788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23752"/>
              </p:ext>
            </p:extLst>
          </p:nvPr>
        </p:nvGraphicFramePr>
        <p:xfrm>
          <a:off x="6858000" y="4419600"/>
          <a:ext cx="119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4" name="Equation" r:id="rId6" imgW="596900" imgH="482600" progId="Equation.DSMT4">
                  <p:embed/>
                </p:oleObj>
              </mc:Choice>
              <mc:Fallback>
                <p:oleObj name="Equation" r:id="rId6" imgW="596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1193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46937"/>
              </p:ext>
            </p:extLst>
          </p:nvPr>
        </p:nvGraphicFramePr>
        <p:xfrm>
          <a:off x="71882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5562600"/>
            <a:ext cx="7475524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Ukoliko su ose </a:t>
            </a:r>
            <a:r>
              <a:rPr lang="sr-Latn-RS" sz="2800" i="1" dirty="0"/>
              <a:t>x</a:t>
            </a:r>
            <a:r>
              <a:rPr lang="sr-Latn-RS" sz="2800" dirty="0"/>
              <a:t> i </a:t>
            </a:r>
            <a:r>
              <a:rPr lang="sr-Latn-RS" sz="2800" i="1" dirty="0"/>
              <a:t>y</a:t>
            </a:r>
            <a:r>
              <a:rPr lang="sr-Latn-RS" sz="2800" dirty="0"/>
              <a:t> težišne (prolaze kroz </a:t>
            </a:r>
            <a:r>
              <a:rPr lang="sr-Latn-RS" sz="2800" dirty="0" smtClean="0"/>
              <a:t>težište C</a:t>
            </a:r>
            <a:r>
              <a:rPr lang="sr-Latn-RS" sz="2800" dirty="0" smtClean="0">
                <a:sym typeface="Symbol"/>
              </a:rPr>
              <a:t>O)</a:t>
            </a:r>
            <a:r>
              <a:rPr lang="sr-Latn-RS" sz="2800" dirty="0" smtClean="0"/>
              <a:t>imali </a:t>
            </a:r>
            <a:r>
              <a:rPr lang="sr-Latn-RS" sz="2800" dirty="0"/>
              <a:t>bismo </a:t>
            </a:r>
            <a:r>
              <a:rPr lang="sr-Latn-RS" sz="2800" dirty="0" smtClean="0"/>
              <a:t>x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=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=</a:t>
            </a:r>
            <a:r>
              <a:rPr lang="en-US" sz="2800" dirty="0" smtClean="0"/>
              <a:t> </a:t>
            </a:r>
            <a:r>
              <a:rPr lang="sr-Latn-RS" sz="2800" dirty="0" smtClean="0"/>
              <a:t>0</a:t>
            </a:r>
            <a:r>
              <a:rPr lang="en-US" sz="2800" dirty="0" smtClean="0"/>
              <a:t> </a:t>
            </a:r>
            <a:r>
              <a:rPr lang="sr-Latn-BA" sz="2800" dirty="0" smtClean="0"/>
              <a:t>i </a:t>
            </a:r>
            <a:r>
              <a:rPr lang="sr-Latn-BA" sz="2800" b="1" dirty="0" smtClean="0"/>
              <a:t>S</a:t>
            </a:r>
            <a:r>
              <a:rPr lang="sr-Latn-BA" sz="2800" b="1" baseline="-25000" dirty="0" smtClean="0"/>
              <a:t>x</a:t>
            </a:r>
            <a:r>
              <a:rPr lang="en-US" sz="2800" b="1" dirty="0" smtClean="0"/>
              <a:t> </a:t>
            </a:r>
            <a:r>
              <a:rPr lang="en-US" sz="2800" b="1" dirty="0" smtClean="0"/>
              <a:t>= S</a:t>
            </a:r>
            <a:r>
              <a:rPr lang="en-US" sz="2800" b="1" baseline="-25000" dirty="0" smtClean="0"/>
              <a:t>y</a:t>
            </a:r>
            <a:r>
              <a:rPr lang="en-US" sz="2800" b="1" dirty="0" smtClean="0"/>
              <a:t> = 0</a:t>
            </a:r>
            <a:r>
              <a:rPr lang="en-US" sz="2800" dirty="0" smtClean="0"/>
              <a:t>.</a:t>
            </a:r>
            <a:endParaRPr lang="sr-Latn-RS" sz="28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76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PRAKTIČNI PROBLEMI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SMICANJA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Smicanje kao prosti vid opterećenja </a:t>
            </a:r>
            <a:r>
              <a:rPr lang="sr-Latn-RS" sz="3200"/>
              <a:t>izazivaju </a:t>
            </a:r>
            <a:r>
              <a:rPr lang="sr-Latn-RS" sz="3200" smtClean="0"/>
              <a:t>suprotno </a:t>
            </a:r>
            <a:r>
              <a:rPr lang="sr-Latn-RS" sz="3200" dirty="0"/>
              <a:t>usmerene i paralelne sile, sa značajno malom udaljenošću napadnih linija. Ovaj vid prostog opterećenja, povezan je sa savijanjem i zbog toga se u naučnoj literaturi, sreće i pod pojmom </a:t>
            </a:r>
            <a:r>
              <a:rPr lang="sr-Latn-RS" sz="3200" b="1" dirty="0"/>
              <a:t>tehničko smicanje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136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Uvodne informacije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Aksijalni, centrifugalni i polarni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momenti 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2057400"/>
            <a:ext cx="4255008" cy="443788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56903"/>
              </p:ext>
            </p:extLst>
          </p:nvPr>
        </p:nvGraphicFramePr>
        <p:xfrm>
          <a:off x="6090129" y="1828800"/>
          <a:ext cx="1447172" cy="152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2" name="Equation" r:id="rId4" imgW="723586" imgH="761669" progId="Equation.DSMT4">
                  <p:embed/>
                </p:oleObj>
              </mc:Choice>
              <mc:Fallback>
                <p:oleObj name="Equation" r:id="rId4" imgW="723586" imgH="7616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1828800"/>
                        <a:ext cx="1447172" cy="15233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0129" y="3494782"/>
            <a:ext cx="2215671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baseline="30000" dirty="0" smtClean="0"/>
              <a:t>2</a:t>
            </a:r>
            <a:r>
              <a:rPr lang="sr-Latn-RS" sz="2800" dirty="0" smtClean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3"/>
            <a:endCxn id="9" idx="3"/>
          </p:cNvCxnSpPr>
          <p:nvPr/>
        </p:nvCxnSpPr>
        <p:spPr>
          <a:xfrm>
            <a:off x="7537301" y="2590469"/>
            <a:ext cx="768499" cy="1442922"/>
          </a:xfrm>
          <a:prstGeom prst="bentConnector3">
            <a:avLst>
              <a:gd name="adj1" fmla="val 1297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30489"/>
              </p:ext>
            </p:extLst>
          </p:nvPr>
        </p:nvGraphicFramePr>
        <p:xfrm>
          <a:off x="6090129" y="5892800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3" name="Equation" r:id="rId6" imgW="672840" imgH="253800" progId="Equation.DSMT4">
                  <p:embed/>
                </p:oleObj>
              </mc:Choice>
              <mc:Fallback>
                <p:oleObj name="Equation" r:id="rId6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5892800"/>
                        <a:ext cx="1346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90129" y="5140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36329" y="5402590"/>
            <a:ext cx="273154" cy="744210"/>
          </a:xfrm>
          <a:prstGeom prst="bentConnector3">
            <a:avLst>
              <a:gd name="adj1" fmla="val -836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457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Aksijalni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3594"/>
              </p:ext>
            </p:extLst>
          </p:nvPr>
        </p:nvGraphicFramePr>
        <p:xfrm>
          <a:off x="5867400" y="1143000"/>
          <a:ext cx="1523338" cy="73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92" name="Equation" r:id="rId3" imgW="761669" imgH="368140" progId="Equation.DSMT4">
                  <p:embed/>
                </p:oleObj>
              </mc:Choice>
              <mc:Fallback>
                <p:oleObj name="Equation" r:id="rId3" imgW="761669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43000"/>
                        <a:ext cx="1523338" cy="7362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Centrifugalni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4255008" cy="4437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400" y="2209800"/>
            <a:ext cx="2511713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</a:t>
            </a:r>
          </a:p>
          <a:p>
            <a:endParaRPr lang="sr-Latn-RS" sz="800" dirty="0" smtClean="0"/>
          </a:p>
          <a:p>
            <a:r>
              <a:rPr lang="sr-Latn-RS" sz="2800" dirty="0" smtClean="0"/>
              <a:t>[L</a:t>
            </a:r>
            <a:r>
              <a:rPr lang="sr-Latn-RS" sz="2800" dirty="0">
                <a:sym typeface="Symbol"/>
              </a:rPr>
              <a:t>L  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2</a:t>
            </a:r>
            <a:r>
              <a:rPr lang="sr-Latn-RS" sz="2800" dirty="0"/>
              <a:t>] = [</a:t>
            </a:r>
            <a:r>
              <a:rPr lang="sr-Latn-RS" sz="2800" dirty="0" smtClean="0"/>
              <a:t>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7390738" y="1511140"/>
            <a:ext cx="988375" cy="1237269"/>
          </a:xfrm>
          <a:prstGeom prst="bentConnector3">
            <a:avLst>
              <a:gd name="adj1" fmla="val 1231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7400" y="406400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13" idx="3"/>
          </p:cNvCxnSpPr>
          <p:nvPr/>
        </p:nvCxnSpPr>
        <p:spPr>
          <a:xfrm flipH="1">
            <a:off x="6883400" y="4325610"/>
            <a:ext cx="603354" cy="1211590"/>
          </a:xfrm>
          <a:prstGeom prst="bentConnector3">
            <a:avLst>
              <a:gd name="adj1" fmla="val -378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82002"/>
              </p:ext>
            </p:extLst>
          </p:nvPr>
        </p:nvGraphicFramePr>
        <p:xfrm>
          <a:off x="5867400" y="4826000"/>
          <a:ext cx="1016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93" name="Equation" r:id="rId6" imgW="507960" imgH="711000" progId="Equation.DSMT4">
                  <p:embed/>
                </p:oleObj>
              </mc:Choice>
              <mc:Fallback>
                <p:oleObj name="Equation" r:id="rId6" imgW="5079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26000"/>
                        <a:ext cx="10160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" y="381000"/>
            <a:ext cx="5285232" cy="379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5668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5.4 Primer osno-simetrične geometrijske figure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10284" y="5015805"/>
            <a:ext cx="6947916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Centrifugalni </a:t>
            </a:r>
            <a:r>
              <a:rPr lang="sr-Latn-RS" sz="2800" dirty="0"/>
              <a:t>moment inercije za poprečne preseke, sa bar jednom osom simetrije, jednak nuli (0).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83233"/>
              </p:ext>
            </p:extLst>
          </p:nvPr>
        </p:nvGraphicFramePr>
        <p:xfrm>
          <a:off x="5638800" y="342900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3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818176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8456976" y="3670195"/>
            <a:ext cx="1224" cy="2038108"/>
          </a:xfrm>
          <a:prstGeom prst="bentConnector3">
            <a:avLst>
              <a:gd name="adj1" fmla="val 187764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Polarni moment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5712"/>
            <a:ext cx="4255008" cy="44378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58519"/>
              </p:ext>
            </p:extLst>
          </p:nvPr>
        </p:nvGraphicFramePr>
        <p:xfrm>
          <a:off x="5878292" y="990600"/>
          <a:ext cx="139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0" name="Equation" r:id="rId4" imgW="698500" imgH="368300" progId="Equation.DSMT4">
                  <p:embed/>
                </p:oleObj>
              </mc:Choice>
              <mc:Fallback>
                <p:oleObj name="Equation" r:id="rId4" imgW="6985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92" y="990600"/>
                        <a:ext cx="13970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99526"/>
              </p:ext>
            </p:extLst>
          </p:nvPr>
        </p:nvGraphicFramePr>
        <p:xfrm>
          <a:off x="3810000" y="11176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1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7600"/>
                        <a:ext cx="1498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5409692" y="1285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645"/>
              </p:ext>
            </p:extLst>
          </p:nvPr>
        </p:nvGraphicFramePr>
        <p:xfrm>
          <a:off x="5892294" y="2260600"/>
          <a:ext cx="248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2" name="Equation" r:id="rId8" imgW="1244600" imgH="368300" progId="Equation.DSMT4">
                  <p:embed/>
                </p:oleObj>
              </mc:Choice>
              <mc:Fallback>
                <p:oleObj name="Equation" r:id="rId8" imgW="1244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94" y="2260600"/>
                        <a:ext cx="2489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84046"/>
              </p:ext>
            </p:extLst>
          </p:nvPr>
        </p:nvGraphicFramePr>
        <p:xfrm>
          <a:off x="5866892" y="36068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3" name="Equation" r:id="rId10" imgW="698500" imgH="241300" progId="Equation.DSMT4">
                  <p:embed/>
                </p:oleObj>
              </mc:Choice>
              <mc:Fallback>
                <p:oleObj name="Equation" r:id="rId10" imgW="6985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892" y="36068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9393"/>
              </p:ext>
            </p:extLst>
          </p:nvPr>
        </p:nvGraphicFramePr>
        <p:xfrm>
          <a:off x="6197092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11128"/>
              </p:ext>
            </p:extLst>
          </p:nvPr>
        </p:nvGraphicFramePr>
        <p:xfrm>
          <a:off x="6197092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5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859296" y="4343400"/>
            <a:ext cx="244650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Dimenzija: [L</a:t>
            </a:r>
            <a:r>
              <a:rPr lang="sr-Latn-RS" sz="2800" baseline="30000" dirty="0" smtClean="0"/>
              <a:t>4</a:t>
            </a:r>
            <a:r>
              <a:rPr lang="sr-Latn-RS" sz="2800" dirty="0" smtClean="0"/>
              <a:t>]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3" idx="3"/>
            <a:endCxn id="16" idx="3"/>
          </p:cNvCxnSpPr>
          <p:nvPr/>
        </p:nvCxnSpPr>
        <p:spPr>
          <a:xfrm>
            <a:off x="7263892" y="3848100"/>
            <a:ext cx="1041908" cy="756910"/>
          </a:xfrm>
          <a:prstGeom prst="bentConnector3">
            <a:avLst>
              <a:gd name="adj1" fmla="val 121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72279"/>
              </p:ext>
            </p:extLst>
          </p:nvPr>
        </p:nvGraphicFramePr>
        <p:xfrm>
          <a:off x="6559446" y="5969000"/>
          <a:ext cx="88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6" name="Equation" r:id="rId15" imgW="444240" imgH="253800" progId="Equation.DSMT4">
                  <p:embed/>
                </p:oleObj>
              </mc:Choice>
              <mc:Fallback>
                <p:oleObj name="Equation" r:id="rId15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446" y="5969000"/>
                        <a:ext cx="889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48246" y="52425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Predznak: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22" idx="3"/>
            <a:endCxn id="21" idx="3"/>
          </p:cNvCxnSpPr>
          <p:nvPr/>
        </p:nvCxnSpPr>
        <p:spPr>
          <a:xfrm flipH="1">
            <a:off x="7448446" y="5504190"/>
            <a:ext cx="19154" cy="718810"/>
          </a:xfrm>
          <a:prstGeom prst="bentConnector3">
            <a:avLst>
              <a:gd name="adj1" fmla="val -11934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pri translaciji koordinatnog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sistema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4370832" cy="397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857577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5.5 Proizvoljan poprečni presek u xy i x’y’ koordinatnim sistemima paralelnih osa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9111"/>
              </p:ext>
            </p:extLst>
          </p:nvPr>
        </p:nvGraphicFramePr>
        <p:xfrm>
          <a:off x="6248400" y="175260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4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9484"/>
              </p:ext>
            </p:extLst>
          </p:nvPr>
        </p:nvGraphicFramePr>
        <p:xfrm>
          <a:off x="6248400" y="312420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5" name="Equation" r:id="rId6" imgW="927100" imgH="381000" progId="Equation.DSMT4">
                  <p:embed/>
                </p:oleObj>
              </mc:Choice>
              <mc:Fallback>
                <p:oleObj name="Equation" r:id="rId6" imgW="9271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420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19800" y="219456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825739" y="2476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8244840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>
            <a:off x="8191499" y="2545080"/>
            <a:ext cx="419101" cy="876300"/>
          </a:xfrm>
          <a:prstGeom prst="bentConnector3">
            <a:avLst>
              <a:gd name="adj1" fmla="val 15454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50817"/>
              </p:ext>
            </p:extLst>
          </p:nvPr>
        </p:nvGraphicFramePr>
        <p:xfrm>
          <a:off x="6248400" y="44958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6" name="Equation" r:id="rId8" imgW="1104900" imgH="381000" progId="Equation.DSMT4">
                  <p:embed/>
                </p:oleObj>
              </mc:Choice>
              <mc:Fallback>
                <p:oleObj name="Equation" r:id="rId8" imgW="11049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49580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87378"/>
              </p:ext>
            </p:extLst>
          </p:nvPr>
        </p:nvGraphicFramePr>
        <p:xfrm>
          <a:off x="65786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74851"/>
              </p:ext>
            </p:extLst>
          </p:nvPr>
        </p:nvGraphicFramePr>
        <p:xfrm>
          <a:off x="533400" y="5334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8" name="Equation" r:id="rId3" imgW="1104900" imgH="381000" progId="Equation.DSMT4">
                  <p:embed/>
                </p:oleObj>
              </mc:Choice>
              <mc:Fallback>
                <p:oleObj name="Equation" r:id="rId3" imgW="11049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209800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55631"/>
              </p:ext>
            </p:extLst>
          </p:nvPr>
        </p:nvGraphicFramePr>
        <p:xfrm>
          <a:off x="533400" y="193040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9" name="Equation" r:id="rId5" imgW="1905000" imgH="368300" progId="Equation.DSMT4">
                  <p:embed/>
                </p:oleObj>
              </mc:Choice>
              <mc:Fallback>
                <p:oleObj name="Equation" r:id="rId5" imgW="1905000" imgH="368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3040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00537"/>
              </p:ext>
            </p:extLst>
          </p:nvPr>
        </p:nvGraphicFramePr>
        <p:xfrm>
          <a:off x="9144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49686"/>
              </p:ext>
            </p:extLst>
          </p:nvPr>
        </p:nvGraphicFramePr>
        <p:xfrm>
          <a:off x="533400" y="3276600"/>
          <a:ext cx="253889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1" name="Equation" r:id="rId9" imgW="1269449" imgH="241195" progId="Equation.DSMT4">
                  <p:embed/>
                </p:oleObj>
              </mc:Choice>
              <mc:Fallback>
                <p:oleObj name="Equation" r:id="rId9" imgW="1269449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53889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12920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7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370832" cy="39776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79620"/>
              </p:ext>
            </p:extLst>
          </p:nvPr>
        </p:nvGraphicFramePr>
        <p:xfrm>
          <a:off x="6096000" y="54864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47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48012"/>
              </p:ext>
            </p:extLst>
          </p:nvPr>
        </p:nvGraphicFramePr>
        <p:xfrm>
          <a:off x="6096000" y="192024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48" name="Equation" r:id="rId6" imgW="927000" imgH="380880" progId="Equation.DSMT4">
                  <p:embed/>
                </p:oleObj>
              </mc:Choice>
              <mc:Fallback>
                <p:oleObj name="Equation" r:id="rId6" imgW="927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2024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8100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73339" y="62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flipH="1">
            <a:off x="801624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>
            <a:off x="8039099" y="693420"/>
            <a:ext cx="342901" cy="1524000"/>
          </a:xfrm>
          <a:prstGeom prst="bentConnector3">
            <a:avLst>
              <a:gd name="adj1" fmla="val 16666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20900"/>
              </p:ext>
            </p:extLst>
          </p:nvPr>
        </p:nvGraphicFramePr>
        <p:xfrm>
          <a:off x="6096000" y="329184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49" name="Equation" r:id="rId8" imgW="1104840" imgH="380880" progId="Equation.DSMT4">
                  <p:embed/>
                </p:oleObj>
              </mc:Choice>
              <mc:Fallback>
                <p:oleObj name="Equation" r:id="rId8" imgW="1104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9184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79682"/>
              </p:ext>
            </p:extLst>
          </p:nvPr>
        </p:nvGraphicFramePr>
        <p:xfrm>
          <a:off x="6426200" y="28092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8092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92260"/>
              </p:ext>
            </p:extLst>
          </p:nvPr>
        </p:nvGraphicFramePr>
        <p:xfrm>
          <a:off x="6426200" y="4180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1808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68926"/>
              </p:ext>
            </p:extLst>
          </p:nvPr>
        </p:nvGraphicFramePr>
        <p:xfrm>
          <a:off x="4495800" y="466344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2" name="Equation" r:id="rId13" imgW="1904760" imgH="368280" progId="Equation.DSMT4">
                  <p:embed/>
                </p:oleObj>
              </mc:Choice>
              <mc:Fallback>
                <p:oleObj name="Equation" r:id="rId13" imgW="190476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6344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75451"/>
              </p:ext>
            </p:extLst>
          </p:nvPr>
        </p:nvGraphicFramePr>
        <p:xfrm>
          <a:off x="4497387" y="5892800"/>
          <a:ext cx="2589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3" name="Equation" r:id="rId15" imgW="1295280" imgH="253800" progId="Equation.DSMT4">
                  <p:embed/>
                </p:oleObj>
              </mc:Choice>
              <mc:Fallback>
                <p:oleObj name="Equation" r:id="rId15" imgW="1295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7" y="5892800"/>
                        <a:ext cx="2589213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95354"/>
              </p:ext>
            </p:extLst>
          </p:nvPr>
        </p:nvGraphicFramePr>
        <p:xfrm>
          <a:off x="4840732" y="548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4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32" y="548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7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37687"/>
              </p:ext>
            </p:extLst>
          </p:nvPr>
        </p:nvGraphicFramePr>
        <p:xfrm>
          <a:off x="5281734" y="2463800"/>
          <a:ext cx="193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0" name="Equation" r:id="rId3" imgW="965200" imgH="368300" progId="Equation.DSMT4">
                  <p:embed/>
                </p:oleObj>
              </mc:Choice>
              <mc:Fallback>
                <p:oleObj name="Equation" r:id="rId3" imgW="9652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734" y="2463800"/>
                        <a:ext cx="1930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09794"/>
              </p:ext>
            </p:extLst>
          </p:nvPr>
        </p:nvGraphicFramePr>
        <p:xfrm>
          <a:off x="5271574" y="3810210"/>
          <a:ext cx="309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1" name="Equation" r:id="rId5" imgW="1549400" imgH="368300" progId="Equation.DSMT4">
                  <p:embed/>
                </p:oleObj>
              </mc:Choice>
              <mc:Fallback>
                <p:oleObj name="Equation" r:id="rId5" imgW="1549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574" y="3810210"/>
                        <a:ext cx="3098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46612"/>
              </p:ext>
            </p:extLst>
          </p:nvPr>
        </p:nvGraphicFramePr>
        <p:xfrm>
          <a:off x="5257800" y="5156410"/>
          <a:ext cx="337673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2" name="Equation" r:id="rId7" imgW="1688367" imgH="241195" progId="Equation.DSMT4">
                  <p:embed/>
                </p:oleObj>
              </mc:Choice>
              <mc:Fallback>
                <p:oleObj name="Equation" r:id="rId7" imgW="1688367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56410"/>
                        <a:ext cx="3376734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6304"/>
              </p:ext>
            </p:extLst>
          </p:nvPr>
        </p:nvGraphicFramePr>
        <p:xfrm>
          <a:off x="5942134" y="990600"/>
          <a:ext cx="1244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3" name="Equation" r:id="rId10" imgW="622030" imgH="431613" progId="Equation.DSMT4">
                  <p:embed/>
                </p:oleObj>
              </mc:Choice>
              <mc:Fallback>
                <p:oleObj name="Equation" r:id="rId10" imgW="622030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134" y="990600"/>
                        <a:ext cx="1244600" cy="862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6249474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80593"/>
              </p:ext>
            </p:extLst>
          </p:nvPr>
        </p:nvGraphicFramePr>
        <p:xfrm>
          <a:off x="5789734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34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9226"/>
              </p:ext>
            </p:extLst>
          </p:nvPr>
        </p:nvGraphicFramePr>
        <p:xfrm>
          <a:off x="5764334" y="46738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5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334" y="46738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8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44791"/>
              </p:ext>
            </p:extLst>
          </p:nvPr>
        </p:nvGraphicFramePr>
        <p:xfrm>
          <a:off x="5283680" y="3708600"/>
          <a:ext cx="152352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65" name="Equation" r:id="rId4" imgW="761760" imgH="241200" progId="Equation.DSMT4">
                  <p:embed/>
                </p:oleObj>
              </mc:Choice>
              <mc:Fallback>
                <p:oleObj name="Equation" r:id="rId4" imgW="7617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680" y="3708600"/>
                        <a:ext cx="152352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03825"/>
              </p:ext>
            </p:extLst>
          </p:nvPr>
        </p:nvGraphicFramePr>
        <p:xfrm>
          <a:off x="5257800" y="2095500"/>
          <a:ext cx="258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66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95500"/>
                        <a:ext cx="2589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565140" y="3329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61879"/>
              </p:ext>
            </p:extLst>
          </p:nvPr>
        </p:nvGraphicFramePr>
        <p:xfrm>
          <a:off x="1270672" y="4800600"/>
          <a:ext cx="154872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67" name="Equation" r:id="rId8" imgW="774364" imgH="228501" progId="Equation.DSMT4">
                  <p:embed/>
                </p:oleObj>
              </mc:Choice>
              <mc:Fallback>
                <p:oleObj name="Equation" r:id="rId8" imgW="774364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72" y="4800600"/>
                        <a:ext cx="1548728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68260"/>
              </p:ext>
            </p:extLst>
          </p:nvPr>
        </p:nvGraphicFramePr>
        <p:xfrm>
          <a:off x="3429000" y="4775280"/>
          <a:ext cx="52574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68" name="Equation" r:id="rId10" imgW="2628720" imgH="279360" progId="Equation.DSMT4">
                  <p:embed/>
                </p:oleObj>
              </mc:Choice>
              <mc:Fallback>
                <p:oleObj name="Equation" r:id="rId10" imgW="262872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5280"/>
                        <a:ext cx="525744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33700" y="496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19290"/>
              </p:ext>
            </p:extLst>
          </p:nvPr>
        </p:nvGraphicFramePr>
        <p:xfrm>
          <a:off x="3429000" y="5842000"/>
          <a:ext cx="3581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69" name="Equation" r:id="rId12" imgW="1790700" imgH="279400" progId="Equation.DSMT4">
                  <p:embed/>
                </p:oleObj>
              </mc:Choice>
              <mc:Fallback>
                <p:oleObj name="Equation" r:id="rId12" imgW="17907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42000"/>
                        <a:ext cx="3581400" cy="558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06506"/>
              </p:ext>
            </p:extLst>
          </p:nvPr>
        </p:nvGraphicFramePr>
        <p:xfrm>
          <a:off x="56388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7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7504"/>
              </p:ext>
            </p:extLst>
          </p:nvPr>
        </p:nvGraphicFramePr>
        <p:xfrm>
          <a:off x="3810000" y="541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71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1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560"/>
            <a:ext cx="4370832" cy="39776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24903"/>
              </p:ext>
            </p:extLst>
          </p:nvPr>
        </p:nvGraphicFramePr>
        <p:xfrm>
          <a:off x="5689600" y="155321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35" name="Equation" r:id="rId4" imgW="482400" imgH="914400" progId="Equation.DSMT4">
                  <p:embed/>
                </p:oleObj>
              </mc:Choice>
              <mc:Fallback>
                <p:oleObj name="Equation" r:id="rId4" imgW="482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55321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47129"/>
              </p:ext>
            </p:extLst>
          </p:nvPr>
        </p:nvGraphicFramePr>
        <p:xfrm>
          <a:off x="7086600" y="293116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36" name="Equation" r:id="rId6" imgW="723600" imgH="241200" progId="Equation.DSMT4">
                  <p:embed/>
                </p:oleObj>
              </mc:Choice>
              <mc:Fallback>
                <p:oleObj name="Equation" r:id="rId6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3116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631180" y="147636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48759"/>
              </p:ext>
            </p:extLst>
          </p:nvPr>
        </p:nvGraphicFramePr>
        <p:xfrm>
          <a:off x="7543800" y="24993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37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9936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77990"/>
              </p:ext>
            </p:extLst>
          </p:nvPr>
        </p:nvGraphicFramePr>
        <p:xfrm>
          <a:off x="6858000" y="15525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38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525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239000" y="170496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66232" y="381000"/>
            <a:ext cx="2944368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Zamislimo sledeću situaciju: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3" idx="1"/>
            <a:endCxn id="7" idx="1"/>
          </p:cNvCxnSpPr>
          <p:nvPr/>
        </p:nvCxnSpPr>
        <p:spPr>
          <a:xfrm rot="10800000" flipH="1" flipV="1">
            <a:off x="5666232" y="858054"/>
            <a:ext cx="23368" cy="1609556"/>
          </a:xfrm>
          <a:prstGeom prst="bentConnector3">
            <a:avLst>
              <a:gd name="adj1" fmla="val -9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1066800"/>
          </a:xfrm>
        </p:spPr>
        <p:txBody>
          <a:bodyPr/>
          <a:lstStyle/>
          <a:p>
            <a:pPr algn="just"/>
            <a:r>
              <a:rPr lang="sr-Latn-RS" dirty="0" smtClean="0"/>
              <a:t>Elementi konstrukcija opterećeni na smicanje dimenzionišu se prema dozvoljenom naponu smicanja.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05090"/>
              </p:ext>
            </p:extLst>
          </p:nvPr>
        </p:nvGraphicFramePr>
        <p:xfrm>
          <a:off x="1295400" y="1498600"/>
          <a:ext cx="307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19" name="Equation" r:id="rId3" imgW="1536700" imgH="241300" progId="Equation.DSMT4">
                  <p:embed/>
                </p:oleObj>
              </mc:Choice>
              <mc:Fallback>
                <p:oleObj name="Equation" r:id="rId3" imgW="1536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98600"/>
                        <a:ext cx="3073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24020"/>
              </p:ext>
            </p:extLst>
          </p:nvPr>
        </p:nvGraphicFramePr>
        <p:xfrm>
          <a:off x="1295400" y="2209800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20" name="Equation" r:id="rId5" imgW="1600200" imgH="241300" progId="Equation.DSMT4">
                  <p:embed/>
                </p:oleObj>
              </mc:Choice>
              <mc:Fallback>
                <p:oleObj name="Equation" r:id="rId5" imgW="1600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2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0708"/>
              </p:ext>
            </p:extLst>
          </p:nvPr>
        </p:nvGraphicFramePr>
        <p:xfrm>
          <a:off x="990600" y="831200"/>
          <a:ext cx="357822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0" name="Equation" r:id="rId3" imgW="1790640" imgH="1041120" progId="Equation.DSMT4">
                  <p:embed/>
                </p:oleObj>
              </mc:Choice>
              <mc:Fallback>
                <p:oleObj name="Equation" r:id="rId3" imgW="179064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1200"/>
                        <a:ext cx="3578225" cy="208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3657"/>
              </p:ext>
            </p:extLst>
          </p:nvPr>
        </p:nvGraphicFramePr>
        <p:xfrm>
          <a:off x="5613400" y="103505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1" name="Equation" r:id="rId5" imgW="482400" imgH="914400" progId="Equation.DSMT4">
                  <p:embed/>
                </p:oleObj>
              </mc:Choice>
              <mc:Fallback>
                <p:oleObj name="Equation" r:id="rId5" imgW="4824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3505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4724400" y="188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86343"/>
              </p:ext>
            </p:extLst>
          </p:nvPr>
        </p:nvGraphicFramePr>
        <p:xfrm>
          <a:off x="965240" y="3448050"/>
          <a:ext cx="2565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2" name="Equation" r:id="rId7" imgW="1282680" imgH="1066680" progId="Equation.DSMT4">
                  <p:embed/>
                </p:oleObj>
              </mc:Choice>
              <mc:Fallback>
                <p:oleObj name="Equation" r:id="rId7" imgW="12826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40" y="3448050"/>
                        <a:ext cx="2565400" cy="213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35113"/>
              </p:ext>
            </p:extLst>
          </p:nvPr>
        </p:nvGraphicFramePr>
        <p:xfrm>
          <a:off x="7010400" y="24130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3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1300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5212080" y="838200"/>
            <a:ext cx="502920" cy="2209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54980" y="95820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31112"/>
              </p:ext>
            </p:extLst>
          </p:nvPr>
        </p:nvGraphicFramePr>
        <p:xfrm>
          <a:off x="7467600" y="198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36163"/>
              </p:ext>
            </p:extLst>
          </p:nvPr>
        </p:nvGraphicFramePr>
        <p:xfrm>
          <a:off x="6781800" y="103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03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0"/>
          </p:cNvCxnSpPr>
          <p:nvPr/>
        </p:nvCxnSpPr>
        <p:spPr>
          <a:xfrm>
            <a:off x="7162800" y="118680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56488"/>
              </p:ext>
            </p:extLst>
          </p:nvPr>
        </p:nvGraphicFramePr>
        <p:xfrm>
          <a:off x="1371600" y="301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1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36093" y="4876800"/>
            <a:ext cx="3836307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 smtClean="0"/>
              <a:t>Ovo je matematički zapis</a:t>
            </a:r>
          </a:p>
          <a:p>
            <a:r>
              <a:rPr lang="sr-Latn-RS" sz="2800" b="1" dirty="0" smtClean="0"/>
              <a:t>Štajnerovog pravila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10" idx="3"/>
            <a:endCxn id="24" idx="0"/>
          </p:cNvCxnSpPr>
          <p:nvPr/>
        </p:nvCxnSpPr>
        <p:spPr>
          <a:xfrm>
            <a:off x="3530640" y="4514850"/>
            <a:ext cx="2323607" cy="3619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15832"/>
              </p:ext>
            </p:extLst>
          </p:nvPr>
        </p:nvGraphicFramePr>
        <p:xfrm>
          <a:off x="889000" y="92710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8" name="Equation" r:id="rId3" imgW="1282680" imgH="825480" progId="Equation.DSMT4">
                  <p:embed/>
                </p:oleObj>
              </mc:Choice>
              <mc:Fallback>
                <p:oleObj name="Equation" r:id="rId3" imgW="1282680" imgH="825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927100"/>
                        <a:ext cx="2565400" cy="165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86541"/>
              </p:ext>
            </p:extLst>
          </p:nvPr>
        </p:nvGraphicFramePr>
        <p:xfrm>
          <a:off x="3530600" y="1581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9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5811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32167"/>
              </p:ext>
            </p:extLst>
          </p:nvPr>
        </p:nvGraphicFramePr>
        <p:xfrm>
          <a:off x="3987800" y="89535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00" name="Equation" r:id="rId7" imgW="1282680" imgH="825480" progId="Equation.DSMT4">
                  <p:embed/>
                </p:oleObj>
              </mc:Choice>
              <mc:Fallback>
                <p:oleObj name="Equation" r:id="rId7" imgW="1282680" imgH="825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895350"/>
                        <a:ext cx="2565400" cy="1651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 pri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BA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rotaciji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koordinatnog sistema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2" y="1761744"/>
            <a:ext cx="3614928" cy="333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232737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5.6 Proizvoljan poprečni presek u xy i x’y’ koordinatnim sistemima (x’y’ koordinatni sistem je zarotiran u odnosu na xy koordinatni sistem)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29863"/>
              </p:ext>
            </p:extLst>
          </p:nvPr>
        </p:nvGraphicFramePr>
        <p:xfrm>
          <a:off x="5970180" y="176174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67" name="Equation" r:id="rId4" imgW="1358310" imgH="431613" progId="Equation.DSMT4">
                  <p:embed/>
                </p:oleObj>
              </mc:Choice>
              <mc:Fallback>
                <p:oleObj name="Equation" r:id="rId4" imgW="135831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180" y="176174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49624"/>
              </p:ext>
            </p:extLst>
          </p:nvPr>
        </p:nvGraphicFramePr>
        <p:xfrm>
          <a:off x="762000" y="1473552"/>
          <a:ext cx="1802618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08" name="Equation" r:id="rId3" imgW="901309" imgH="406224" progId="Equation.DSMT4">
                  <p:embed/>
                </p:oleObj>
              </mc:Choice>
              <mc:Fallback>
                <p:oleObj name="Equation" r:id="rId3" imgW="901309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73552"/>
                        <a:ext cx="1802618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21263"/>
              </p:ext>
            </p:extLst>
          </p:nvPr>
        </p:nvGraphicFramePr>
        <p:xfrm>
          <a:off x="762000" y="2845152"/>
          <a:ext cx="3630624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09" name="Equation" r:id="rId5" imgW="1815312" imgH="406224" progId="Equation.DSMT4">
                  <p:embed/>
                </p:oleObj>
              </mc:Choice>
              <mc:Fallback>
                <p:oleObj name="Equation" r:id="rId5" imgW="1815312" imgH="4062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45152"/>
                        <a:ext cx="3630624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82814"/>
              </p:ext>
            </p:extLst>
          </p:nvPr>
        </p:nvGraphicFramePr>
        <p:xfrm>
          <a:off x="762000" y="42164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0" name="Equation" r:id="rId7" imgW="2540000" imgH="254000" progId="Equation.DSMT4">
                  <p:embed/>
                </p:oleObj>
              </mc:Choice>
              <mc:Fallback>
                <p:oleObj name="Equation" r:id="rId7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164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11088"/>
              </p:ext>
            </p:extLst>
          </p:nvPr>
        </p:nvGraphicFramePr>
        <p:xfrm>
          <a:off x="787400" y="5232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1" name="Equation" r:id="rId9" imgW="2844800" imgH="393700" progId="Equation.DSMT4">
                  <p:embed/>
                </p:oleObj>
              </mc:Choice>
              <mc:Fallback>
                <p:oleObj name="Equation" r:id="rId9" imgW="2844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2324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1043940" y="110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2636"/>
              </p:ext>
            </p:extLst>
          </p:nvPr>
        </p:nvGraphicFramePr>
        <p:xfrm>
          <a:off x="1143000" y="23625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552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52033"/>
              </p:ext>
            </p:extLst>
          </p:nvPr>
        </p:nvGraphicFramePr>
        <p:xfrm>
          <a:off x="11430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51987"/>
              </p:ext>
            </p:extLst>
          </p:nvPr>
        </p:nvGraphicFramePr>
        <p:xfrm>
          <a:off x="5676900" y="1092200"/>
          <a:ext cx="2794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4" name="Equation" r:id="rId14" imgW="1396800" imgH="1206360" progId="Equation.DSMT4">
                  <p:embed/>
                </p:oleObj>
              </mc:Choice>
              <mc:Fallback>
                <p:oleObj name="Equation" r:id="rId14" imgW="1396800" imgH="1206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092200"/>
                        <a:ext cx="27940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6972300" y="3771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>
            <a:off x="5958840" y="443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22" idx="1"/>
          </p:cNvCxnSpPr>
          <p:nvPr/>
        </p:nvCxnSpPr>
        <p:spPr>
          <a:xfrm rot="5400000">
            <a:off x="6499860" y="3848100"/>
            <a:ext cx="480060" cy="830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76465"/>
              </p:ext>
            </p:extLst>
          </p:nvPr>
        </p:nvGraphicFramePr>
        <p:xfrm>
          <a:off x="11430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5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19594"/>
              </p:ext>
            </p:extLst>
          </p:nvPr>
        </p:nvGraphicFramePr>
        <p:xfrm>
          <a:off x="762000" y="431800"/>
          <a:ext cx="271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616" name="Equation" r:id="rId17" imgW="1358640" imgH="203040" progId="Equation.DSMT4">
                  <p:embed/>
                </p:oleObj>
              </mc:Choice>
              <mc:Fallback>
                <p:oleObj name="Equation" r:id="rId17" imgW="13586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"/>
                        <a:ext cx="271621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8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092200" y="5334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ugao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868"/>
              </p:ext>
            </p:extLst>
          </p:nvPr>
        </p:nvGraphicFramePr>
        <p:xfrm>
          <a:off x="2516187" y="795010"/>
          <a:ext cx="785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1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7" y="795010"/>
                        <a:ext cx="7858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92200" y="1838980"/>
            <a:ext cx="1676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iz izraza za I</a:t>
            </a:r>
            <a:r>
              <a:rPr lang="sr-Latn-RS" sz="2800" baseline="-25000" dirty="0" smtClean="0"/>
              <a:t>x’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85852"/>
              </p:ext>
            </p:extLst>
          </p:nvPr>
        </p:nvGraphicFramePr>
        <p:xfrm>
          <a:off x="2082800" y="24130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2" name="Equation" r:id="rId5" imgW="2844800" imgH="393700" progId="Equation.DSMT4">
                  <p:embed/>
                </p:oleObj>
              </mc:Choice>
              <mc:Fallback>
                <p:oleObj name="Equation" r:id="rId5" imgW="2844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413000"/>
                        <a:ext cx="568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2200" y="3515380"/>
            <a:ext cx="30480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dobili bismo izraza </a:t>
            </a:r>
            <a:r>
              <a:rPr lang="sr-Latn-RS" sz="2800" dirty="0"/>
              <a:t>za </a:t>
            </a:r>
            <a:r>
              <a:rPr lang="sr-Latn-RS" sz="2800" dirty="0" smtClean="0"/>
              <a:t>I</a:t>
            </a:r>
            <a:r>
              <a:rPr lang="sr-Latn-RS" sz="2800" baseline="-25000" dirty="0" smtClean="0"/>
              <a:t>y’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19807"/>
              </p:ext>
            </p:extLst>
          </p:nvPr>
        </p:nvGraphicFramePr>
        <p:xfrm>
          <a:off x="2082800" y="41656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3" name="Equation" r:id="rId7" imgW="2844800" imgH="393700" progId="Equation.DSMT4">
                  <p:embed/>
                </p:oleObj>
              </mc:Choice>
              <mc:Fallback>
                <p:oleObj name="Equation" r:id="rId7" imgW="28448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1656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55852"/>
              </p:ext>
            </p:extLst>
          </p:nvPr>
        </p:nvGraphicFramePr>
        <p:xfrm>
          <a:off x="636587" y="3810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6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" y="3810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6939"/>
              </p:ext>
            </p:extLst>
          </p:nvPr>
        </p:nvGraphicFramePr>
        <p:xfrm>
          <a:off x="457200" y="1828800"/>
          <a:ext cx="198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7" name="Equation" r:id="rId5" imgW="990600" imgH="368300" progId="Equation.DSMT4">
                  <p:embed/>
                </p:oleObj>
              </mc:Choice>
              <mc:Fallback>
                <p:oleObj name="Equation" r:id="rId5" imgW="990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1981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918527" y="14601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22581"/>
              </p:ext>
            </p:extLst>
          </p:nvPr>
        </p:nvGraphicFramePr>
        <p:xfrm>
          <a:off x="9652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98797"/>
              </p:ext>
            </p:extLst>
          </p:nvPr>
        </p:nvGraphicFramePr>
        <p:xfrm>
          <a:off x="457200" y="3124200"/>
          <a:ext cx="586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9" name="Equation" r:id="rId9" imgW="2933700" imgH="368300" progId="Equation.DSMT4">
                  <p:embed/>
                </p:oleObj>
              </mc:Choice>
              <mc:Fallback>
                <p:oleObj name="Equation" r:id="rId9" imgW="29337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586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4032"/>
              </p:ext>
            </p:extLst>
          </p:nvPr>
        </p:nvGraphicFramePr>
        <p:xfrm>
          <a:off x="457200" y="4546600"/>
          <a:ext cx="576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0" name="Equation" r:id="rId11" imgW="2882900" imgH="279400" progId="Equation.DSMT4">
                  <p:embed/>
                </p:oleObj>
              </mc:Choice>
              <mc:Fallback>
                <p:oleObj name="Equation" r:id="rId11" imgW="28829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46600"/>
                        <a:ext cx="5765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06368"/>
              </p:ext>
            </p:extLst>
          </p:nvPr>
        </p:nvGraphicFramePr>
        <p:xfrm>
          <a:off x="965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28363"/>
              </p:ext>
            </p:extLst>
          </p:nvPr>
        </p:nvGraphicFramePr>
        <p:xfrm>
          <a:off x="5765800" y="1320800"/>
          <a:ext cx="292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2" name="Equation" r:id="rId14" imgW="1460160" imgH="634680" progId="Equation.DSMT4">
                  <p:embed/>
                </p:oleObj>
              </mc:Choice>
              <mc:Fallback>
                <p:oleObj name="Equation" r:id="rId14" imgW="1460160" imgH="634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2921000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6870700" y="2781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6324600" y="473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 rot="5400000">
            <a:off x="5984241" y="3738880"/>
            <a:ext cx="1775459" cy="3632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7672"/>
              </p:ext>
            </p:extLst>
          </p:nvPr>
        </p:nvGraphicFramePr>
        <p:xfrm>
          <a:off x="1916705" y="5537640"/>
          <a:ext cx="431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3" name="Equation" r:id="rId16" imgW="2158920" imgH="393480" progId="Equation.DSMT4">
                  <p:embed/>
                </p:oleObj>
              </mc:Choice>
              <mc:Fallback>
                <p:oleObj name="Equation" r:id="rId16" imgW="2158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05" y="5537640"/>
                        <a:ext cx="4317840" cy="7869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27765"/>
              </p:ext>
            </p:extLst>
          </p:nvPr>
        </p:nvGraphicFramePr>
        <p:xfrm>
          <a:off x="1473200" y="57662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4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7662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3560"/>
              </p:ext>
            </p:extLst>
          </p:nvPr>
        </p:nvGraphicFramePr>
        <p:xfrm>
          <a:off x="9652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2"/>
            <a:endCxn id="15" idx="1"/>
          </p:cNvCxnSpPr>
          <p:nvPr/>
        </p:nvCxnSpPr>
        <p:spPr>
          <a:xfrm rot="16200000" flipH="1">
            <a:off x="1149130" y="5594570"/>
            <a:ext cx="279840" cy="36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20312"/>
              </p:ext>
            </p:extLst>
          </p:nvPr>
        </p:nvGraphicFramePr>
        <p:xfrm>
          <a:off x="16515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42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20731"/>
              </p:ext>
            </p:extLst>
          </p:nvPr>
        </p:nvGraphicFramePr>
        <p:xfrm>
          <a:off x="7595100" y="1346400"/>
          <a:ext cx="6345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43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00" y="1346400"/>
                        <a:ext cx="634500" cy="63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4991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70809"/>
              </p:ext>
            </p:extLst>
          </p:nvPr>
        </p:nvGraphicFramePr>
        <p:xfrm>
          <a:off x="1651500" y="3861000"/>
          <a:ext cx="35812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44" name="Equation" r:id="rId7" imgW="1790640" imgH="241200" progId="Equation.DSMT4">
                  <p:embed/>
                </p:oleObj>
              </mc:Choice>
              <mc:Fallback>
                <p:oleObj name="Equation" r:id="rId7" imgW="17906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3861000"/>
                        <a:ext cx="3581280" cy="482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14578"/>
              </p:ext>
            </p:extLst>
          </p:nvPr>
        </p:nvGraphicFramePr>
        <p:xfrm>
          <a:off x="1193800" y="39376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4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9376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08328"/>
              </p:ext>
            </p:extLst>
          </p:nvPr>
        </p:nvGraphicFramePr>
        <p:xfrm>
          <a:off x="990600" y="154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4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1"/>
            <a:endCxn id="20" idx="1"/>
          </p:cNvCxnSpPr>
          <p:nvPr/>
        </p:nvCxnSpPr>
        <p:spPr>
          <a:xfrm rot="10800000" flipH="1" flipV="1">
            <a:off x="990600" y="1702000"/>
            <a:ext cx="203200" cy="238804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76401" y="4734580"/>
            <a:ext cx="571499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b="1" dirty="0" smtClean="0"/>
              <a:t>Prva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invarijanta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momenata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inercije</a:t>
            </a:r>
            <a:r>
              <a:rPr lang="sr-Latn-RS" sz="2800" b="1" dirty="0" smtClean="0"/>
              <a:t>.</a:t>
            </a:r>
            <a:endParaRPr lang="en-US" sz="2800" b="1" dirty="0"/>
          </a:p>
        </p:txBody>
      </p:sp>
      <p:cxnSp>
        <p:nvCxnSpPr>
          <p:cNvPr id="24" name="Elbow Connector 23"/>
          <p:cNvCxnSpPr>
            <a:stCxn id="19" idx="3"/>
            <a:endCxn id="23" idx="3"/>
          </p:cNvCxnSpPr>
          <p:nvPr/>
        </p:nvCxnSpPr>
        <p:spPr>
          <a:xfrm>
            <a:off x="5232780" y="4102200"/>
            <a:ext cx="2158620" cy="893990"/>
          </a:xfrm>
          <a:prstGeom prst="bentConnector3">
            <a:avLst>
              <a:gd name="adj1" fmla="val 11059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47748"/>
              </p:ext>
            </p:extLst>
          </p:nvPr>
        </p:nvGraphicFramePr>
        <p:xfrm>
          <a:off x="6096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26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68985"/>
              </p:ext>
            </p:extLst>
          </p:nvPr>
        </p:nvGraphicFramePr>
        <p:xfrm>
          <a:off x="6616200" y="1346200"/>
          <a:ext cx="508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27" name="Equation" r:id="rId5" imgW="203040" imgH="253800" progId="Equation.DSMT4">
                  <p:embed/>
                </p:oleObj>
              </mc:Choice>
              <mc:Fallback>
                <p:oleObj name="Equation" r:id="rId5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200" y="1346200"/>
                        <a:ext cx="508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38839"/>
              </p:ext>
            </p:extLst>
          </p:nvPr>
        </p:nvGraphicFramePr>
        <p:xfrm>
          <a:off x="8229600" y="21638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2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1638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86866"/>
              </p:ext>
            </p:extLst>
          </p:nvPr>
        </p:nvGraphicFramePr>
        <p:xfrm>
          <a:off x="4419600" y="388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2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3"/>
            <a:endCxn id="8" idx="3"/>
          </p:cNvCxnSpPr>
          <p:nvPr/>
        </p:nvCxnSpPr>
        <p:spPr>
          <a:xfrm flipH="1">
            <a:off x="4800600" y="2316218"/>
            <a:ext cx="3810000" cy="1722382"/>
          </a:xfrm>
          <a:prstGeom prst="bentConnector3">
            <a:avLst>
              <a:gd name="adj1" fmla="val -6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2100" y="2489400"/>
            <a:ext cx="6019800" cy="101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92274"/>
              </p:ext>
            </p:extLst>
          </p:nvPr>
        </p:nvGraphicFramePr>
        <p:xfrm>
          <a:off x="6565400" y="2667000"/>
          <a:ext cx="69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30" name="Equation" r:id="rId11" imgW="279360" imgH="279360" progId="Equation.DSMT4">
                  <p:embed/>
                </p:oleObj>
              </mc:Choice>
              <mc:Fallback>
                <p:oleObj name="Equation" r:id="rId11" imgW="2793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400" y="2667000"/>
                        <a:ext cx="69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4" idx="3"/>
            <a:endCxn id="11" idx="3"/>
          </p:cNvCxnSpPr>
          <p:nvPr/>
        </p:nvCxnSpPr>
        <p:spPr>
          <a:xfrm>
            <a:off x="7124200" y="1663700"/>
            <a:ext cx="139700" cy="1352550"/>
          </a:xfrm>
          <a:prstGeom prst="bentConnector3">
            <a:avLst>
              <a:gd name="adj1" fmla="val 26363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37380"/>
              </p:ext>
            </p:extLst>
          </p:nvPr>
        </p:nvGraphicFramePr>
        <p:xfrm>
          <a:off x="7556500" y="2022475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31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2022475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57986"/>
              </p:ext>
            </p:extLst>
          </p:nvPr>
        </p:nvGraphicFramePr>
        <p:xfrm>
          <a:off x="609600" y="3810000"/>
          <a:ext cx="375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32" name="Equation" r:id="rId15" imgW="1879600" imgH="254000" progId="Equation.DSMT4">
                  <p:embed/>
                </p:oleObj>
              </mc:Choice>
              <mc:Fallback>
                <p:oleObj name="Equation" r:id="rId15" imgW="1879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375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066800" y="4572000"/>
            <a:ext cx="6057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b="1" dirty="0" smtClean="0"/>
              <a:t>Druga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invarijanta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momenata</a:t>
            </a:r>
            <a:r>
              <a:rPr lang="en-US" sz="2800" b="1" dirty="0" smtClean="0"/>
              <a:t> </a:t>
            </a:r>
            <a:r>
              <a:rPr lang="sr-Latn-BA" sz="2800" b="1" dirty="0" smtClean="0"/>
              <a:t>inercije</a:t>
            </a:r>
            <a:r>
              <a:rPr lang="sr-Latn-RS" sz="2800" b="1" dirty="0" smtClean="0"/>
              <a:t>.</a:t>
            </a:r>
            <a:endParaRPr lang="en-US" sz="2800" b="1" dirty="0"/>
          </a:p>
        </p:txBody>
      </p:sp>
      <p:cxnSp>
        <p:nvCxnSpPr>
          <p:cNvPr id="18" name="Elbow Connector 17"/>
          <p:cNvCxnSpPr>
            <a:stCxn id="13" idx="1"/>
            <a:endCxn id="17" idx="1"/>
          </p:cNvCxnSpPr>
          <p:nvPr/>
        </p:nvCxnSpPr>
        <p:spPr>
          <a:xfrm rot="10800000" flipH="1" flipV="1">
            <a:off x="609600" y="4064000"/>
            <a:ext cx="457200" cy="769610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.5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ekstremne vrednosti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momenata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39425"/>
              </p:ext>
            </p:extLst>
          </p:nvPr>
        </p:nvGraphicFramePr>
        <p:xfrm>
          <a:off x="1397000" y="17780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2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7780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67130"/>
              </p:ext>
            </p:extLst>
          </p:nvPr>
        </p:nvGraphicFramePr>
        <p:xfrm>
          <a:off x="1371600" y="4597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3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97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19200" y="16764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60475"/>
              </p:ext>
            </p:extLst>
          </p:nvPr>
        </p:nvGraphicFramePr>
        <p:xfrm>
          <a:off x="7112000" y="2308225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4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308225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93177"/>
              </p:ext>
            </p:extLst>
          </p:nvPr>
        </p:nvGraphicFramePr>
        <p:xfrm>
          <a:off x="914400" y="4876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18542"/>
              </p:ext>
            </p:extLst>
          </p:nvPr>
        </p:nvGraphicFramePr>
        <p:xfrm>
          <a:off x="762001" y="2336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336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 flipH="1" flipV="1">
            <a:off x="762000" y="2488760"/>
            <a:ext cx="152399" cy="2540440"/>
          </a:xfrm>
          <a:prstGeom prst="bentConnector3">
            <a:avLst>
              <a:gd name="adj1" fmla="val -1500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39221"/>
              </p:ext>
            </p:extLst>
          </p:nvPr>
        </p:nvGraphicFramePr>
        <p:xfrm>
          <a:off x="886738" y="914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89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8" y="914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60507"/>
              </p:ext>
            </p:extLst>
          </p:nvPr>
        </p:nvGraphicFramePr>
        <p:xfrm>
          <a:off x="886737" y="24130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0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7" y="24130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48218"/>
              </p:ext>
            </p:extLst>
          </p:nvPr>
        </p:nvGraphicFramePr>
        <p:xfrm>
          <a:off x="1420138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138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8444"/>
              </p:ext>
            </p:extLst>
          </p:nvPr>
        </p:nvGraphicFramePr>
        <p:xfrm>
          <a:off x="3629938" y="5283090"/>
          <a:ext cx="22096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2" name="Equation" r:id="rId9" imgW="1104840" imgH="228600" progId="Equation.DSMT4">
                  <p:embed/>
                </p:oleObj>
              </mc:Choice>
              <mc:Fallback>
                <p:oleObj name="Equation" r:id="rId9" imgW="11048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5283090"/>
                        <a:ext cx="22096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42722"/>
              </p:ext>
            </p:extLst>
          </p:nvPr>
        </p:nvGraphicFramePr>
        <p:xfrm>
          <a:off x="6757138" y="4572000"/>
          <a:ext cx="167567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3" name="Equation" r:id="rId11" imgW="837836" imgH="253890" progId="Equation.DSMT4">
                  <p:embed/>
                </p:oleObj>
              </mc:Choice>
              <mc:Fallback>
                <p:oleObj name="Equation" r:id="rId11" imgW="837836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4572000"/>
                        <a:ext cx="167567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88402"/>
              </p:ext>
            </p:extLst>
          </p:nvPr>
        </p:nvGraphicFramePr>
        <p:xfrm>
          <a:off x="6757138" y="5257800"/>
          <a:ext cx="170106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4"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5257800"/>
                        <a:ext cx="170106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96338" y="3541693"/>
            <a:ext cx="2743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Postoje dva ugla za koja vredi ovaj izraz: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H="1" flipV="1">
            <a:off x="886736" y="2882899"/>
            <a:ext cx="609601" cy="1351291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94484"/>
              </p:ext>
            </p:extLst>
          </p:nvPr>
        </p:nvGraphicFramePr>
        <p:xfrm>
          <a:off x="3629938" y="467349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5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467349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>
            <a:off x="640361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flipH="1">
            <a:off x="568733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4.2. Proračun elemenata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opterećenih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na smicanje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Ovde ćemo posvetiti pažnju:</a:t>
            </a:r>
          </a:p>
          <a:p>
            <a:pPr lvl="1"/>
            <a:r>
              <a:rPr lang="sr-Latn-RS" dirty="0" smtClean="0"/>
              <a:t>Sečenju i probijanju limova,</a:t>
            </a:r>
          </a:p>
          <a:p>
            <a:pPr lvl="1"/>
            <a:r>
              <a:rPr lang="sr-Latn-RS" dirty="0" smtClean="0"/>
              <a:t>Zakovanim vezama,</a:t>
            </a:r>
          </a:p>
          <a:p>
            <a:pPr lvl="1"/>
            <a:r>
              <a:rPr lang="sr-Latn-RS" dirty="0" smtClean="0"/>
              <a:t>Zavarenim vezama,</a:t>
            </a:r>
          </a:p>
          <a:p>
            <a:pPr lvl="1"/>
            <a:r>
              <a:rPr lang="sr-Latn-RS" dirty="0" smtClean="0"/>
              <a:t>Osovinici opterećenoj vučnom silom i</a:t>
            </a:r>
          </a:p>
          <a:p>
            <a:pPr lvl="1"/>
            <a:r>
              <a:rPr lang="sr-Latn-RS" dirty="0" smtClean="0"/>
              <a:t>Jednoj zavrtanjskoj vezi.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5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18601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0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01566"/>
              </p:ext>
            </p:extLst>
          </p:nvPr>
        </p:nvGraphicFramePr>
        <p:xfrm>
          <a:off x="69342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1"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69686"/>
              </p:ext>
            </p:extLst>
          </p:nvPr>
        </p:nvGraphicFramePr>
        <p:xfrm>
          <a:off x="685800" y="1879600"/>
          <a:ext cx="716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2" name="Equation" r:id="rId7" imgW="3581280" imgH="393480" progId="Equation.DSMT4">
                  <p:embed/>
                </p:oleObj>
              </mc:Choice>
              <mc:Fallback>
                <p:oleObj name="Equation" r:id="rId7" imgW="3581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9600"/>
                        <a:ext cx="7162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0033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41787"/>
              </p:ext>
            </p:extLst>
          </p:nvPr>
        </p:nvGraphicFramePr>
        <p:xfrm>
          <a:off x="4953000" y="32512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4" name="Equation" r:id="rId11" imgW="1460500" imgH="965200" progId="Equation.DSMT4">
                  <p:embed/>
                </p:oleObj>
              </mc:Choice>
              <mc:Fallback>
                <p:oleObj name="Equation" r:id="rId11" imgW="1460500" imgH="965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512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86135"/>
              </p:ext>
            </p:extLst>
          </p:nvPr>
        </p:nvGraphicFramePr>
        <p:xfrm>
          <a:off x="23876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07361"/>
              </p:ext>
            </p:extLst>
          </p:nvPr>
        </p:nvGraphicFramePr>
        <p:xfrm>
          <a:off x="23876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25273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6970"/>
              </p:ext>
            </p:extLst>
          </p:nvPr>
        </p:nvGraphicFramePr>
        <p:xfrm>
          <a:off x="1346200" y="22606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5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2606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7691"/>
              </p:ext>
            </p:extLst>
          </p:nvPr>
        </p:nvGraphicFramePr>
        <p:xfrm>
          <a:off x="2209800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6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3903"/>
              </p:ext>
            </p:extLst>
          </p:nvPr>
        </p:nvGraphicFramePr>
        <p:xfrm>
          <a:off x="5410200" y="736600"/>
          <a:ext cx="231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7" name="Equation" r:id="rId7" imgW="1155600" imgH="469800" progId="Equation.DSMT4">
                  <p:embed/>
                </p:oleObj>
              </mc:Choice>
              <mc:Fallback>
                <p:oleObj name="Equation" r:id="rId7" imgW="11556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36600"/>
                        <a:ext cx="2311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6286500" y="1917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72888"/>
              </p:ext>
            </p:extLst>
          </p:nvPr>
        </p:nvGraphicFramePr>
        <p:xfrm>
          <a:off x="2540000" y="41656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8" name="Equation" r:id="rId9" imgW="2387600" imgH="393700" progId="Equation.DSMT4">
                  <p:embed/>
                </p:oleObj>
              </mc:Choice>
              <mc:Fallback>
                <p:oleObj name="Equation" r:id="rId9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165600"/>
                        <a:ext cx="4775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60380"/>
              </p:ext>
            </p:extLst>
          </p:nvPr>
        </p:nvGraphicFramePr>
        <p:xfrm>
          <a:off x="3048000" y="368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8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8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69497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2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97578"/>
              </p:ext>
            </p:extLst>
          </p:nvPr>
        </p:nvGraphicFramePr>
        <p:xfrm>
          <a:off x="6921500" y="685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3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685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7832"/>
              </p:ext>
            </p:extLst>
          </p:nvPr>
        </p:nvGraphicFramePr>
        <p:xfrm>
          <a:off x="647700" y="1879600"/>
          <a:ext cx="723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4" name="Equation" r:id="rId7" imgW="3619440" imgH="393480" progId="Equation.DSMT4">
                  <p:embed/>
                </p:oleObj>
              </mc:Choice>
              <mc:Fallback>
                <p:oleObj name="Equation" r:id="rId7" imgW="3619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79600"/>
                        <a:ext cx="723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31764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43481"/>
              </p:ext>
            </p:extLst>
          </p:nvPr>
        </p:nvGraphicFramePr>
        <p:xfrm>
          <a:off x="15494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69845"/>
              </p:ext>
            </p:extLst>
          </p:nvPr>
        </p:nvGraphicFramePr>
        <p:xfrm>
          <a:off x="15494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6891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72228"/>
              </p:ext>
            </p:extLst>
          </p:nvPr>
        </p:nvGraphicFramePr>
        <p:xfrm>
          <a:off x="2032000" y="3276600"/>
          <a:ext cx="6578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8" name="Equation" r:id="rId13" imgW="3288960" imgH="990360" progId="Equation.DSMT4">
                  <p:embed/>
                </p:oleObj>
              </mc:Choice>
              <mc:Fallback>
                <p:oleObj name="Equation" r:id="rId13" imgW="328896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276600"/>
                        <a:ext cx="65786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91840"/>
              </p:ext>
            </p:extLst>
          </p:nvPr>
        </p:nvGraphicFramePr>
        <p:xfrm>
          <a:off x="1193800" y="23368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85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3368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71365"/>
              </p:ext>
            </p:extLst>
          </p:nvPr>
        </p:nvGraphicFramePr>
        <p:xfrm>
          <a:off x="4038600" y="736600"/>
          <a:ext cx="350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86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36600"/>
                        <a:ext cx="350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613410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04327"/>
              </p:ext>
            </p:extLst>
          </p:nvPr>
        </p:nvGraphicFramePr>
        <p:xfrm>
          <a:off x="2413000" y="42672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87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267200"/>
                        <a:ext cx="4749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17954"/>
              </p:ext>
            </p:extLst>
          </p:nvPr>
        </p:nvGraphicFramePr>
        <p:xfrm>
          <a:off x="2133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8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14480"/>
              </p:ext>
            </p:extLst>
          </p:nvPr>
        </p:nvGraphicFramePr>
        <p:xfrm>
          <a:off x="2895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8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2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73314"/>
              </p:ext>
            </p:extLst>
          </p:nvPr>
        </p:nvGraphicFramePr>
        <p:xfrm>
          <a:off x="1828801" y="2870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7" name="Equation" r:id="rId3" imgW="2336800" imgH="393700" progId="Equation.DSMT4">
                  <p:embed/>
                </p:oleObj>
              </mc:Choice>
              <mc:Fallback>
                <p:oleObj name="Equation" r:id="rId3" imgW="23368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870200"/>
                        <a:ext cx="4673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75507"/>
              </p:ext>
            </p:extLst>
          </p:nvPr>
        </p:nvGraphicFramePr>
        <p:xfrm>
          <a:off x="1828801" y="4572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8" name="Equation" r:id="rId5" imgW="2387600" imgH="393700" progId="Equation.DSMT4">
                  <p:embed/>
                </p:oleObj>
              </mc:Choice>
              <mc:Fallback>
                <p:oleObj name="Equation" r:id="rId5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57200"/>
                        <a:ext cx="477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56813"/>
              </p:ext>
            </p:extLst>
          </p:nvPr>
        </p:nvGraphicFramePr>
        <p:xfrm>
          <a:off x="1828801" y="14478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9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447800"/>
                        <a:ext cx="474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17405"/>
              </p:ext>
            </p:extLst>
          </p:nvPr>
        </p:nvGraphicFramePr>
        <p:xfrm>
          <a:off x="7162801" y="6096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0" name="Equation" r:id="rId9" imgW="533160" imgH="228600" progId="Equation.DSMT4">
                  <p:embed/>
                </p:oleObj>
              </mc:Choice>
              <mc:Fallback>
                <p:oleObj name="Equation" r:id="rId9" imgW="5331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60960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3950"/>
              </p:ext>
            </p:extLst>
          </p:nvPr>
        </p:nvGraphicFramePr>
        <p:xfrm>
          <a:off x="7162801" y="16002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1" name="Equation" r:id="rId11" imgW="533160" imgH="228600" progId="Equation.DSMT4">
                  <p:embed/>
                </p:oleObj>
              </mc:Choice>
              <mc:Fallback>
                <p:oleObj name="Equation" r:id="rId11" imgW="5331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600200"/>
                        <a:ext cx="1066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flipH="1" flipV="1">
            <a:off x="6667501" y="800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 flipV="1">
            <a:off x="6705601" y="176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12" idx="1"/>
            <a:endCxn id="13" idx="1"/>
          </p:cNvCxnSpPr>
          <p:nvPr/>
        </p:nvCxnSpPr>
        <p:spPr>
          <a:xfrm rot="10800000" flipV="1">
            <a:off x="1828801" y="850900"/>
            <a:ext cx="12700" cy="9906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8465"/>
              </p:ext>
            </p:extLst>
          </p:nvPr>
        </p:nvGraphicFramePr>
        <p:xfrm>
          <a:off x="1371600" y="311128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2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1128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62872"/>
              </p:ext>
            </p:extLst>
          </p:nvPr>
        </p:nvGraphicFramePr>
        <p:xfrm>
          <a:off x="1143001" y="119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3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19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 flipH="1" flipV="1">
            <a:off x="1143000" y="1346200"/>
            <a:ext cx="228599" cy="1917482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28800" y="3962400"/>
            <a:ext cx="5715000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Ovi momenti inercije zovu se </a:t>
            </a:r>
            <a:r>
              <a:rPr lang="sr-Latn-RS" sz="2800" b="1" dirty="0" smtClean="0"/>
              <a:t>glavni </a:t>
            </a:r>
            <a:r>
              <a:rPr lang="sr-Latn-RS" sz="2800" b="1" dirty="0"/>
              <a:t>momenti inercije</a:t>
            </a:r>
            <a:r>
              <a:rPr lang="sr-Latn-RS" sz="2800" dirty="0"/>
              <a:t>, a ose na koje se odnose, </a:t>
            </a:r>
            <a:r>
              <a:rPr lang="sr-Latn-RS" sz="2800" dirty="0" smtClean="0"/>
              <a:t>zovu se </a:t>
            </a:r>
            <a:r>
              <a:rPr lang="sr-Latn-RS" sz="2800" b="1" dirty="0" smtClean="0"/>
              <a:t>glavne </a:t>
            </a:r>
            <a:r>
              <a:rPr lang="sr-Latn-RS" sz="2800" b="1" dirty="0"/>
              <a:t>ose inercije </a:t>
            </a:r>
            <a:r>
              <a:rPr lang="sr-Latn-RS" sz="2800" dirty="0"/>
              <a:t>(glavna osa inercije 1 i glavna osa inercije 2).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11" idx="3"/>
            <a:endCxn id="31" idx="3"/>
          </p:cNvCxnSpPr>
          <p:nvPr/>
        </p:nvCxnSpPr>
        <p:spPr>
          <a:xfrm>
            <a:off x="6502401" y="3263900"/>
            <a:ext cx="1041399" cy="1821885"/>
          </a:xfrm>
          <a:prstGeom prst="bentConnector3">
            <a:avLst>
              <a:gd name="adj1" fmla="val 1219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73363"/>
              </p:ext>
            </p:extLst>
          </p:nvPr>
        </p:nvGraphicFramePr>
        <p:xfrm>
          <a:off x="914400" y="7620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4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35231"/>
              </p:ext>
            </p:extLst>
          </p:nvPr>
        </p:nvGraphicFramePr>
        <p:xfrm>
          <a:off x="6921500" y="889000"/>
          <a:ext cx="107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5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889000"/>
                        <a:ext cx="107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36850"/>
              </p:ext>
            </p:extLst>
          </p:nvPr>
        </p:nvGraphicFramePr>
        <p:xfrm>
          <a:off x="2921000" y="2209800"/>
          <a:ext cx="393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6" name="Equation" r:id="rId7" imgW="1968480" imgH="279360" progId="Equation.DSMT4">
                  <p:embed/>
                </p:oleObj>
              </mc:Choice>
              <mc:Fallback>
                <p:oleObj name="Equation" r:id="rId7" imgW="19684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209800"/>
                        <a:ext cx="3937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38214"/>
              </p:ext>
            </p:extLst>
          </p:nvPr>
        </p:nvGraphicFramePr>
        <p:xfrm>
          <a:off x="6832600" y="2219325"/>
          <a:ext cx="63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7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2219325"/>
                        <a:ext cx="63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75698"/>
              </p:ext>
            </p:extLst>
          </p:nvPr>
        </p:nvGraphicFramePr>
        <p:xfrm>
          <a:off x="2844800" y="3352800"/>
          <a:ext cx="401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8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352800"/>
                        <a:ext cx="401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5087"/>
              </p:ext>
            </p:extLst>
          </p:nvPr>
        </p:nvGraphicFramePr>
        <p:xfrm>
          <a:off x="43688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9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07636"/>
              </p:ext>
            </p:extLst>
          </p:nvPr>
        </p:nvGraphicFramePr>
        <p:xfrm>
          <a:off x="43688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46653"/>
              </p:ext>
            </p:extLst>
          </p:nvPr>
        </p:nvGraphicFramePr>
        <p:xfrm>
          <a:off x="762000" y="457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4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33608"/>
              </p:ext>
            </p:extLst>
          </p:nvPr>
        </p:nvGraphicFramePr>
        <p:xfrm>
          <a:off x="2438400" y="3327400"/>
          <a:ext cx="401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5" name="Equation" r:id="rId5" imgW="2006280" imgH="393480" progId="Equation.DSMT4">
                  <p:embed/>
                </p:oleObj>
              </mc:Choice>
              <mc:Fallback>
                <p:oleObj name="Equation" r:id="rId5" imgW="20062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27400"/>
                        <a:ext cx="401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0" y="2057400"/>
            <a:ext cx="60198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6451600" y="2552700"/>
            <a:ext cx="177800" cy="1168400"/>
          </a:xfrm>
          <a:prstGeom prst="bentConnector3">
            <a:avLst>
              <a:gd name="adj1" fmla="val -1285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1" y="4419600"/>
            <a:ext cx="7696199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Centrifugalni </a:t>
            </a:r>
            <a:r>
              <a:rPr lang="sr-Latn-RS" sz="2800" dirty="0"/>
              <a:t>moment inercije za pravougli koordinatni sistem (glavni koordinatni sistem) kojeg čine glavne ose inercije 1 i 2, jednak </a:t>
            </a:r>
            <a:r>
              <a:rPr lang="sr-Latn-RS" sz="2800" dirty="0" smtClean="0"/>
              <a:t>je nuli </a:t>
            </a:r>
            <a:r>
              <a:rPr lang="sr-Latn-RS" sz="2800" dirty="0"/>
              <a:t>(</a:t>
            </a:r>
            <a:r>
              <a:rPr lang="sr-Latn-RS" sz="2800" i="1" dirty="0"/>
              <a:t>I</a:t>
            </a:r>
            <a:r>
              <a:rPr lang="sr-Latn-RS" sz="2800" baseline="-25000" dirty="0"/>
              <a:t>12 </a:t>
            </a:r>
            <a:r>
              <a:rPr lang="sr-Latn-RS" sz="2800" dirty="0"/>
              <a:t>= 0).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07631"/>
              </p:ext>
            </p:extLst>
          </p:nvPr>
        </p:nvGraphicFramePr>
        <p:xfrm>
          <a:off x="6934200" y="30272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272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0037"/>
              </p:ext>
            </p:extLst>
          </p:nvPr>
        </p:nvGraphicFramePr>
        <p:xfrm>
          <a:off x="7645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3"/>
            <a:endCxn id="11" idx="0"/>
          </p:cNvCxnSpPr>
          <p:nvPr/>
        </p:nvCxnSpPr>
        <p:spPr>
          <a:xfrm>
            <a:off x="7315200" y="3179618"/>
            <a:ext cx="469900" cy="78278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6.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Glavni težišni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glavne težišne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ose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Od praktičnog značaja su </a:t>
            </a:r>
            <a:r>
              <a:rPr lang="sr-Latn-RS" sz="3200" b="1" dirty="0"/>
              <a:t>težišni</a:t>
            </a:r>
            <a:r>
              <a:rPr lang="sr-Latn-RS" sz="3200" dirty="0"/>
              <a:t> (centralni) </a:t>
            </a:r>
            <a:r>
              <a:rPr lang="sr-Latn-RS" sz="3200" b="1" dirty="0"/>
              <a:t>momenti inercije </a:t>
            </a:r>
            <a:r>
              <a:rPr lang="sr-Latn-RS" sz="3200" dirty="0"/>
              <a:t>koji se odnose na težišni </a:t>
            </a:r>
            <a:r>
              <a:rPr lang="sr-Latn-RS" sz="3200" i="1" dirty="0"/>
              <a:t>xy</a:t>
            </a:r>
            <a:r>
              <a:rPr lang="sr-Latn-RS" sz="3200" dirty="0"/>
              <a:t> koordinatni </a:t>
            </a:r>
            <a:r>
              <a:rPr lang="sr-Latn-RS" sz="3200" dirty="0" smtClean="0"/>
              <a:t>sistem </a:t>
            </a:r>
            <a:r>
              <a:rPr lang="sr-Latn-RS" sz="3200" dirty="0"/>
              <a:t>i </a:t>
            </a:r>
            <a:r>
              <a:rPr lang="sr-Latn-RS" sz="3200" b="1" dirty="0"/>
              <a:t>glavni težišni (centralni) momenti </a:t>
            </a:r>
            <a:r>
              <a:rPr lang="sr-Latn-RS" sz="3200" b="1" dirty="0" smtClean="0"/>
              <a:t>inercije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 smtClean="0"/>
              <a:t>Glavni </a:t>
            </a:r>
            <a:r>
              <a:rPr lang="sr-Latn-RS" sz="3200" b="1" dirty="0"/>
              <a:t>težišni </a:t>
            </a:r>
            <a:r>
              <a:rPr lang="sr-Latn-RS" sz="3200" b="1" dirty="0" smtClean="0"/>
              <a:t>(centralni) momenti </a:t>
            </a:r>
            <a:r>
              <a:rPr lang="sr-Latn-RS" sz="3200" b="1" dirty="0"/>
              <a:t>inercije </a:t>
            </a:r>
            <a:r>
              <a:rPr lang="sr-Latn-RS" sz="3200" dirty="0" smtClean="0"/>
              <a:t>odnose se na </a:t>
            </a:r>
            <a:r>
              <a:rPr lang="sr-Latn-RS" sz="3200" b="1" dirty="0"/>
              <a:t>glavne težišne (centralne) ose inercije  </a:t>
            </a:r>
            <a:r>
              <a:rPr lang="sr-Latn-RS" sz="3200" dirty="0"/>
              <a:t>(glavna težišna osa inercije 1 i glavna težišna osa inercije 2</a:t>
            </a:r>
            <a:r>
              <a:rPr lang="sr-Latn-RS" sz="3200" dirty="0" smtClean="0"/>
              <a:t>).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9651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Par međusobno normalnih glavnih težišnih osa inercije čine </a:t>
            </a:r>
            <a:r>
              <a:rPr lang="sr-Latn-RS" sz="3200" b="1" dirty="0"/>
              <a:t>glavni težišni koordinatni sistem</a:t>
            </a:r>
            <a:r>
              <a:rPr lang="sr-Latn-RS" sz="3200" dirty="0"/>
              <a:t>.</a:t>
            </a:r>
          </a:p>
          <a:p>
            <a:pPr algn="just"/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419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29854"/>
              </p:ext>
            </p:extLst>
          </p:nvPr>
        </p:nvGraphicFramePr>
        <p:xfrm>
          <a:off x="685800" y="4241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6" name="Equation" r:id="rId3" imgW="3175000" imgH="457200" progId="Equation.DSMT4">
                  <p:embed/>
                </p:oleObj>
              </mc:Choice>
              <mc:Fallback>
                <p:oleObj name="Equation" r:id="rId3" imgW="3175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41800"/>
                        <a:ext cx="6350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84220"/>
              </p:ext>
            </p:extLst>
          </p:nvPr>
        </p:nvGraphicFramePr>
        <p:xfrm>
          <a:off x="685800" y="12192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7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28044"/>
              </p:ext>
            </p:extLst>
          </p:nvPr>
        </p:nvGraphicFramePr>
        <p:xfrm>
          <a:off x="6578600" y="1346200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8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1346200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31999"/>
              </p:ext>
            </p:extLst>
          </p:nvPr>
        </p:nvGraphicFramePr>
        <p:xfrm>
          <a:off x="685800" y="2730500"/>
          <a:ext cx="640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9" name="Equation" r:id="rId9" imgW="3200400" imgH="457200" progId="Equation.DSMT4">
                  <p:embed/>
                </p:oleObj>
              </mc:Choice>
              <mc:Fallback>
                <p:oleObj name="Equation" r:id="rId9" imgW="3200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30500"/>
                        <a:ext cx="6400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78484"/>
              </p:ext>
            </p:extLst>
          </p:nvPr>
        </p:nvGraphicFramePr>
        <p:xfrm>
          <a:off x="1371600" y="223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3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85349"/>
              </p:ext>
            </p:extLst>
          </p:nvPr>
        </p:nvGraphicFramePr>
        <p:xfrm>
          <a:off x="1371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Glavne težišne (centralne) ose inercije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3" y="304800"/>
            <a:ext cx="5230368" cy="5946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1" y="6229290"/>
            <a:ext cx="586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4.1. Sečenje trake lima (a) i probijanje lima (b)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8053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Sečenje i probijanje limova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89828"/>
              </p:ext>
            </p:extLst>
          </p:nvPr>
        </p:nvGraphicFramePr>
        <p:xfrm>
          <a:off x="1422400" y="4140600"/>
          <a:ext cx="5841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37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40600"/>
                        <a:ext cx="5841360" cy="96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30"/>
              </p:ext>
            </p:extLst>
          </p:nvPr>
        </p:nvGraphicFramePr>
        <p:xfrm>
          <a:off x="5537200" y="10164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38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016400"/>
                        <a:ext cx="220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70117"/>
              </p:ext>
            </p:extLst>
          </p:nvPr>
        </p:nvGraphicFramePr>
        <p:xfrm>
          <a:off x="1422400" y="2590800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39" name="Equation" r:id="rId7" imgW="3175000" imgH="457200" progId="Equation.DSMT4">
                  <p:embed/>
                </p:oleObj>
              </mc:Choice>
              <mc:Fallback>
                <p:oleObj name="Equation" r:id="rId7" imgW="3175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590800"/>
                        <a:ext cx="6350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605810"/>
              </p:ext>
            </p:extLst>
          </p:nvPr>
        </p:nvGraphicFramePr>
        <p:xfrm>
          <a:off x="21082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4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000240" y="2186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74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6876"/>
              </p:ext>
            </p:extLst>
          </p:nvPr>
        </p:nvGraphicFramePr>
        <p:xfrm>
          <a:off x="1066800" y="5334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65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74732"/>
              </p:ext>
            </p:extLst>
          </p:nvPr>
        </p:nvGraphicFramePr>
        <p:xfrm>
          <a:off x="6045200" y="19050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66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9050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3657600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je ugao koji </a:t>
            </a:r>
            <a:r>
              <a:rPr lang="sr-Latn-RS" sz="2800" b="1" dirty="0" smtClean="0"/>
              <a:t>glavna težišna osa 1</a:t>
            </a:r>
            <a:r>
              <a:rPr lang="sr-Latn-RS" sz="2800" dirty="0" smtClean="0"/>
              <a:t> zaklapa sa osom x, a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10668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 flipH="1">
            <a:off x="6934200" y="1371600"/>
            <a:ext cx="152400" cy="7747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4400" y="2663786"/>
            <a:ext cx="12192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6" idx="1"/>
            <a:endCxn id="12" idx="1"/>
          </p:cNvCxnSpPr>
          <p:nvPr/>
        </p:nvCxnSpPr>
        <p:spPr>
          <a:xfrm rot="10800000" flipV="1">
            <a:off x="4724400" y="2146300"/>
            <a:ext cx="1320800" cy="779096"/>
          </a:xfrm>
          <a:prstGeom prst="bentConnector3">
            <a:avLst>
              <a:gd name="adj1" fmla="val 11730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11357"/>
              </p:ext>
            </p:extLst>
          </p:nvPr>
        </p:nvGraphicFramePr>
        <p:xfrm>
          <a:off x="5715000" y="2971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67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5" idx="3"/>
          </p:cNvCxnSpPr>
          <p:nvPr/>
        </p:nvCxnSpPr>
        <p:spPr>
          <a:xfrm flipH="1" flipV="1">
            <a:off x="6553200" y="3200400"/>
            <a:ext cx="27662" cy="9342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5938"/>
              </p:ext>
            </p:extLst>
          </p:nvPr>
        </p:nvGraphicFramePr>
        <p:xfrm>
          <a:off x="2286000" y="4840307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68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40307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315738" y="5221307"/>
            <a:ext cx="42186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en-US" sz="2800" b="1" dirty="0" smtClean="0"/>
              <a:t>g</a:t>
            </a:r>
            <a:r>
              <a:rPr lang="sr-Latn-RS" sz="2800" b="1" dirty="0" smtClean="0"/>
              <a:t>lavna težišna osa 2 </a:t>
            </a:r>
            <a:r>
              <a:rPr lang="sr-Latn-RS" sz="2800" dirty="0" smtClean="0"/>
              <a:t>zaklapa sa osom x. 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3" idx="1"/>
            <a:endCxn id="7" idx="1"/>
          </p:cNvCxnSpPr>
          <p:nvPr/>
        </p:nvCxnSpPr>
        <p:spPr>
          <a:xfrm rot="10800000">
            <a:off x="2286000" y="4134655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1"/>
            <a:endCxn id="23" idx="2"/>
          </p:cNvCxnSpPr>
          <p:nvPr/>
        </p:nvCxnSpPr>
        <p:spPr>
          <a:xfrm rot="10800000">
            <a:off x="3187440" y="5297507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74239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3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44110"/>
              </p:ext>
            </p:extLst>
          </p:nvPr>
        </p:nvGraphicFramePr>
        <p:xfrm>
          <a:off x="6273800" y="2045041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4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045041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lbow Connector 6"/>
          <p:cNvCxnSpPr>
            <a:stCxn id="6" idx="3"/>
            <a:endCxn id="4" idx="3"/>
          </p:cNvCxnSpPr>
          <p:nvPr/>
        </p:nvCxnSpPr>
        <p:spPr>
          <a:xfrm flipH="1">
            <a:off x="7162800" y="1447800"/>
            <a:ext cx="304800" cy="1054441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3669014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težišna osa 1</a:t>
            </a:r>
            <a:r>
              <a:rPr lang="sr-Latn-RS" sz="2800" dirty="0" smtClean="0"/>
              <a:t> zaklapa sa osom x, a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4822"/>
              </p:ext>
            </p:extLst>
          </p:nvPr>
        </p:nvGraphicFramePr>
        <p:xfrm>
          <a:off x="1295400" y="4851721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5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51721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325138" y="5232721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težišna osa 2</a:t>
            </a:r>
            <a:r>
              <a:rPr lang="sr-Latn-RS" sz="2800" dirty="0" smtClean="0"/>
              <a:t> zaklapa sa osom x.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19" idx="1"/>
            <a:endCxn id="16" idx="1"/>
          </p:cNvCxnSpPr>
          <p:nvPr/>
        </p:nvCxnSpPr>
        <p:spPr>
          <a:xfrm rot="10800000">
            <a:off x="1295400" y="4146069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0" idx="1"/>
            <a:endCxn id="19" idx="2"/>
          </p:cNvCxnSpPr>
          <p:nvPr/>
        </p:nvCxnSpPr>
        <p:spPr>
          <a:xfrm rot="10800000">
            <a:off x="2196840" y="5308921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48200" y="2768008"/>
            <a:ext cx="11430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4" idx="1"/>
            <a:endCxn id="23" idx="1"/>
          </p:cNvCxnSpPr>
          <p:nvPr/>
        </p:nvCxnSpPr>
        <p:spPr>
          <a:xfrm rot="10800000" flipV="1">
            <a:off x="4648200" y="2502240"/>
            <a:ext cx="1625600" cy="527377"/>
          </a:xfrm>
          <a:prstGeom prst="bentConnector3">
            <a:avLst>
              <a:gd name="adj1" fmla="val 114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72981"/>
              </p:ext>
            </p:extLst>
          </p:nvPr>
        </p:nvGraphicFramePr>
        <p:xfrm>
          <a:off x="5562600" y="3062628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6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62628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Elbow Connector 25"/>
          <p:cNvCxnSpPr>
            <a:stCxn id="16" idx="3"/>
            <a:endCxn id="15" idx="2"/>
          </p:cNvCxnSpPr>
          <p:nvPr/>
        </p:nvCxnSpPr>
        <p:spPr>
          <a:xfrm flipV="1">
            <a:off x="5590262" y="3519828"/>
            <a:ext cx="1001038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19853"/>
              </p:ext>
            </p:extLst>
          </p:nvPr>
        </p:nvGraphicFramePr>
        <p:xfrm>
          <a:off x="1447800" y="609600"/>
          <a:ext cx="584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1" name="Equation" r:id="rId3" imgW="2920680" imgH="482400" progId="Equation.DSMT4">
                  <p:embed/>
                </p:oleObj>
              </mc:Choice>
              <mc:Fallback>
                <p:oleObj name="Equation" r:id="rId3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84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03242"/>
              </p:ext>
            </p:extLst>
          </p:nvPr>
        </p:nvGraphicFramePr>
        <p:xfrm>
          <a:off x="6273800" y="1981200"/>
          <a:ext cx="88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2" name="Equation" r:id="rId5" imgW="444240" imgH="457200" progId="Equation.DSMT4">
                  <p:embed/>
                </p:oleObj>
              </mc:Choice>
              <mc:Fallback>
                <p:oleObj name="Equation" r:id="rId5" imgW="444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981200"/>
                        <a:ext cx="889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24600" y="1143000"/>
            <a:ext cx="11430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7162800" y="1447800"/>
            <a:ext cx="304800" cy="9906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400" y="3806786"/>
            <a:ext cx="42948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sr-Latn-RS" sz="2800" b="1" dirty="0" smtClean="0"/>
              <a:t>glavna težišna osa 1 </a:t>
            </a:r>
            <a:r>
              <a:rPr lang="sr-Latn-RS" sz="2800" dirty="0" smtClean="0"/>
              <a:t>zaklapa sa osom x, a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24789"/>
              </p:ext>
            </p:extLst>
          </p:nvPr>
        </p:nvGraphicFramePr>
        <p:xfrm>
          <a:off x="1295400" y="4989493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3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89493"/>
                        <a:ext cx="18028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25138" y="5370493"/>
            <a:ext cx="44472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j</a:t>
            </a:r>
            <a:r>
              <a:rPr lang="sr-Latn-RS" sz="2800" dirty="0" smtClean="0"/>
              <a:t>e ugao koji </a:t>
            </a:r>
            <a:r>
              <a:rPr lang="en-US" sz="2800" b="1" dirty="0" smtClean="0"/>
              <a:t>g</a:t>
            </a:r>
            <a:r>
              <a:rPr lang="sr-Latn-RS" sz="2800" b="1" dirty="0" smtClean="0"/>
              <a:t>lavna težišna osa 2 </a:t>
            </a:r>
            <a:r>
              <a:rPr lang="sr-Latn-RS" sz="2800" dirty="0" smtClean="0"/>
              <a:t>zaklapa sa osom x.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1"/>
            <a:endCxn id="7" idx="1"/>
          </p:cNvCxnSpPr>
          <p:nvPr/>
        </p:nvCxnSpPr>
        <p:spPr>
          <a:xfrm rot="10800000">
            <a:off x="1295400" y="4283841"/>
            <a:ext cx="12700" cy="93425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1"/>
            <a:endCxn id="8" idx="2"/>
          </p:cNvCxnSpPr>
          <p:nvPr/>
        </p:nvCxnSpPr>
        <p:spPr>
          <a:xfrm rot="10800000">
            <a:off x="2196840" y="5446693"/>
            <a:ext cx="1128298" cy="4008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38231" y="2844208"/>
            <a:ext cx="105296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onda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4" idx="1"/>
            <a:endCxn id="12" idx="1"/>
          </p:cNvCxnSpPr>
          <p:nvPr/>
        </p:nvCxnSpPr>
        <p:spPr>
          <a:xfrm rot="10800000" flipV="1">
            <a:off x="4738232" y="2438400"/>
            <a:ext cx="1535569" cy="667418"/>
          </a:xfrm>
          <a:prstGeom prst="bentConnector3">
            <a:avLst>
              <a:gd name="adj1" fmla="val 11488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17" idx="2"/>
          </p:cNvCxnSpPr>
          <p:nvPr/>
        </p:nvCxnSpPr>
        <p:spPr>
          <a:xfrm flipV="1">
            <a:off x="5590262" y="3657600"/>
            <a:ext cx="1070264" cy="62624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49461"/>
              </p:ext>
            </p:extLst>
          </p:nvPr>
        </p:nvGraphicFramePr>
        <p:xfrm>
          <a:off x="5631826" y="32004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4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826" y="3200400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4" y="1859208"/>
            <a:ext cx="3236976" cy="3630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5434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5.7 Proizvoljan poprečni presek sa dva težišna koordinatna sistema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554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.7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težišnih momenata inercije 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glavnih težišnih osa inercije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232"/>
            <a:ext cx="3236976" cy="363016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25890"/>
              </p:ext>
            </p:extLst>
          </p:nvPr>
        </p:nvGraphicFramePr>
        <p:xfrm>
          <a:off x="2819400" y="2844800"/>
          <a:ext cx="584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33" name="Equation" r:id="rId4" imgW="2921000" imgH="685800" progId="Equation.DSMT4">
                  <p:embed/>
                </p:oleObj>
              </mc:Choice>
              <mc:Fallback>
                <p:oleObj name="Equation" r:id="rId4" imgW="292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44800"/>
                        <a:ext cx="584200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71294"/>
              </p:ext>
            </p:extLst>
          </p:nvPr>
        </p:nvGraphicFramePr>
        <p:xfrm>
          <a:off x="3589574" y="5816600"/>
          <a:ext cx="492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34" name="Equation" r:id="rId6" imgW="2463800" imgH="254000" progId="Equation.DSMT4">
                  <p:embed/>
                </p:oleObj>
              </mc:Choice>
              <mc:Fallback>
                <p:oleObj name="Equation" r:id="rId6" imgW="2463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5816600"/>
                        <a:ext cx="4927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01644"/>
              </p:ext>
            </p:extLst>
          </p:nvPr>
        </p:nvGraphicFramePr>
        <p:xfrm>
          <a:off x="3589574" y="48006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35" name="Equation" r:id="rId8" imgW="2540000" imgH="254000" progId="Equation.DSMT4">
                  <p:embed/>
                </p:oleObj>
              </mc:Choice>
              <mc:Fallback>
                <p:oleObj name="Equation" r:id="rId8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574" y="48006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 flipV="1">
            <a:off x="4457700" y="442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84256"/>
              </p:ext>
            </p:extLst>
          </p:nvPr>
        </p:nvGraphicFramePr>
        <p:xfrm>
          <a:off x="3962400" y="535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3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5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2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71424"/>
              </p:ext>
            </p:extLst>
          </p:nvPr>
        </p:nvGraphicFramePr>
        <p:xfrm>
          <a:off x="1193800" y="6096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07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096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5081"/>
              </p:ext>
            </p:extLst>
          </p:nvPr>
        </p:nvGraphicFramePr>
        <p:xfrm>
          <a:off x="1193800" y="13716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08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33274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13680"/>
              </p:ext>
            </p:extLst>
          </p:nvPr>
        </p:nvGraphicFramePr>
        <p:xfrm>
          <a:off x="1905000" y="2438400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09" name="Equation" r:id="rId7" imgW="2247900" imgH="254000" progId="Equation.DSMT4">
                  <p:embed/>
                </p:oleObj>
              </mc:Choice>
              <mc:Fallback>
                <p:oleObj name="Equation" r:id="rId7" imgW="22479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4495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77338" y="3200400"/>
            <a:ext cx="376146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Uslovni ekstremumi ove funkcije: 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5" idx="3"/>
            <a:endCxn id="3" idx="3"/>
          </p:cNvCxnSpPr>
          <p:nvPr/>
        </p:nvCxnSpPr>
        <p:spPr>
          <a:xfrm flipV="1">
            <a:off x="4521200" y="863600"/>
            <a:ext cx="965200" cy="762000"/>
          </a:xfrm>
          <a:prstGeom prst="bentConnector3">
            <a:avLst>
              <a:gd name="adj1" fmla="val 1236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85981"/>
              </p:ext>
            </p:extLst>
          </p:nvPr>
        </p:nvGraphicFramePr>
        <p:xfrm>
          <a:off x="3454400" y="37846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10" name="Equation" r:id="rId9" imgW="1511300" imgH="889000" progId="Equation.DSMT4">
                  <p:embed/>
                </p:oleObj>
              </mc:Choice>
              <mc:Fallback>
                <p:oleObj name="Equation" r:id="rId9" imgW="1511300" imgH="889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7846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14504"/>
              </p:ext>
            </p:extLst>
          </p:nvPr>
        </p:nvGraphicFramePr>
        <p:xfrm>
          <a:off x="5842000" y="9271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11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9271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 flipV="1">
            <a:off x="6400800" y="1244600"/>
            <a:ext cx="76200" cy="1447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7" idx="1"/>
          </p:cNvCxnSpPr>
          <p:nvPr/>
        </p:nvCxnSpPr>
        <p:spPr>
          <a:xfrm rot="10800000" flipH="1">
            <a:off x="1877338" y="2692400"/>
            <a:ext cx="27662" cy="985054"/>
          </a:xfrm>
          <a:prstGeom prst="bentConnector3">
            <a:avLst>
              <a:gd name="adj1" fmla="val -82640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85699"/>
              </p:ext>
            </p:extLst>
          </p:nvPr>
        </p:nvGraphicFramePr>
        <p:xfrm>
          <a:off x="1212850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1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88523"/>
              </p:ext>
            </p:extLst>
          </p:nvPr>
        </p:nvGraphicFramePr>
        <p:xfrm>
          <a:off x="1212850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2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36480"/>
              </p:ext>
            </p:extLst>
          </p:nvPr>
        </p:nvGraphicFramePr>
        <p:xfrm>
          <a:off x="5480050" y="8001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3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8001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70703"/>
              </p:ext>
            </p:extLst>
          </p:nvPr>
        </p:nvGraphicFramePr>
        <p:xfrm>
          <a:off x="4641850" y="1485900"/>
          <a:ext cx="92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4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485900"/>
                        <a:ext cx="920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96336"/>
              </p:ext>
            </p:extLst>
          </p:nvPr>
        </p:nvGraphicFramePr>
        <p:xfrm>
          <a:off x="1212850" y="28702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5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8702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72455"/>
              </p:ext>
            </p:extLst>
          </p:nvPr>
        </p:nvGraphicFramePr>
        <p:xfrm>
          <a:off x="1212850" y="39116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6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39116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ket 9"/>
          <p:cNvSpPr/>
          <p:nvPr/>
        </p:nvSpPr>
        <p:spPr>
          <a:xfrm>
            <a:off x="1060450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Left Bracket 10"/>
          <p:cNvSpPr/>
          <p:nvPr/>
        </p:nvSpPr>
        <p:spPr>
          <a:xfrm>
            <a:off x="1060450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47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82249"/>
              </p:ext>
            </p:extLst>
          </p:nvPr>
        </p:nvGraphicFramePr>
        <p:xfrm>
          <a:off x="1209675" y="838200"/>
          <a:ext cx="429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4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838200"/>
                        <a:ext cx="429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46408"/>
              </p:ext>
            </p:extLst>
          </p:nvPr>
        </p:nvGraphicFramePr>
        <p:xfrm>
          <a:off x="1209675" y="1524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5" name="Equation" r:id="rId5" imgW="1663700" imgH="254000" progId="Equation.DSMT4">
                  <p:embed/>
                </p:oleObj>
              </mc:Choice>
              <mc:Fallback>
                <p:oleObj name="Equation" r:id="rId5" imgW="166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524000"/>
                        <a:ext cx="3327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47509"/>
              </p:ext>
            </p:extLst>
          </p:nvPr>
        </p:nvGraphicFramePr>
        <p:xfrm>
          <a:off x="5397500" y="8001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6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8001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44878"/>
              </p:ext>
            </p:extLst>
          </p:nvPr>
        </p:nvGraphicFramePr>
        <p:xfrm>
          <a:off x="4559300" y="14859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7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485900"/>
                        <a:ext cx="107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98830"/>
              </p:ext>
            </p:extLst>
          </p:nvPr>
        </p:nvGraphicFramePr>
        <p:xfrm>
          <a:off x="1209675" y="28702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8" name="Equation" r:id="rId11" imgW="1346040" imgH="431640" progId="Equation.DSMT4">
                  <p:embed/>
                </p:oleObj>
              </mc:Choice>
              <mc:Fallback>
                <p:oleObj name="Equation" r:id="rId11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8702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85332"/>
              </p:ext>
            </p:extLst>
          </p:nvPr>
        </p:nvGraphicFramePr>
        <p:xfrm>
          <a:off x="1209675" y="39116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9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9116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ket 8"/>
          <p:cNvSpPr/>
          <p:nvPr/>
        </p:nvSpPr>
        <p:spPr>
          <a:xfrm>
            <a:off x="1057275" y="685800"/>
            <a:ext cx="381000" cy="15240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Left Bracket 9"/>
          <p:cNvSpPr/>
          <p:nvPr/>
        </p:nvSpPr>
        <p:spPr>
          <a:xfrm>
            <a:off x="1057275" y="27432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9" idx="1"/>
            <a:endCxn id="10" idx="1"/>
          </p:cNvCxnSpPr>
          <p:nvPr/>
        </p:nvCxnSpPr>
        <p:spPr>
          <a:xfrm rot="10800000" flipV="1">
            <a:off x="1057275" y="1447800"/>
            <a:ext cx="12700" cy="2400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3444"/>
              </p:ext>
            </p:extLst>
          </p:nvPr>
        </p:nvGraphicFramePr>
        <p:xfrm>
          <a:off x="914400" y="16764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1" name="Equation" r:id="rId3" imgW="1511300" imgH="889000" progId="Equation.DSMT4">
                  <p:embed/>
                </p:oleObj>
              </mc:Choice>
              <mc:Fallback>
                <p:oleObj name="Equation" r:id="rId3" imgW="15113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022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73495"/>
              </p:ext>
            </p:extLst>
          </p:nvPr>
        </p:nvGraphicFramePr>
        <p:xfrm>
          <a:off x="5486400" y="533400"/>
          <a:ext cx="256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2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3400"/>
                        <a:ext cx="25669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23638"/>
              </p:ext>
            </p:extLst>
          </p:nvPr>
        </p:nvGraphicFramePr>
        <p:xfrm>
          <a:off x="5486400" y="1574800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3" name="Equation" r:id="rId7" imgW="609480" imgH="431640" progId="Equation.DSMT4">
                  <p:embed/>
                </p:oleObj>
              </mc:Choice>
              <mc:Fallback>
                <p:oleObj name="Equation" r:id="rId7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74800"/>
                        <a:ext cx="1219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ket 7"/>
          <p:cNvSpPr/>
          <p:nvPr/>
        </p:nvSpPr>
        <p:spPr>
          <a:xfrm>
            <a:off x="5334000" y="406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762000" y="15875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0" y="2578100"/>
            <a:ext cx="3352800" cy="10033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flipH="1" flipV="1">
            <a:off x="4232305" y="20205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4876800" y="1442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4" idx="1"/>
            <a:endCxn id="15" idx="3"/>
          </p:cNvCxnSpPr>
          <p:nvPr/>
        </p:nvCxnSpPr>
        <p:spPr>
          <a:xfrm flipV="1">
            <a:off x="4598065" y="1511300"/>
            <a:ext cx="278735" cy="5778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flipH="1" flipV="1">
            <a:off x="4206240" y="30111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flipH="1" flipV="1">
            <a:off x="4876800" y="39319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4572000" y="3079750"/>
            <a:ext cx="304800" cy="92075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4675"/>
              </p:ext>
            </p:extLst>
          </p:nvPr>
        </p:nvGraphicFramePr>
        <p:xfrm>
          <a:off x="914400" y="41910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4" name="Equation" r:id="rId9" imgW="1434960" imgH="533160" progId="Equation.DSMT4">
                  <p:embed/>
                </p:oleObj>
              </mc:Choice>
              <mc:Fallback>
                <p:oleObj name="Equation" r:id="rId9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28702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24570"/>
              </p:ext>
            </p:extLst>
          </p:nvPr>
        </p:nvGraphicFramePr>
        <p:xfrm>
          <a:off x="2159000" y="36626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66268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24616"/>
              </p:ext>
            </p:extLst>
          </p:nvPr>
        </p:nvGraphicFramePr>
        <p:xfrm>
          <a:off x="5486400" y="3022600"/>
          <a:ext cx="2693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6" name="Equation" r:id="rId13" imgW="1346040" imgH="431640" progId="Equation.DSMT4">
                  <p:embed/>
                </p:oleObj>
              </mc:Choice>
              <mc:Fallback>
                <p:oleObj name="Equation" r:id="rId13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22600"/>
                        <a:ext cx="26939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42343"/>
              </p:ext>
            </p:extLst>
          </p:nvPr>
        </p:nvGraphicFramePr>
        <p:xfrm>
          <a:off x="5486400" y="4064000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7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4000"/>
                        <a:ext cx="1473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ket 25"/>
          <p:cNvSpPr/>
          <p:nvPr/>
        </p:nvSpPr>
        <p:spPr>
          <a:xfrm>
            <a:off x="5334000" y="28956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10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4152"/>
            <a:ext cx="5230368" cy="59466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9257"/>
              </p:ext>
            </p:extLst>
          </p:nvPr>
        </p:nvGraphicFramePr>
        <p:xfrm>
          <a:off x="6324600" y="1930620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6"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30620"/>
                        <a:ext cx="223423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8236"/>
              </p:ext>
            </p:extLst>
          </p:nvPr>
        </p:nvGraphicFramePr>
        <p:xfrm>
          <a:off x="6096000" y="4292820"/>
          <a:ext cx="2462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7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2820"/>
                        <a:ext cx="2462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48692"/>
              </p:ext>
            </p:extLst>
          </p:nvPr>
        </p:nvGraphicFramePr>
        <p:xfrm>
          <a:off x="5715000" y="533400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8" name="Equation" r:id="rId8" imgW="1129810" imgH="393529" progId="Equation.DSMT4">
                  <p:embed/>
                </p:oleObj>
              </mc:Choice>
              <mc:Fallback>
                <p:oleObj name="Equation" r:id="rId8" imgW="112981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259620" cy="7870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49465"/>
              </p:ext>
            </p:extLst>
          </p:nvPr>
        </p:nvGraphicFramePr>
        <p:xfrm>
          <a:off x="7010400" y="14615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615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51462"/>
              </p:ext>
            </p:extLst>
          </p:nvPr>
        </p:nvGraphicFramePr>
        <p:xfrm>
          <a:off x="2794000" y="3784600"/>
          <a:ext cx="388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5" name="Equation" r:id="rId3" imgW="1943100" imgH="279400" progId="Equation.DSMT4">
                  <p:embed/>
                </p:oleObj>
              </mc:Choice>
              <mc:Fallback>
                <p:oleObj name="Equation" r:id="rId3" imgW="19431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784600"/>
                        <a:ext cx="388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2400" y="584200"/>
            <a:ext cx="117066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14124"/>
              </p:ext>
            </p:extLst>
          </p:nvPr>
        </p:nvGraphicFramePr>
        <p:xfrm>
          <a:off x="2260600" y="812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6" name="Equation" r:id="rId5" imgW="1435100" imgH="533400" progId="Equation.DSMT4">
                  <p:embed/>
                </p:oleObj>
              </mc:Choice>
              <mc:Fallback>
                <p:oleObj name="Equation" r:id="rId5" imgW="1435100" imgH="533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812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22400" y="2032000"/>
            <a:ext cx="18288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vredi za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33080"/>
              </p:ext>
            </p:extLst>
          </p:nvPr>
        </p:nvGraphicFramePr>
        <p:xfrm>
          <a:off x="2794000" y="21844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7" name="Equation" r:id="rId7" imgW="1371600" imgH="533400" progId="Equation.DSMT4">
                  <p:embed/>
                </p:oleObj>
              </mc:Choice>
              <mc:Fallback>
                <p:oleObj name="Equation" r:id="rId7" imgW="13716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84400"/>
                        <a:ext cx="2743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01534"/>
              </p:ext>
            </p:extLst>
          </p:nvPr>
        </p:nvGraphicFramePr>
        <p:xfrm>
          <a:off x="40132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28741"/>
              </p:ext>
            </p:extLst>
          </p:nvPr>
        </p:nvGraphicFramePr>
        <p:xfrm>
          <a:off x="2794000" y="4851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9" name="Equation" r:id="rId11" imgW="2336800" imgH="393700" progId="Equation.DSMT4">
                  <p:embed/>
                </p:oleObj>
              </mc:Choice>
              <mc:Fallback>
                <p:oleObj name="Equation" r:id="rId11" imgW="2336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1400"/>
                        <a:ext cx="4673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7685"/>
              </p:ext>
            </p:extLst>
          </p:nvPr>
        </p:nvGraphicFramePr>
        <p:xfrm>
          <a:off x="4318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0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23385"/>
              </p:ext>
            </p:extLst>
          </p:nvPr>
        </p:nvGraphicFramePr>
        <p:xfrm>
          <a:off x="4419600" y="18161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78" name="Equation" r:id="rId3" imgW="1828800" imgH="469900" progId="Equation.DSMT4">
                  <p:embed/>
                </p:oleObj>
              </mc:Choice>
              <mc:Fallback>
                <p:oleObj name="Equation" r:id="rId3" imgW="18288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16100"/>
                        <a:ext cx="3657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0500"/>
              </p:ext>
            </p:extLst>
          </p:nvPr>
        </p:nvGraphicFramePr>
        <p:xfrm>
          <a:off x="4419600" y="3276600"/>
          <a:ext cx="261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79" name="Equation" r:id="rId5" imgW="1308100" imgH="508000" progId="Equation.DSMT4">
                  <p:embed/>
                </p:oleObj>
              </mc:Choice>
              <mc:Fallback>
                <p:oleObj name="Equation" r:id="rId5" imgW="13081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2616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30815"/>
              </p:ext>
            </p:extLst>
          </p:nvPr>
        </p:nvGraphicFramePr>
        <p:xfrm>
          <a:off x="838200" y="1447800"/>
          <a:ext cx="287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0" name="Equation" r:id="rId7" imgW="1435100" imgH="533400" progId="Equation.DSMT4">
                  <p:embed/>
                </p:oleObj>
              </mc:Choice>
              <mc:Fallback>
                <p:oleObj name="Equation" r:id="rId7" imgW="1435100" imgH="533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2870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1905000"/>
            <a:ext cx="3200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81545"/>
              </p:ext>
            </p:extLst>
          </p:nvPr>
        </p:nvGraphicFramePr>
        <p:xfrm>
          <a:off x="3962400" y="213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1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83920"/>
              </p:ext>
            </p:extLst>
          </p:nvPr>
        </p:nvGraphicFramePr>
        <p:xfrm>
          <a:off x="57150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53760"/>
              </p:ext>
            </p:extLst>
          </p:nvPr>
        </p:nvGraphicFramePr>
        <p:xfrm>
          <a:off x="4526161" y="762000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3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161" y="762000"/>
                        <a:ext cx="736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28771"/>
              </p:ext>
            </p:extLst>
          </p:nvPr>
        </p:nvGraphicFramePr>
        <p:xfrm>
          <a:off x="72644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4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620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 flipV="1">
            <a:off x="4711581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16200000" flipH="1" flipV="1">
            <a:off x="7520940" y="1424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240904"/>
              </p:ext>
            </p:extLst>
          </p:nvPr>
        </p:nvGraphicFramePr>
        <p:xfrm>
          <a:off x="4419600" y="449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5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ket 13"/>
          <p:cNvSpPr/>
          <p:nvPr/>
        </p:nvSpPr>
        <p:spPr>
          <a:xfrm>
            <a:off x="4267200" y="3200400"/>
            <a:ext cx="381000" cy="22098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50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.8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sabiranju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geometrijskih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karakteristika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poprečnih 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1828799"/>
            <a:ext cx="6188659" cy="231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191000"/>
            <a:ext cx="357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Slika 5.8 Složeni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82796"/>
              </p:ext>
            </p:extLst>
          </p:nvPr>
        </p:nvGraphicFramePr>
        <p:xfrm>
          <a:off x="1244600" y="47244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9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244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88503"/>
              </p:ext>
            </p:extLst>
          </p:nvPr>
        </p:nvGraphicFramePr>
        <p:xfrm>
          <a:off x="3048000" y="4724400"/>
          <a:ext cx="5562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80" name="Equation" r:id="rId6" imgW="2781300" imgH="863600" progId="Equation.DSMT4">
                  <p:embed/>
                </p:oleObj>
              </mc:Choice>
              <mc:Fallback>
                <p:oleObj name="Equation" r:id="rId6" imgW="2781300" imgH="86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4400"/>
                        <a:ext cx="5562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188659" cy="2312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743200"/>
            <a:ext cx="3828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Slika 5.9 Oslabljen poprečni presek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54269"/>
              </p:ext>
            </p:extLst>
          </p:nvPr>
        </p:nvGraphicFramePr>
        <p:xfrm>
          <a:off x="1524000" y="3429000"/>
          <a:ext cx="647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56" name="Equation" r:id="rId4" imgW="3238500" imgH="482600" progId="Equation.DSMT4">
                  <p:embed/>
                </p:oleObj>
              </mc:Choice>
              <mc:Fallback>
                <p:oleObj name="Equation" r:id="rId4" imgW="3238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6477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10.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Pravilo o paralelnom pomeranju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poprečnog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9432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Slika 5.10 Preseci sa istim aksijalnim momentom inercije </a:t>
            </a:r>
            <a:r>
              <a:rPr lang="sr-Latn-RS" sz="2000" i="1" dirty="0" smtClean="0"/>
              <a:t>I</a:t>
            </a:r>
            <a:r>
              <a:rPr lang="sr-Latn-RS" sz="2000" i="1" baseline="-25000" dirty="0" smtClean="0"/>
              <a:t>x</a:t>
            </a:r>
            <a:r>
              <a:rPr lang="sr-Latn-RS" sz="2000" i="1" dirty="0" smtClean="0"/>
              <a:t> , za </a:t>
            </a:r>
            <a:r>
              <a:rPr lang="sr-Latn-RS" sz="2000" i="1" dirty="0"/>
              <a:t>datu osu x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0880"/>
              </p:ext>
            </p:extLst>
          </p:nvPr>
        </p:nvGraphicFramePr>
        <p:xfrm>
          <a:off x="2438400" y="4724400"/>
          <a:ext cx="200573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0" name="Equation" r:id="rId3" imgW="1002865" imgH="418918" progId="Equation.DSMT4">
                  <p:embed/>
                </p:oleObj>
              </mc:Choice>
              <mc:Fallback>
                <p:oleObj name="Equation" r:id="rId3" imgW="1002865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2005730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30568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11.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Momenti inercije jednostavnih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poprečnih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11.1.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Pravougaoni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6" y="2535920"/>
            <a:ext cx="2884932" cy="305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695890"/>
            <a:ext cx="409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5.11 Pravougaoni poprečni presek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04835"/>
              </p:ext>
            </p:extLst>
          </p:nvPr>
        </p:nvGraphicFramePr>
        <p:xfrm>
          <a:off x="4622800" y="251460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7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514600"/>
                        <a:ext cx="1168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26212"/>
              </p:ext>
            </p:extLst>
          </p:nvPr>
        </p:nvGraphicFramePr>
        <p:xfrm>
          <a:off x="4343400" y="3463925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8" name="Equation" r:id="rId6" imgW="723600" imgH="368280" progId="Equation.DSMT4">
                  <p:embed/>
                </p:oleObj>
              </mc:Choice>
              <mc:Fallback>
                <p:oleObj name="Equation" r:id="rId6" imgW="723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63925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H="1" flipV="1">
            <a:off x="53721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06377"/>
              </p:ext>
            </p:extLst>
          </p:nvPr>
        </p:nvGraphicFramePr>
        <p:xfrm>
          <a:off x="5867400" y="3642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9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42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79730"/>
              </p:ext>
            </p:extLst>
          </p:nvPr>
        </p:nvGraphicFramePr>
        <p:xfrm>
          <a:off x="6273800" y="3337560"/>
          <a:ext cx="195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10" name="Equation" r:id="rId10" imgW="977760" imgH="495000" progId="Equation.DSMT4">
                  <p:embed/>
                </p:oleObj>
              </mc:Choice>
              <mc:Fallback>
                <p:oleObj name="Equation" r:id="rId10" imgW="97776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3337560"/>
                        <a:ext cx="1955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28833"/>
              </p:ext>
            </p:extLst>
          </p:nvPr>
        </p:nvGraphicFramePr>
        <p:xfrm>
          <a:off x="6553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1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95653"/>
              </p:ext>
            </p:extLst>
          </p:nvPr>
        </p:nvGraphicFramePr>
        <p:xfrm>
          <a:off x="6273800" y="4876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12" name="Equation" r:id="rId14" imgW="901440" imgH="495000" progId="Equation.DSMT4">
                  <p:embed/>
                </p:oleObj>
              </mc:Choice>
              <mc:Fallback>
                <p:oleObj name="Equation" r:id="rId14" imgW="90144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876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23295"/>
              </p:ext>
            </p:extLst>
          </p:nvPr>
        </p:nvGraphicFramePr>
        <p:xfrm>
          <a:off x="6578600" y="591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1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91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81371"/>
              </p:ext>
            </p:extLst>
          </p:nvPr>
        </p:nvGraphicFramePr>
        <p:xfrm>
          <a:off x="685800" y="685800"/>
          <a:ext cx="180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5" name="Equation" r:id="rId3" imgW="901440" imgH="495000" progId="Equation.DSMT4">
                  <p:embed/>
                </p:oleObj>
              </mc:Choice>
              <mc:Fallback>
                <p:oleObj name="Equation" r:id="rId3" imgW="9014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18034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47370"/>
              </p:ext>
            </p:extLst>
          </p:nvPr>
        </p:nvGraphicFramePr>
        <p:xfrm>
          <a:off x="6502400" y="8128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6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812800"/>
                        <a:ext cx="889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44592"/>
              </p:ext>
            </p:extLst>
          </p:nvPr>
        </p:nvGraphicFramePr>
        <p:xfrm>
          <a:off x="1020985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85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2814"/>
              </p:ext>
            </p:extLst>
          </p:nvPr>
        </p:nvGraphicFramePr>
        <p:xfrm>
          <a:off x="685800" y="21844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8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44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7859"/>
              </p:ext>
            </p:extLst>
          </p:nvPr>
        </p:nvGraphicFramePr>
        <p:xfrm>
          <a:off x="659688" y="3429000"/>
          <a:ext cx="287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9" name="Equation" r:id="rId11" imgW="1434960" imgH="507960" progId="Equation.DSMT4">
                  <p:embed/>
                </p:oleObj>
              </mc:Choice>
              <mc:Fallback>
                <p:oleObj name="Equation" r:id="rId11" imgW="14349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88" y="3429000"/>
                        <a:ext cx="2870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98597"/>
              </p:ext>
            </p:extLst>
          </p:nvPr>
        </p:nvGraphicFramePr>
        <p:xfrm>
          <a:off x="1014576" y="27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0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576" y="27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828088" y="49530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9712"/>
              </p:ext>
            </p:extLst>
          </p:nvPr>
        </p:nvGraphicFramePr>
        <p:xfrm>
          <a:off x="4114800" y="5562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1" name="Equation" r:id="rId14" imgW="558720" imgH="419040" progId="Equation.DSMT4">
                  <p:embed/>
                </p:oleObj>
              </mc:Choice>
              <mc:Fallback>
                <p:oleObj name="Equation" r:id="rId14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626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74552"/>
              </p:ext>
            </p:extLst>
          </p:nvPr>
        </p:nvGraphicFramePr>
        <p:xfrm>
          <a:off x="976832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32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67835"/>
              </p:ext>
            </p:extLst>
          </p:nvPr>
        </p:nvGraphicFramePr>
        <p:xfrm>
          <a:off x="9906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974432"/>
              </p:ext>
            </p:extLst>
          </p:nvPr>
        </p:nvGraphicFramePr>
        <p:xfrm>
          <a:off x="6324600" y="46482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4" name="Equation" r:id="rId18" imgW="698400" imgH="241200" progId="Equation.DSMT4">
                  <p:embed/>
                </p:oleObj>
              </mc:Choice>
              <mc:Fallback>
                <p:oleObj name="Equation" r:id="rId18" imgW="6984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48200"/>
                        <a:ext cx="1397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13065"/>
              </p:ext>
            </p:extLst>
          </p:nvPr>
        </p:nvGraphicFramePr>
        <p:xfrm>
          <a:off x="6324600" y="56134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5" name="Equation" r:id="rId20" imgW="1054100" imgH="393700" progId="Equation.DSMT4">
                  <p:embed/>
                </p:oleObj>
              </mc:Choice>
              <mc:Fallback>
                <p:oleObj name="Equation" r:id="rId20" imgW="1054100" imgH="3937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13400"/>
                        <a:ext cx="2108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8559"/>
              </p:ext>
            </p:extLst>
          </p:nvPr>
        </p:nvGraphicFramePr>
        <p:xfrm>
          <a:off x="6477000" y="3276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6" name="Equation" r:id="rId22" imgW="558720" imgH="419040" progId="Equation.DSMT4">
                  <p:embed/>
                </p:oleObj>
              </mc:Choice>
              <mc:Fallback>
                <p:oleObj name="Equation" r:id="rId22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90030"/>
              </p:ext>
            </p:extLst>
          </p:nvPr>
        </p:nvGraphicFramePr>
        <p:xfrm>
          <a:off x="6477000" y="2286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7" name="Equation" r:id="rId24" imgW="558800" imgH="419100" progId="Equation.DSMT4">
                  <p:embed/>
                </p:oleObj>
              </mc:Choice>
              <mc:Fallback>
                <p:oleObj name="Equation" r:id="rId24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ket 31"/>
          <p:cNvSpPr/>
          <p:nvPr/>
        </p:nvSpPr>
        <p:spPr>
          <a:xfrm>
            <a:off x="6324600" y="2209800"/>
            <a:ext cx="381000" cy="1981200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3" name="Elbow Connector 32"/>
          <p:cNvCxnSpPr>
            <a:stCxn id="36" idx="3"/>
            <a:endCxn id="37" idx="1"/>
          </p:cNvCxnSpPr>
          <p:nvPr/>
        </p:nvCxnSpPr>
        <p:spPr>
          <a:xfrm rot="10800000" flipV="1">
            <a:off x="5867400" y="3200400"/>
            <a:ext cx="12700" cy="168402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flipH="1" flipV="1">
            <a:off x="5867400" y="31318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 flipV="1">
            <a:off x="5867400" y="4815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63865"/>
              </p:ext>
            </p:extLst>
          </p:nvPr>
        </p:nvGraphicFramePr>
        <p:xfrm>
          <a:off x="66294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8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36188"/>
              </p:ext>
            </p:extLst>
          </p:nvPr>
        </p:nvGraphicFramePr>
        <p:xfrm>
          <a:off x="609600" y="4953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9" name="Equation" r:id="rId27" imgW="558800" imgH="419100" progId="Equation.DSMT4">
                  <p:embed/>
                </p:oleObj>
              </mc:Choice>
              <mc:Fallback>
                <p:oleObj name="Equation" r:id="rId27" imgW="558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5468112" y="228600"/>
            <a:ext cx="18288" cy="640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6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6" grpId="0" animBg="1"/>
      <p:bldP spid="37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Kvadratni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514600" cy="246888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89421"/>
              </p:ext>
            </p:extLst>
          </p:nvPr>
        </p:nvGraphicFramePr>
        <p:xfrm>
          <a:off x="4394872" y="2438400"/>
          <a:ext cx="1548728" cy="218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2" name="Equation" r:id="rId4" imgW="774364" imgH="1091726" progId="Equation.DSMT4">
                  <p:embed/>
                </p:oleObj>
              </mc:Choice>
              <mc:Fallback>
                <p:oleObj name="Equation" r:id="rId4" imgW="774364" imgH="109172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872" y="2438400"/>
                        <a:ext cx="1548728" cy="218345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5275" y="3886200"/>
            <a:ext cx="3815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5.12 Kvadratni poprečni presek </a:t>
            </a:r>
            <a:endParaRPr lang="sr-Latn-RS" sz="20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534180"/>
            <a:ext cx="2515312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Pravougaonk</a:t>
            </a:r>
            <a:r>
              <a:rPr lang="sr-Latn-RS" sz="2800" dirty="0"/>
              <a:t>: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86200" y="52832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Kvadrat: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45510"/>
              </p:ext>
            </p:extLst>
          </p:nvPr>
        </p:nvGraphicFramePr>
        <p:xfrm>
          <a:off x="5308600" y="55880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3" name="Equation" r:id="rId6" imgW="583920" imgH="177480" progId="Equation.DSMT4">
                  <p:embed/>
                </p:oleObj>
              </mc:Choice>
              <mc:Fallback>
                <p:oleObj name="Equation" r:id="rId6" imgW="5839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588000"/>
                        <a:ext cx="11684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V="1">
            <a:off x="7368540" y="4991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V="1">
            <a:off x="6553200" y="571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6" idx="1"/>
            <a:endCxn id="17" idx="3"/>
          </p:cNvCxnSpPr>
          <p:nvPr/>
        </p:nvCxnSpPr>
        <p:spPr>
          <a:xfrm rot="5400000">
            <a:off x="6964681" y="5196840"/>
            <a:ext cx="541019" cy="6324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43751"/>
              </p:ext>
            </p:extLst>
          </p:nvPr>
        </p:nvGraphicFramePr>
        <p:xfrm>
          <a:off x="6502400" y="1803400"/>
          <a:ext cx="210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4" name="Equation" r:id="rId8" imgW="1054080" imgH="1498320" progId="Equation.DSMT4">
                  <p:embed/>
                </p:oleObj>
              </mc:Choice>
              <mc:Fallback>
                <p:oleObj name="Equation" r:id="rId8" imgW="1054080" imgH="149832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803400"/>
                        <a:ext cx="2108200" cy="299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0" idx="2"/>
            <a:endCxn id="15" idx="0"/>
          </p:cNvCxnSpPr>
          <p:nvPr/>
        </p:nvCxnSpPr>
        <p:spPr>
          <a:xfrm rot="5400000">
            <a:off x="4616144" y="4730108"/>
            <a:ext cx="661348" cy="44483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28746"/>
              </p:ext>
            </p:extLst>
          </p:nvPr>
        </p:nvGraphicFramePr>
        <p:xfrm>
          <a:off x="60198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5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Kružni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374136" cy="3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004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5.13 Kružni poprečni presek</a:t>
            </a:r>
            <a:endParaRPr lang="sr-Latn-R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49063"/>
              </p:ext>
            </p:extLst>
          </p:nvPr>
        </p:nvGraphicFramePr>
        <p:xfrm>
          <a:off x="5257799" y="1600199"/>
          <a:ext cx="289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37" name="Equation" r:id="rId4" imgW="1447800" imgH="914400" progId="Equation.DSMT4">
                  <p:embed/>
                </p:oleObj>
              </mc:Choice>
              <mc:Fallback>
                <p:oleObj name="Equation" r:id="rId4" imgW="14478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1600199"/>
                        <a:ext cx="28956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0800000" flipV="1">
            <a:off x="4419600" y="26974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5105400" y="2057400"/>
            <a:ext cx="320040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05400" y="2971799"/>
            <a:ext cx="3200400" cy="54863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12" idx="1"/>
            <a:endCxn id="13" idx="1"/>
          </p:cNvCxnSpPr>
          <p:nvPr/>
        </p:nvCxnSpPr>
        <p:spPr>
          <a:xfrm rot="10800000" flipV="1">
            <a:off x="5105400" y="2285999"/>
            <a:ext cx="12700" cy="960119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 flipH="1" flipV="1">
            <a:off x="4800601" y="4206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1" idx="3"/>
            <a:endCxn id="17" idx="1"/>
          </p:cNvCxnSpPr>
          <p:nvPr/>
        </p:nvCxnSpPr>
        <p:spPr>
          <a:xfrm rot="10800000" flipH="1" flipV="1">
            <a:off x="4419599" y="2766058"/>
            <a:ext cx="381001" cy="150876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77456"/>
              </p:ext>
            </p:extLst>
          </p:nvPr>
        </p:nvGraphicFramePr>
        <p:xfrm>
          <a:off x="5259222" y="5207418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38" name="Equation" r:id="rId6" imgW="1637589" imgH="482391" progId="Equation.DSMT4">
                  <p:embed/>
                </p:oleObj>
              </mc:Choice>
              <mc:Fallback>
                <p:oleObj name="Equation" r:id="rId6" imgW="1637589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222" y="5207418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51527"/>
              </p:ext>
            </p:extLst>
          </p:nvPr>
        </p:nvGraphicFramePr>
        <p:xfrm>
          <a:off x="5588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3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91161"/>
              </p:ext>
            </p:extLst>
          </p:nvPr>
        </p:nvGraphicFramePr>
        <p:xfrm>
          <a:off x="1905000" y="4876800"/>
          <a:ext cx="279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40" name="Equation" r:id="rId10" imgW="1396800" imgH="812520" progId="Equation.DSMT4">
                  <p:embed/>
                </p:oleObj>
              </mc:Choice>
              <mc:Fallback>
                <p:oleObj name="Equation" r:id="rId10" imgW="13968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2794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 flipV="1">
            <a:off x="4800601" y="563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08187"/>
              </p:ext>
            </p:extLst>
          </p:nvPr>
        </p:nvGraphicFramePr>
        <p:xfrm>
          <a:off x="8610600" y="55047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41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5047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88628"/>
              </p:ext>
            </p:extLst>
          </p:nvPr>
        </p:nvGraphicFramePr>
        <p:xfrm>
          <a:off x="5257800" y="39878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42" name="Equation" r:id="rId14" imgW="723600" imgH="368280" progId="Equation.DSMT4">
                  <p:embed/>
                </p:oleObj>
              </mc:Choice>
              <mc:Fallback>
                <p:oleObj name="Equation" r:id="rId14" imgW="72360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878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6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85890"/>
              </p:ext>
            </p:extLst>
          </p:nvPr>
        </p:nvGraphicFramePr>
        <p:xfrm>
          <a:off x="1246142" y="457200"/>
          <a:ext cx="314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0" name="Equation" r:id="rId3" imgW="1574800" imgH="482600" progId="Equation.DSMT4">
                  <p:embed/>
                </p:oleObj>
              </mc:Choice>
              <mc:Fallback>
                <p:oleObj name="Equation" r:id="rId3" imgW="15748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2" y="457200"/>
                        <a:ext cx="314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99663"/>
              </p:ext>
            </p:extLst>
          </p:nvPr>
        </p:nvGraphicFramePr>
        <p:xfrm>
          <a:off x="4929142" y="558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1" name="Equation" r:id="rId5" imgW="1473200" imgH="393700" progId="Equation.DSMT4">
                  <p:embed/>
                </p:oleObj>
              </mc:Choice>
              <mc:Fallback>
                <p:oleObj name="Equation" r:id="rId5" imgW="1473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42" y="558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 flipV="1">
            <a:off x="4461782" y="904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57900"/>
              </p:ext>
            </p:extLst>
          </p:nvPr>
        </p:nvGraphicFramePr>
        <p:xfrm>
          <a:off x="1246141" y="1955800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2" name="Equation" r:id="rId7" imgW="1548728" imgH="482391" progId="Equation.DSMT4">
                  <p:embed/>
                </p:oleObj>
              </mc:Choice>
              <mc:Fallback>
                <p:oleObj name="Equation" r:id="rId7" imgW="1548728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41" y="1955800"/>
                        <a:ext cx="309745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80682"/>
              </p:ext>
            </p:extLst>
          </p:nvPr>
        </p:nvGraphicFramePr>
        <p:xfrm>
          <a:off x="1576342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42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031"/>
              </p:ext>
            </p:extLst>
          </p:nvPr>
        </p:nvGraphicFramePr>
        <p:xfrm>
          <a:off x="4827542" y="1955800"/>
          <a:ext cx="3554458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4" name="Equation" r:id="rId11" imgW="1777229" imgH="444307" progId="Equation.DSMT4">
                  <p:embed/>
                </p:oleObj>
              </mc:Choice>
              <mc:Fallback>
                <p:oleObj name="Equation" r:id="rId11" imgW="1777229" imgH="44430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2" y="1955800"/>
                        <a:ext cx="3554458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02597"/>
              </p:ext>
            </p:extLst>
          </p:nvPr>
        </p:nvGraphicFramePr>
        <p:xfrm>
          <a:off x="4401819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819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93132"/>
              </p:ext>
            </p:extLst>
          </p:nvPr>
        </p:nvGraphicFramePr>
        <p:xfrm>
          <a:off x="4827541" y="3403964"/>
          <a:ext cx="1142504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6" name="Equation" r:id="rId15" imgW="571252" imgH="418918" progId="Equation.DSMT4">
                  <p:embed/>
                </p:oleObj>
              </mc:Choice>
              <mc:Fallback>
                <p:oleObj name="Equation" r:id="rId15" imgW="571252" imgH="41891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41" y="3403964"/>
                        <a:ext cx="1142504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6234"/>
              </p:ext>
            </p:extLst>
          </p:nvPr>
        </p:nvGraphicFramePr>
        <p:xfrm>
          <a:off x="5132342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7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42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67163"/>
              </p:ext>
            </p:extLst>
          </p:nvPr>
        </p:nvGraphicFramePr>
        <p:xfrm>
          <a:off x="3455942" y="3454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8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42" y="3454400"/>
                        <a:ext cx="762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0800000" flipH="1" flipV="1">
            <a:off x="4385582" y="378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98732"/>
              </p:ext>
            </p:extLst>
          </p:nvPr>
        </p:nvGraphicFramePr>
        <p:xfrm>
          <a:off x="6477000" y="3403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9" name="Equation" r:id="rId20" imgW="596880" imgH="419040" progId="Equation.DSMT4">
                  <p:embed/>
                </p:oleObj>
              </mc:Choice>
              <mc:Fallback>
                <p:oleObj name="Equation" r:id="rId20" imgW="59688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03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34632"/>
              </p:ext>
            </p:extLst>
          </p:nvPr>
        </p:nvGraphicFramePr>
        <p:xfrm>
          <a:off x="6046742" y="3700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0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42" y="3700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94287"/>
              </p:ext>
            </p:extLst>
          </p:nvPr>
        </p:nvGraphicFramePr>
        <p:xfrm>
          <a:off x="7620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1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95401"/>
              </p:ext>
            </p:extLst>
          </p:nvPr>
        </p:nvGraphicFramePr>
        <p:xfrm>
          <a:off x="1295400" y="4572000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2" name="Equation" r:id="rId24" imgW="876240" imgH="419040" progId="Equation.DSMT4">
                  <p:embed/>
                </p:oleObj>
              </mc:Choice>
              <mc:Fallback>
                <p:oleObj name="Equation" r:id="rId24" imgW="87624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752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17562"/>
              </p:ext>
            </p:extLst>
          </p:nvPr>
        </p:nvGraphicFramePr>
        <p:xfrm>
          <a:off x="1295400" y="55626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3" name="Equation" r:id="rId26" imgW="444240" imgH="241200" progId="Equation.DSMT4">
                  <p:embed/>
                </p:oleObj>
              </mc:Choice>
              <mc:Fallback>
                <p:oleObj name="Equation" r:id="rId26" imgW="44424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889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53558"/>
              </p:ext>
            </p:extLst>
          </p:nvPr>
        </p:nvGraphicFramePr>
        <p:xfrm>
          <a:off x="2362200" y="5562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4" name="Equation" r:id="rId28" imgW="596880" imgH="419040" progId="Equation.DSMT4">
                  <p:embed/>
                </p:oleObj>
              </mc:Choice>
              <mc:Fallback>
                <p:oleObj name="Equation" r:id="rId28" imgW="59688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1193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Zakovane veze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512" y="6153090"/>
            <a:ext cx="504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4.2 Tri zakovane veze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9419"/>
            <a:ext cx="5076749" cy="53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Kružno-prstenasti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090672" cy="27203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3849469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5.14 Kružno-prstenasti poprečni presek</a:t>
            </a:r>
            <a:endParaRPr lang="sr-Latn-R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53917"/>
              </p:ext>
            </p:extLst>
          </p:nvPr>
        </p:nvGraphicFramePr>
        <p:xfrm>
          <a:off x="3840480" y="2057400"/>
          <a:ext cx="4851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0" name="Equation" r:id="rId4" imgW="2425700" imgH="1041400" progId="Equation.DSMT4">
                  <p:embed/>
                </p:oleObj>
              </mc:Choice>
              <mc:Fallback>
                <p:oleObj name="Equation" r:id="rId4" imgW="2425700" imgH="1041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2057400"/>
                        <a:ext cx="4851400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23791"/>
              </p:ext>
            </p:extLst>
          </p:nvPr>
        </p:nvGraphicFramePr>
        <p:xfrm>
          <a:off x="3840480" y="4724400"/>
          <a:ext cx="2794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1" name="Equation" r:id="rId6" imgW="1397000" imgH="838200" progId="Equation.DSMT4">
                  <p:embed/>
                </p:oleObj>
              </mc:Choice>
              <mc:Fallback>
                <p:oleObj name="Equation" r:id="rId6" imgW="1397000" imgH="838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4724400"/>
                        <a:ext cx="2794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62103"/>
              </p:ext>
            </p:extLst>
          </p:nvPr>
        </p:nvGraphicFramePr>
        <p:xfrm>
          <a:off x="6172200" y="1066800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2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66800"/>
                        <a:ext cx="91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0800000" flipH="1" flipV="1">
            <a:off x="714756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ight Arrow 25"/>
          <p:cNvSpPr/>
          <p:nvPr/>
        </p:nvSpPr>
        <p:spPr>
          <a:xfrm rot="16200000" flipH="1" flipV="1">
            <a:off x="790194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>
            <a:off x="7513320" y="1440180"/>
            <a:ext cx="571500" cy="1752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58027"/>
              </p:ext>
            </p:extLst>
          </p:nvPr>
        </p:nvGraphicFramePr>
        <p:xfrm>
          <a:off x="41402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4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4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11.5.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Trougaoni poprečni presek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1143000"/>
            <a:ext cx="4745736" cy="341528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51708"/>
              </p:ext>
            </p:extLst>
          </p:nvPr>
        </p:nvGraphicFramePr>
        <p:xfrm>
          <a:off x="5511800" y="1143000"/>
          <a:ext cx="325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9" name="Equation" r:id="rId4" imgW="1625600" imgH="1295400" progId="Equation.DSMT4">
                  <p:embed/>
                </p:oleObj>
              </mc:Choice>
              <mc:Fallback>
                <p:oleObj name="Equation" r:id="rId4" imgW="1625600" imgH="129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1143000"/>
                        <a:ext cx="3251200" cy="259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62909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5.15 Pravouglo-trougaoni poprečni presek</a:t>
            </a:r>
            <a:endParaRPr lang="sr-Latn-R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66442"/>
              </p:ext>
            </p:extLst>
          </p:nvPr>
        </p:nvGraphicFramePr>
        <p:xfrm>
          <a:off x="6781800" y="42672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40" name="Equation" r:id="rId6" imgW="723586" imgH="368140" progId="Equation.DSMT4">
                  <p:embed/>
                </p:oleObj>
              </mc:Choice>
              <mc:Fallback>
                <p:oleObj name="Equation" r:id="rId6" imgW="723586" imgH="3681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67200"/>
                        <a:ext cx="14478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410200" y="2895600"/>
            <a:ext cx="34290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 flipH="1" flipV="1">
            <a:off x="6339840" y="449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 flipV="1">
            <a:off x="5905500" y="3924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2" idx="1"/>
            <a:endCxn id="13" idx="3"/>
          </p:cNvCxnSpPr>
          <p:nvPr/>
        </p:nvCxnSpPr>
        <p:spPr>
          <a:xfrm rot="10800000">
            <a:off x="6088380" y="4175762"/>
            <a:ext cx="251460" cy="38861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98176"/>
              </p:ext>
            </p:extLst>
          </p:nvPr>
        </p:nvGraphicFramePr>
        <p:xfrm>
          <a:off x="5029200" y="5486400"/>
          <a:ext cx="317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41" name="Equation" r:id="rId8" imgW="1587240" imgH="495000" progId="Equation.DSMT4">
                  <p:embed/>
                </p:oleObj>
              </mc:Choice>
              <mc:Fallback>
                <p:oleObj name="Equation" r:id="rId8" imgW="158724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3175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75730"/>
              </p:ext>
            </p:extLst>
          </p:nvPr>
        </p:nvGraphicFramePr>
        <p:xfrm>
          <a:off x="7124700" y="502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4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502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14610"/>
              </p:ext>
            </p:extLst>
          </p:nvPr>
        </p:nvGraphicFramePr>
        <p:xfrm>
          <a:off x="8305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4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5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63743"/>
              </p:ext>
            </p:extLst>
          </p:nvPr>
        </p:nvGraphicFramePr>
        <p:xfrm>
          <a:off x="3733800" y="48768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0" name="Equation" r:id="rId3" imgW="558720" imgH="419040" progId="Equation.DSMT4">
                  <p:embed/>
                </p:oleObj>
              </mc:Choice>
              <mc:Fallback>
                <p:oleObj name="Equation" r:id="rId3" imgW="5587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1117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21943"/>
              </p:ext>
            </p:extLst>
          </p:nvPr>
        </p:nvGraphicFramePr>
        <p:xfrm>
          <a:off x="30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1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12940"/>
              </p:ext>
            </p:extLst>
          </p:nvPr>
        </p:nvGraphicFramePr>
        <p:xfrm>
          <a:off x="736600" y="457200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2" name="Equation" r:id="rId7" imgW="1650960" imgH="495000" progId="Equation.DSMT4">
                  <p:embed/>
                </p:oleObj>
              </mc:Choice>
              <mc:Fallback>
                <p:oleObj name="Equation" r:id="rId7" imgW="16509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57200"/>
                        <a:ext cx="33020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62749"/>
              </p:ext>
            </p:extLst>
          </p:nvPr>
        </p:nvGraphicFramePr>
        <p:xfrm>
          <a:off x="4572000" y="457200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3" name="Equation" r:id="rId9" imgW="2095200" imgH="533160" progId="Equation.DSMT4">
                  <p:embed/>
                </p:oleObj>
              </mc:Choice>
              <mc:Fallback>
                <p:oleObj name="Equation" r:id="rId9" imgW="209520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"/>
                        <a:ext cx="4191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38989"/>
              </p:ext>
            </p:extLst>
          </p:nvPr>
        </p:nvGraphicFramePr>
        <p:xfrm>
          <a:off x="4546363" y="1981200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4" name="Equation" r:id="rId11" imgW="1866600" imgH="431640" progId="Equation.DSMT4">
                  <p:embed/>
                </p:oleObj>
              </mc:Choice>
              <mc:Fallback>
                <p:oleObj name="Equation" r:id="rId11" imgW="18666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363" y="1981200"/>
                        <a:ext cx="3733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42620"/>
              </p:ext>
            </p:extLst>
          </p:nvPr>
        </p:nvGraphicFramePr>
        <p:xfrm>
          <a:off x="4114800" y="76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03746"/>
              </p:ext>
            </p:extLst>
          </p:nvPr>
        </p:nvGraphicFramePr>
        <p:xfrm>
          <a:off x="4876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28291"/>
              </p:ext>
            </p:extLst>
          </p:nvPr>
        </p:nvGraphicFramePr>
        <p:xfrm>
          <a:off x="1854200" y="3327400"/>
          <a:ext cx="645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7" name="Equation" r:id="rId16" imgW="3225600" imgH="533160" progId="Equation.DSMT4">
                  <p:embed/>
                </p:oleObj>
              </mc:Choice>
              <mc:Fallback>
                <p:oleObj name="Equation" r:id="rId16" imgW="322560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327400"/>
                        <a:ext cx="645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33860"/>
              </p:ext>
            </p:extLst>
          </p:nvPr>
        </p:nvGraphicFramePr>
        <p:xfrm>
          <a:off x="1854200" y="48768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8" name="Equation" r:id="rId18" imgW="672840" imgH="419040" progId="Equation.DSMT4">
                  <p:embed/>
                </p:oleObj>
              </mc:Choice>
              <mc:Fallback>
                <p:oleObj name="Equation" r:id="rId18" imgW="6728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876800"/>
                        <a:ext cx="134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82377"/>
              </p:ext>
            </p:extLst>
          </p:nvPr>
        </p:nvGraphicFramePr>
        <p:xfrm>
          <a:off x="48768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9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64947"/>
              </p:ext>
            </p:extLst>
          </p:nvPr>
        </p:nvGraphicFramePr>
        <p:xfrm>
          <a:off x="2159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00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3310"/>
              </p:ext>
            </p:extLst>
          </p:nvPr>
        </p:nvGraphicFramePr>
        <p:xfrm>
          <a:off x="32766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01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04688" y="4876800"/>
            <a:ext cx="2515312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Na sličan način došli bismo do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15542"/>
              </p:ext>
            </p:extLst>
          </p:nvPr>
        </p:nvGraphicFramePr>
        <p:xfrm>
          <a:off x="7391400" y="5486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02" name="Equation" r:id="rId23" imgW="558720" imgH="419040" progId="Equation.DSMT4">
                  <p:embed/>
                </p:oleObj>
              </mc:Choice>
              <mc:Fallback>
                <p:oleObj name="Equation" r:id="rId23" imgW="5587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9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19068"/>
              </p:ext>
            </p:extLst>
          </p:nvPr>
        </p:nvGraphicFramePr>
        <p:xfrm>
          <a:off x="2082800" y="1066800"/>
          <a:ext cx="152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0" name="Equation" r:id="rId3" imgW="761760" imgH="368280" progId="Equation.DSMT4">
                  <p:embed/>
                </p:oleObj>
              </mc:Choice>
              <mc:Fallback>
                <p:oleObj name="Equation" r:id="rId3" imgW="76176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066800"/>
                        <a:ext cx="1524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2265"/>
              </p:ext>
            </p:extLst>
          </p:nvPr>
        </p:nvGraphicFramePr>
        <p:xfrm>
          <a:off x="4140200" y="533400"/>
          <a:ext cx="325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1" name="Equation" r:id="rId5" imgW="1625400" imgH="838080" progId="Equation.DSMT4">
                  <p:embed/>
                </p:oleObj>
              </mc:Choice>
              <mc:Fallback>
                <p:oleObj name="Equation" r:id="rId5" imgW="1625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3400"/>
                        <a:ext cx="3251200" cy="167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3683000" y="129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64829"/>
              </p:ext>
            </p:extLst>
          </p:nvPr>
        </p:nvGraphicFramePr>
        <p:xfrm>
          <a:off x="2082800" y="2514600"/>
          <a:ext cx="375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2" name="Equation" r:id="rId7" imgW="1879560" imgH="495000" progId="Equation.DSMT4">
                  <p:embed/>
                </p:oleObj>
              </mc:Choice>
              <mc:Fallback>
                <p:oleObj name="Equation" r:id="rId7" imgW="18795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14600"/>
                        <a:ext cx="3759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03864"/>
              </p:ext>
            </p:extLst>
          </p:nvPr>
        </p:nvGraphicFramePr>
        <p:xfrm>
          <a:off x="2108200" y="4038600"/>
          <a:ext cx="386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3" name="Equation" r:id="rId9" imgW="1930320" imgH="495000" progId="Equation.DSMT4">
                  <p:embed/>
                </p:oleObj>
              </mc:Choice>
              <mc:Fallback>
                <p:oleObj name="Equation" r:id="rId9" imgW="19303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038600"/>
                        <a:ext cx="38608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7" idx="1"/>
            <a:endCxn id="4" idx="1"/>
          </p:cNvCxnSpPr>
          <p:nvPr/>
        </p:nvCxnSpPr>
        <p:spPr>
          <a:xfrm rot="10800000">
            <a:off x="1640840" y="1418602"/>
            <a:ext cx="12700" cy="154557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61371"/>
              </p:ext>
            </p:extLst>
          </p:nvPr>
        </p:nvGraphicFramePr>
        <p:xfrm>
          <a:off x="25146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505200" y="3886200"/>
            <a:ext cx="2667000" cy="1295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33711"/>
              </p:ext>
            </p:extLst>
          </p:nvPr>
        </p:nvGraphicFramePr>
        <p:xfrm>
          <a:off x="6731000" y="41148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5" name="Equation" r:id="rId13" imgW="342720" imgH="419040" progId="Equation.DSMT4">
                  <p:embed/>
                </p:oleObj>
              </mc:Choice>
              <mc:Fallback>
                <p:oleObj name="Equation" r:id="rId13" imgW="34272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114800"/>
                        <a:ext cx="68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0"/>
            <a:endCxn id="15" idx="0"/>
          </p:cNvCxnSpPr>
          <p:nvPr/>
        </p:nvCxnSpPr>
        <p:spPr>
          <a:xfrm rot="16200000" flipH="1">
            <a:off x="5842000" y="2882900"/>
            <a:ext cx="228600" cy="2235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3258"/>
              </p:ext>
            </p:extLst>
          </p:nvPr>
        </p:nvGraphicFramePr>
        <p:xfrm>
          <a:off x="2108200" y="54864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6" name="Equation" r:id="rId15" imgW="965160" imgH="419040" progId="Equation.DSMT4">
                  <p:embed/>
                </p:oleObj>
              </mc:Choice>
              <mc:Fallback>
                <p:oleObj name="Equation" r:id="rId15" imgW="9651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486400"/>
                        <a:ext cx="1930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76768"/>
              </p:ext>
            </p:extLst>
          </p:nvPr>
        </p:nvGraphicFramePr>
        <p:xfrm>
          <a:off x="251460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7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78091"/>
              </p:ext>
            </p:extLst>
          </p:nvPr>
        </p:nvGraphicFramePr>
        <p:xfrm>
          <a:off x="41148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8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84804"/>
              </p:ext>
            </p:extLst>
          </p:nvPr>
        </p:nvGraphicFramePr>
        <p:xfrm>
          <a:off x="4572000" y="54864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29" name="Equation" r:id="rId20" imgW="761760" imgH="419040" progId="Equation.DSMT4">
                  <p:embed/>
                </p:oleObj>
              </mc:Choice>
              <mc:Fallback>
                <p:oleObj name="Equation" r:id="rId20" imgW="76176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400"/>
                        <a:ext cx="1524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39646"/>
              </p:ext>
            </p:extLst>
          </p:nvPr>
        </p:nvGraphicFramePr>
        <p:xfrm>
          <a:off x="1640840" y="126620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30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126620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787"/>
              </p:ext>
            </p:extLst>
          </p:nvPr>
        </p:nvGraphicFramePr>
        <p:xfrm>
          <a:off x="1640840" y="2811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31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2811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9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371600" y="5181600"/>
            <a:ext cx="644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5.16 Predznak centrifugalnog momenta inercije za pravouglo-trougaoni poprečni presek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41948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Morov krug inercije 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Sličan Morovom krugu napona i Morovom krugu deformacija je </a:t>
            </a:r>
            <a:r>
              <a:rPr lang="sr-Latn-RS" sz="3200" b="1" dirty="0" smtClean="0"/>
              <a:t>Morov krug inercije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 postupak crtanja Morovog kruga inercije ima sličnosti sa postupkom crtanja Morovog kruga napona i Morovog kruga deformacija.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807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579059" cy="5646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60768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5.17 Morov krug inercije konkretnog poprečnog preseka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94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Poluprečnici inercije i elipsa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inercije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533400" y="1524000"/>
            <a:ext cx="32766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Uopšteni poluprečnik inercije: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70361"/>
              </p:ext>
            </p:extLst>
          </p:nvPr>
        </p:nvGraphicFramePr>
        <p:xfrm>
          <a:off x="3124200" y="2133600"/>
          <a:ext cx="96478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6" name="Equation" r:id="rId3" imgW="482391" imgH="444307" progId="Equation.DSMT4">
                  <p:embed/>
                </p:oleObj>
              </mc:Choice>
              <mc:Fallback>
                <p:oleObj name="Equation" r:id="rId3" imgW="482391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96478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3276600"/>
            <a:ext cx="3505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Poluprečnici inercije za proizvoljnun težišnu osu x’: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91000" y="1524000"/>
            <a:ext cx="3581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Poluprečnici inercije za težišne ose inercije: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409786"/>
              </p:ext>
            </p:extLst>
          </p:nvPr>
        </p:nvGraphicFramePr>
        <p:xfrm>
          <a:off x="7239000" y="2133600"/>
          <a:ext cx="114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" name="Equation" r:id="rId5" imgW="571500" imgH="914400" progId="Equation.DSMT4">
                  <p:embed/>
                </p:oleObj>
              </mc:Choice>
              <mc:Fallback>
                <p:oleObj name="Equation" r:id="rId5" imgW="571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133600"/>
                        <a:ext cx="1143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77579"/>
              </p:ext>
            </p:extLst>
          </p:nvPr>
        </p:nvGraphicFramePr>
        <p:xfrm>
          <a:off x="3429000" y="4217288"/>
          <a:ext cx="1218672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8" name="Equation" r:id="rId7" imgW="609336" imgH="444307" progId="Equation.DSMT4">
                  <p:embed/>
                </p:oleObj>
              </mc:Choice>
              <mc:Fallback>
                <p:oleObj name="Equation" r:id="rId7" imgW="609336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17288"/>
                        <a:ext cx="1218672" cy="8886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053261"/>
              </p:ext>
            </p:extLst>
          </p:nvPr>
        </p:nvGraphicFramePr>
        <p:xfrm>
          <a:off x="7391400" y="4495800"/>
          <a:ext cx="111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9" name="Equation" r:id="rId9" imgW="558800" imgH="889000" progId="Equation.DSMT4">
                  <p:embed/>
                </p:oleObj>
              </mc:Choice>
              <mc:Fallback>
                <p:oleObj name="Equation" r:id="rId9" imgW="558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95800"/>
                        <a:ext cx="1117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953000" y="4495800"/>
            <a:ext cx="2209800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Poluprečnici inercije za glavne težišne ose inercije: </a:t>
            </a:r>
            <a:endParaRPr lang="en-US" sz="2800" dirty="0"/>
          </a:p>
        </p:txBody>
      </p:sp>
      <p:cxnSp>
        <p:nvCxnSpPr>
          <p:cNvPr id="20" name="Elbow Connector 19"/>
          <p:cNvCxnSpPr>
            <a:stCxn id="19" idx="0"/>
            <a:endCxn id="18" idx="0"/>
          </p:cNvCxnSpPr>
          <p:nvPr/>
        </p:nvCxnSpPr>
        <p:spPr>
          <a:xfrm rot="5400000" flipH="1" flipV="1">
            <a:off x="7004050" y="3549650"/>
            <a:ext cx="12700" cy="1892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54821"/>
              </p:ext>
            </p:extLst>
          </p:nvPr>
        </p:nvGraphicFramePr>
        <p:xfrm>
          <a:off x="8128000" y="3352800"/>
          <a:ext cx="55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4" name="Equation" r:id="rId3" imgW="279360" imgH="215640" progId="Equation.DSMT4">
                  <p:embed/>
                </p:oleObj>
              </mc:Choice>
              <mc:Fallback>
                <p:oleObj name="Equation" r:id="rId3" imgW="2793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3352800"/>
                        <a:ext cx="5588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2" y="457200"/>
            <a:ext cx="5248656" cy="51803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73013"/>
              </p:ext>
            </p:extLst>
          </p:nvPr>
        </p:nvGraphicFramePr>
        <p:xfrm>
          <a:off x="990596" y="5943600"/>
          <a:ext cx="697312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5" name="Equation" r:id="rId6" imgW="4101840" imgH="253800" progId="Equation.DSMT4">
                  <p:embed/>
                </p:oleObj>
              </mc:Choice>
              <mc:Fallback>
                <p:oleObj name="Equation" r:id="rId6" imgW="4101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6" y="5943600"/>
                        <a:ext cx="6973128" cy="4314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17695"/>
              </p:ext>
            </p:extLst>
          </p:nvPr>
        </p:nvGraphicFramePr>
        <p:xfrm>
          <a:off x="5181600" y="3352800"/>
          <a:ext cx="2995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6" name="Equation" r:id="rId8" imgW="1497950" imgH="241195" progId="Equation.DSMT4">
                  <p:embed/>
                </p:oleObj>
              </mc:Choice>
              <mc:Fallback>
                <p:oleObj name="Equation" r:id="rId8" imgW="1497950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2995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76519"/>
              </p:ext>
            </p:extLst>
          </p:nvPr>
        </p:nvGraphicFramePr>
        <p:xfrm>
          <a:off x="5181600" y="4394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7" name="Equation" r:id="rId10" imgW="1447800" imgH="241300" progId="Equation.DSMT4">
                  <p:embed/>
                </p:oleObj>
              </mc:Choice>
              <mc:Fallback>
                <p:oleObj name="Equation" r:id="rId10" imgW="14478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942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86915"/>
              </p:ext>
            </p:extLst>
          </p:nvPr>
        </p:nvGraphicFramePr>
        <p:xfrm>
          <a:off x="55118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8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86"/>
            <a:ext cx="5248656" cy="518038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97473"/>
              </p:ext>
            </p:extLst>
          </p:nvPr>
        </p:nvGraphicFramePr>
        <p:xfrm>
          <a:off x="6898640" y="19812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08" name="Equation" r:id="rId4" imgW="749300" imgH="457200" progId="Equation.DSMT4">
                  <p:embed/>
                </p:oleObj>
              </mc:Choice>
              <mc:Fallback>
                <p:oleObj name="Equation" r:id="rId4" imgW="7493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1981200"/>
                        <a:ext cx="14986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49916"/>
              </p:ext>
            </p:extLst>
          </p:nvPr>
        </p:nvGraphicFramePr>
        <p:xfrm>
          <a:off x="6898640" y="83820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09" name="Equation" r:id="rId6" imgW="520474" imgH="431613" progId="Equation.DSMT4">
                  <p:embed/>
                </p:oleObj>
              </mc:Choice>
              <mc:Fallback>
                <p:oleObj name="Equation" r:id="rId6" imgW="52047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838200"/>
                        <a:ext cx="1041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8723"/>
              </p:ext>
            </p:extLst>
          </p:nvPr>
        </p:nvGraphicFramePr>
        <p:xfrm>
          <a:off x="6898640" y="3403600"/>
          <a:ext cx="1344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0" name="Equation" r:id="rId8" imgW="672840" imgH="888840" progId="Equation.DSMT4">
                  <p:embed/>
                </p:oleObj>
              </mc:Choice>
              <mc:Fallback>
                <p:oleObj name="Equation" r:id="rId8" imgW="672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40" y="3403600"/>
                        <a:ext cx="1344613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52378"/>
              </p:ext>
            </p:extLst>
          </p:nvPr>
        </p:nvGraphicFramePr>
        <p:xfrm>
          <a:off x="4968240" y="3403600"/>
          <a:ext cx="14716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1" name="Equation" r:id="rId10" imgW="736560" imgH="888840" progId="Equation.DSMT4">
                  <p:embed/>
                </p:oleObj>
              </mc:Choice>
              <mc:Fallback>
                <p:oleObj name="Equation" r:id="rId10" imgW="736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240" y="3403600"/>
                        <a:ext cx="1471613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17631"/>
              </p:ext>
            </p:extLst>
          </p:nvPr>
        </p:nvGraphicFramePr>
        <p:xfrm>
          <a:off x="750824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8321040" y="4282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V="1">
            <a:off x="80162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0" idx="1"/>
            <a:endCxn id="11" idx="3"/>
          </p:cNvCxnSpPr>
          <p:nvPr/>
        </p:nvCxnSpPr>
        <p:spPr>
          <a:xfrm flipH="1" flipV="1">
            <a:off x="8382000" y="1226820"/>
            <a:ext cx="304800" cy="31242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63121"/>
              </p:ext>
            </p:extLst>
          </p:nvPr>
        </p:nvGraphicFramePr>
        <p:xfrm>
          <a:off x="6477000" y="415112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3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5112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1051"/>
              </p:ext>
            </p:extLst>
          </p:nvPr>
        </p:nvGraphicFramePr>
        <p:xfrm>
          <a:off x="5349240" y="5765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4" name="Equation" r:id="rId16" imgW="1447800" imgH="241300" progId="Equation.DSMT4">
                  <p:embed/>
                </p:oleObj>
              </mc:Choice>
              <mc:Fallback>
                <p:oleObj name="Equation" r:id="rId16" imgW="14478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240" y="57658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 flipV="1">
            <a:off x="5615940" y="5387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381000" y="4989493"/>
            <a:ext cx="3962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Jednačina težišne (centra-lne) elipse inercije: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81751"/>
              </p:ext>
            </p:extLst>
          </p:nvPr>
        </p:nvGraphicFramePr>
        <p:xfrm>
          <a:off x="3403600" y="55626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5" name="Equation" r:id="rId18" imgW="736600" imgH="457200" progId="Equation.DSMT4">
                  <p:embed/>
                </p:oleObj>
              </mc:Choice>
              <mc:Fallback>
                <p:oleObj name="Equation" r:id="rId18" imgW="7366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562600"/>
                        <a:ext cx="1473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30318"/>
              </p:ext>
            </p:extLst>
          </p:nvPr>
        </p:nvGraphicFramePr>
        <p:xfrm>
          <a:off x="489204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6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04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82863"/>
              </p:ext>
            </p:extLst>
          </p:nvPr>
        </p:nvGraphicFramePr>
        <p:xfrm>
          <a:off x="6579416" y="1143000"/>
          <a:ext cx="187878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0" name="Equation" r:id="rId3" imgW="939392" imgH="393529" progId="Equation.DSMT4">
                  <p:embed/>
                </p:oleObj>
              </mc:Choice>
              <mc:Fallback>
                <p:oleObj name="Equation" r:id="rId3" imgW="93939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416" y="1143000"/>
                        <a:ext cx="187878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0"/>
            <a:ext cx="2769416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jednosečne zakovice.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27" idx="3"/>
            <a:endCxn id="5" idx="3"/>
          </p:cNvCxnSpPr>
          <p:nvPr/>
        </p:nvCxnSpPr>
        <p:spPr>
          <a:xfrm flipV="1">
            <a:off x="8408216" y="1536529"/>
            <a:ext cx="49984" cy="1150325"/>
          </a:xfrm>
          <a:prstGeom prst="bentConnector3">
            <a:avLst>
              <a:gd name="adj1" fmla="val 5573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85288" y="671186"/>
            <a:ext cx="533400" cy="9906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9" name="Elbow Connector 28"/>
          <p:cNvCxnSpPr>
            <a:stCxn id="14" idx="0"/>
            <a:endCxn id="5" idx="0"/>
          </p:cNvCxnSpPr>
          <p:nvPr/>
        </p:nvCxnSpPr>
        <p:spPr>
          <a:xfrm rot="16200000" flipH="1">
            <a:off x="4999491" y="-1376317"/>
            <a:ext cx="471814" cy="4566820"/>
          </a:xfrm>
          <a:prstGeom prst="bentConnector3">
            <a:avLst>
              <a:gd name="adj1" fmla="val -484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7" y="381000"/>
            <a:ext cx="5252923" cy="5180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477" y="5540514"/>
            <a:ext cx="5633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5.18 Težišna (centralna) elipsa inercije izabranog poprečnog preseka</a:t>
            </a:r>
            <a:endParaRPr lang="sr-Latn-R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25078"/>
              </p:ext>
            </p:extLst>
          </p:nvPr>
        </p:nvGraphicFramePr>
        <p:xfrm>
          <a:off x="5562600" y="33782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94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78200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71620"/>
              </p:ext>
            </p:extLst>
          </p:nvPr>
        </p:nvGraphicFramePr>
        <p:xfrm>
          <a:off x="5562600" y="4445000"/>
          <a:ext cx="312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95" name="Equation" r:id="rId6" imgW="1562100" imgH="292100" progId="Equation.DSMT4">
                  <p:embed/>
                </p:oleObj>
              </mc:Choice>
              <mc:Fallback>
                <p:oleObj name="Equation" r:id="rId6" imgW="15621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45000"/>
                        <a:ext cx="31242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6606"/>
              </p:ext>
            </p:extLst>
          </p:nvPr>
        </p:nvGraphicFramePr>
        <p:xfrm>
          <a:off x="58801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96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13.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Momenti otpora </a:t>
            </a:r>
            <a:endParaRPr lang="sr-Latn-RS" sz="32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10877"/>
              </p:ext>
            </p:extLst>
          </p:nvPr>
        </p:nvGraphicFramePr>
        <p:xfrm>
          <a:off x="7391400" y="3187700"/>
          <a:ext cx="1320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57" name="Equation" r:id="rId3" imgW="660240" imgH="1346040" progId="Equation.DSMT4">
                  <p:embed/>
                </p:oleObj>
              </mc:Choice>
              <mc:Fallback>
                <p:oleObj name="Equation" r:id="rId3" imgW="660240" imgH="1346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87700"/>
                        <a:ext cx="1320800" cy="269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4267200"/>
            <a:ext cx="6551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5.19 Skica uz definisanje aksijalnih momenata otpora (a) i polarnog momenta otpora (b)</a:t>
            </a:r>
            <a:endParaRPr lang="sr-Latn-R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4608"/>
            <a:ext cx="655167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884932" cy="305409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211216"/>
              </p:ext>
            </p:extLst>
          </p:nvPr>
        </p:nvGraphicFramePr>
        <p:xfrm>
          <a:off x="5562600" y="2209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9" name="Equation" r:id="rId4" imgW="609480" imgH="419040" progId="Equation.DSMT4">
                  <p:embed/>
                </p:oleObj>
              </mc:Choice>
              <mc:Fallback>
                <p:oleObj name="Equation" r:id="rId4" imgW="6094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11036"/>
              </p:ext>
            </p:extLst>
          </p:nvPr>
        </p:nvGraphicFramePr>
        <p:xfrm>
          <a:off x="7416800" y="8382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0" name="Equation" r:id="rId6" imgW="558800" imgH="419100" progId="Equation.DSMT4">
                  <p:embed/>
                </p:oleObj>
              </mc:Choice>
              <mc:Fallback>
                <p:oleObj name="Equation" r:id="rId6" imgW="558800" imgH="4191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8382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45545"/>
              </p:ext>
            </p:extLst>
          </p:nvPr>
        </p:nvGraphicFramePr>
        <p:xfrm>
          <a:off x="7239000" y="353568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1" name="Equation" r:id="rId8" imgW="558720" imgH="419040" progId="Equation.DSMT4">
                  <p:embed/>
                </p:oleObj>
              </mc:Choice>
              <mc:Fallback>
                <p:oleObj name="Equation" r:id="rId8" imgW="558720" imgH="419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3568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03203"/>
              </p:ext>
            </p:extLst>
          </p:nvPr>
        </p:nvGraphicFramePr>
        <p:xfrm>
          <a:off x="5486400" y="4953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2" name="Equation" r:id="rId10" imgW="609480" imgH="419040" progId="Equation.DSMT4">
                  <p:embed/>
                </p:oleObj>
              </mc:Choice>
              <mc:Fallback>
                <p:oleObj name="Equation" r:id="rId10" imgW="609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1219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75697"/>
              </p:ext>
            </p:extLst>
          </p:nvPr>
        </p:nvGraphicFramePr>
        <p:xfrm>
          <a:off x="3886200" y="83820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3"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38200"/>
                        <a:ext cx="111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4780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4" name="Equation" r:id="rId14" imgW="647640" imgH="431640" progId="Equation.DSMT4">
                  <p:embed/>
                </p:oleObj>
              </mc:Choice>
              <mc:Fallback>
                <p:oleObj name="Equation" r:id="rId14" imgW="647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52682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5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48596"/>
              </p:ext>
            </p:extLst>
          </p:nvPr>
        </p:nvGraphicFramePr>
        <p:xfrm>
          <a:off x="5892800" y="45306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6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5306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flipV="1">
            <a:off x="49530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flipH="1" flipV="1">
            <a:off x="67818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71514"/>
              </p:ext>
            </p:extLst>
          </p:nvPr>
        </p:nvGraphicFramePr>
        <p:xfrm>
          <a:off x="3733800" y="3560763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7" name="Equation" r:id="rId19" imgW="545760" imgH="393480" progId="Equation.DSMT4">
                  <p:embed/>
                </p:oleObj>
              </mc:Choice>
              <mc:Fallback>
                <p:oleObj name="Equation" r:id="rId19" imgW="545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60763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81883"/>
              </p:ext>
            </p:extLst>
          </p:nvPr>
        </p:nvGraphicFramePr>
        <p:xfrm>
          <a:off x="5410200" y="35306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8" name="Equation" r:id="rId21" imgW="647640" imgH="457200" progId="Equation.DSMT4">
                  <p:embed/>
                </p:oleObj>
              </mc:Choice>
              <mc:Fallback>
                <p:oleObj name="Equation" r:id="rId21" imgW="6476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30600"/>
                        <a:ext cx="1295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55720"/>
            <a:ext cx="2514600" cy="2468880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50841"/>
              </p:ext>
            </p:extLst>
          </p:nvPr>
        </p:nvGraphicFramePr>
        <p:xfrm>
          <a:off x="2921750" y="5334000"/>
          <a:ext cx="1726450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9" name="Equation" r:id="rId24" imgW="863225" imgH="418918" progId="Equation.DSMT4">
                  <p:embed/>
                </p:oleObj>
              </mc:Choice>
              <mc:Fallback>
                <p:oleObj name="Equation" r:id="rId24" imgW="863225" imgH="4189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750" y="5334000"/>
                        <a:ext cx="1726450" cy="83783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4" idx="0"/>
          </p:cNvCxnSpPr>
          <p:nvPr/>
        </p:nvCxnSpPr>
        <p:spPr>
          <a:xfrm rot="16200000" flipV="1">
            <a:off x="3445755" y="4994780"/>
            <a:ext cx="243840" cy="43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" y="380991"/>
            <a:ext cx="3149194" cy="309798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88113"/>
              </p:ext>
            </p:extLst>
          </p:nvPr>
        </p:nvGraphicFramePr>
        <p:xfrm>
          <a:off x="5537200" y="22098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2" name="Equation" r:id="rId4" imgW="965160" imgH="419040" progId="Equation.DSMT4">
                  <p:embed/>
                </p:oleObj>
              </mc:Choice>
              <mc:Fallback>
                <p:oleObj name="Equation" r:id="rId4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209800"/>
                        <a:ext cx="19304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05979"/>
              </p:ext>
            </p:extLst>
          </p:nvPr>
        </p:nvGraphicFramePr>
        <p:xfrm>
          <a:off x="7378700" y="838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3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838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34184"/>
              </p:ext>
            </p:extLst>
          </p:nvPr>
        </p:nvGraphicFramePr>
        <p:xfrm>
          <a:off x="3873500" y="838200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4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838200"/>
                        <a:ext cx="114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31818"/>
              </p:ext>
            </p:extLst>
          </p:nvPr>
        </p:nvGraphicFramePr>
        <p:xfrm>
          <a:off x="5562600" y="8382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5" name="Equation" r:id="rId10" imgW="647640" imgH="431640" progId="Equation.DSMT4">
                  <p:embed/>
                </p:oleObj>
              </mc:Choice>
              <mc:Fallback>
                <p:oleObj name="Equation" r:id="rId10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66371"/>
              </p:ext>
            </p:extLst>
          </p:nvPr>
        </p:nvGraphicFramePr>
        <p:xfrm>
          <a:off x="5943600" y="18026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0265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V="1">
            <a:off x="5105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flipH="1" flipV="1">
            <a:off x="69342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5025"/>
              </p:ext>
            </p:extLst>
          </p:nvPr>
        </p:nvGraphicFramePr>
        <p:xfrm>
          <a:off x="5564262" y="3478978"/>
          <a:ext cx="132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7" name="Equation" r:id="rId14" imgW="660240" imgH="431640" progId="Equation.DSMT4">
                  <p:embed/>
                </p:oleObj>
              </mc:Choice>
              <mc:Fallback>
                <p:oleObj name="Equation" r:id="rId14" imgW="6602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262" y="3478978"/>
                        <a:ext cx="1320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3628"/>
              </p:ext>
            </p:extLst>
          </p:nvPr>
        </p:nvGraphicFramePr>
        <p:xfrm>
          <a:off x="7416800" y="35052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8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505200"/>
                        <a:ext cx="1193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3249"/>
              </p:ext>
            </p:extLst>
          </p:nvPr>
        </p:nvGraphicFramePr>
        <p:xfrm>
          <a:off x="3873500" y="3505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9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50520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99466"/>
              </p:ext>
            </p:extLst>
          </p:nvPr>
        </p:nvGraphicFramePr>
        <p:xfrm>
          <a:off x="5956300" y="4470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00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4470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V="1">
            <a:off x="51181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946900" y="382599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03323"/>
              </p:ext>
            </p:extLst>
          </p:nvPr>
        </p:nvGraphicFramePr>
        <p:xfrm>
          <a:off x="5588000" y="49403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01" name="Equation" r:id="rId21" imgW="634680" imgH="419040" progId="Equation.DSMT4">
                  <p:embed/>
                </p:oleObj>
              </mc:Choice>
              <mc:Fallback>
                <p:oleObj name="Equation" r:id="rId21" imgW="63468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940300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10099"/>
              </p:ext>
            </p:extLst>
          </p:nvPr>
        </p:nvGraphicFramePr>
        <p:xfrm>
          <a:off x="4064000" y="1066800"/>
          <a:ext cx="294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0" name="Equation" r:id="rId3" imgW="1473200" imgH="838200" progId="Equation.DSMT4">
                  <p:embed/>
                </p:oleObj>
              </mc:Choice>
              <mc:Fallback>
                <p:oleObj name="Equation" r:id="rId3" imgW="14732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066800"/>
                        <a:ext cx="2946400" cy="1676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381000"/>
            <a:ext cx="3090672" cy="2720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923" y="3733800"/>
            <a:ext cx="70104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>
                <a:solidFill>
                  <a:srgbClr val="006600"/>
                </a:solidFill>
              </a:rPr>
              <a:t>NAPOMENA: </a:t>
            </a:r>
            <a:r>
              <a:rPr lang="sr-Latn-RS" sz="2800" dirty="0" smtClean="0">
                <a:solidFill>
                  <a:srgbClr val="006600"/>
                </a:solidFill>
              </a:rPr>
              <a:t>Pravilo </a:t>
            </a:r>
            <a:r>
              <a:rPr lang="sr-Latn-RS" sz="2800" dirty="0">
                <a:solidFill>
                  <a:srgbClr val="006600"/>
                </a:solidFill>
              </a:rPr>
              <a:t>o sabiranju/oduzimanju </a:t>
            </a:r>
            <a:r>
              <a:rPr lang="sr-Latn-RS" sz="2800" dirty="0" smtClean="0">
                <a:solidFill>
                  <a:srgbClr val="006600"/>
                </a:solidFill>
              </a:rPr>
              <a:t>momenata </a:t>
            </a:r>
            <a:r>
              <a:rPr lang="sr-Latn-RS" sz="2800" dirty="0">
                <a:solidFill>
                  <a:srgbClr val="006600"/>
                </a:solidFill>
              </a:rPr>
              <a:t>otpora, u opštem slučaju, ne može </a:t>
            </a:r>
            <a:r>
              <a:rPr lang="sr-Latn-RS" sz="2800" dirty="0" smtClean="0">
                <a:solidFill>
                  <a:srgbClr val="006600"/>
                </a:solidFill>
              </a:rPr>
              <a:t>se primeniti</a:t>
            </a:r>
            <a:r>
              <a:rPr lang="sr-Latn-RS" sz="2800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8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2651"/>
              </p:ext>
            </p:extLst>
          </p:nvPr>
        </p:nvGraphicFramePr>
        <p:xfrm>
          <a:off x="5715000" y="30988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8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988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114800"/>
            <a:ext cx="2489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Slučaj dvosečne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7" idx="3"/>
            <a:endCxn id="18" idx="3"/>
          </p:cNvCxnSpPr>
          <p:nvPr/>
        </p:nvCxnSpPr>
        <p:spPr>
          <a:xfrm>
            <a:off x="8737600" y="3492500"/>
            <a:ext cx="12700" cy="10993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19" idx="0"/>
            <a:endCxn id="7" idx="0"/>
          </p:cNvCxnSpPr>
          <p:nvPr/>
        </p:nvCxnSpPr>
        <p:spPr>
          <a:xfrm rot="16200000" flipH="1">
            <a:off x="4997450" y="869950"/>
            <a:ext cx="203200" cy="425450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67000" y="2895600"/>
            <a:ext cx="6096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46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4512</TotalTime>
  <Words>1157</Words>
  <Application>Microsoft Office PowerPoint</Application>
  <PresentationFormat>On-screen Show (4:3)</PresentationFormat>
  <Paragraphs>224</Paragraphs>
  <Slides>84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4. PRAKTIČNI PROBLEMI     SMICANJA</vt:lpstr>
      <vt:lpstr>PowerPoint Presentation</vt:lpstr>
      <vt:lpstr>4.2. Proračun elemenata opterećenih        na smicanje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GEOMETRIJSKE KARAKTERISTI-     KE POPREČNIH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5.6. Glavni težišni momenti        inercije i glavne težišne        ose inercije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5.12. Morov krug inercije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568</cp:revision>
  <dcterms:created xsi:type="dcterms:W3CDTF">2015-02-23T09:28:50Z</dcterms:created>
  <dcterms:modified xsi:type="dcterms:W3CDTF">2020-03-25T08:53:23Z</dcterms:modified>
</cp:coreProperties>
</file>