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2"/>
  </p:notesMasterIdLst>
  <p:sldIdLst>
    <p:sldId id="256" r:id="rId2"/>
    <p:sldId id="257" r:id="rId3"/>
    <p:sldId id="273" r:id="rId4"/>
    <p:sldId id="274" r:id="rId5"/>
    <p:sldId id="275" r:id="rId6"/>
    <p:sldId id="296" r:id="rId7"/>
    <p:sldId id="297" r:id="rId8"/>
    <p:sldId id="276" r:id="rId9"/>
    <p:sldId id="277" r:id="rId10"/>
    <p:sldId id="278" r:id="rId11"/>
    <p:sldId id="298" r:id="rId12"/>
    <p:sldId id="279" r:id="rId13"/>
    <p:sldId id="299" r:id="rId14"/>
    <p:sldId id="280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81" r:id="rId23"/>
    <p:sldId id="282" r:id="rId24"/>
    <p:sldId id="295" r:id="rId25"/>
    <p:sldId id="283" r:id="rId26"/>
    <p:sldId id="284" r:id="rId27"/>
    <p:sldId id="285" r:id="rId28"/>
    <p:sldId id="307" r:id="rId29"/>
    <p:sldId id="286" r:id="rId30"/>
    <p:sldId id="309" r:id="rId31"/>
    <p:sldId id="287" r:id="rId32"/>
    <p:sldId id="308" r:id="rId33"/>
    <p:sldId id="288" r:id="rId34"/>
    <p:sldId id="310" r:id="rId35"/>
    <p:sldId id="289" r:id="rId36"/>
    <p:sldId id="311" r:id="rId37"/>
    <p:sldId id="312" r:id="rId38"/>
    <p:sldId id="313" r:id="rId39"/>
    <p:sldId id="314" r:id="rId40"/>
    <p:sldId id="315" r:id="rId41"/>
    <p:sldId id="318" r:id="rId42"/>
    <p:sldId id="316" r:id="rId43"/>
    <p:sldId id="317" r:id="rId44"/>
    <p:sldId id="290" r:id="rId45"/>
    <p:sldId id="291" r:id="rId46"/>
    <p:sldId id="319" r:id="rId47"/>
    <p:sldId id="320" r:id="rId48"/>
    <p:sldId id="321" r:id="rId49"/>
    <p:sldId id="322" r:id="rId50"/>
    <p:sldId id="323" r:id="rId51"/>
    <p:sldId id="324" r:id="rId52"/>
    <p:sldId id="292" r:id="rId53"/>
    <p:sldId id="293" r:id="rId54"/>
    <p:sldId id="325" r:id="rId55"/>
    <p:sldId id="326" r:id="rId56"/>
    <p:sldId id="327" r:id="rId57"/>
    <p:sldId id="328" r:id="rId58"/>
    <p:sldId id="329" r:id="rId59"/>
    <p:sldId id="330" r:id="rId60"/>
    <p:sldId id="294" r:id="rId6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26.wmf"/><Relationship Id="rId7" Type="http://schemas.openxmlformats.org/officeDocument/2006/relationships/image" Target="../media/image45.wmf"/><Relationship Id="rId2" Type="http://schemas.openxmlformats.org/officeDocument/2006/relationships/image" Target="../media/image36.wmf"/><Relationship Id="rId1" Type="http://schemas.openxmlformats.org/officeDocument/2006/relationships/image" Target="../media/image34.wmf"/><Relationship Id="rId6" Type="http://schemas.openxmlformats.org/officeDocument/2006/relationships/image" Target="../media/image30.wmf"/><Relationship Id="rId11" Type="http://schemas.openxmlformats.org/officeDocument/2006/relationships/image" Target="../media/image22.wmf"/><Relationship Id="rId5" Type="http://schemas.openxmlformats.org/officeDocument/2006/relationships/image" Target="../media/image28.wmf"/><Relationship Id="rId10" Type="http://schemas.openxmlformats.org/officeDocument/2006/relationships/image" Target="../media/image48.wmf"/><Relationship Id="rId4" Type="http://schemas.openxmlformats.org/officeDocument/2006/relationships/image" Target="../media/image44.wmf"/><Relationship Id="rId9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5.wmf"/><Relationship Id="rId5" Type="http://schemas.openxmlformats.org/officeDocument/2006/relationships/image" Target="../media/image22.wmf"/><Relationship Id="rId4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26.wmf"/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22.wmf"/><Relationship Id="rId4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26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2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09.wmf"/><Relationship Id="rId5" Type="http://schemas.openxmlformats.org/officeDocument/2006/relationships/image" Target="../media/image10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12.wmf"/><Relationship Id="rId7" Type="http://schemas.openxmlformats.org/officeDocument/2006/relationships/image" Target="../media/image114.wmf"/><Relationship Id="rId2" Type="http://schemas.openxmlformats.org/officeDocument/2006/relationships/image" Target="../media/image108.wmf"/><Relationship Id="rId1" Type="http://schemas.openxmlformats.org/officeDocument/2006/relationships/image" Target="../media/image111.wmf"/><Relationship Id="rId6" Type="http://schemas.openxmlformats.org/officeDocument/2006/relationships/image" Target="../media/image103.wmf"/><Relationship Id="rId5" Type="http://schemas.openxmlformats.org/officeDocument/2006/relationships/image" Target="../media/image113.wmf"/><Relationship Id="rId4" Type="http://schemas.openxmlformats.org/officeDocument/2006/relationships/image" Target="../media/image2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22.wmf"/><Relationship Id="rId1" Type="http://schemas.openxmlformats.org/officeDocument/2006/relationships/image" Target="../media/image11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20.wmf"/><Relationship Id="rId1" Type="http://schemas.openxmlformats.org/officeDocument/2006/relationships/image" Target="../media/image121.wmf"/><Relationship Id="rId4" Type="http://schemas.openxmlformats.org/officeDocument/2006/relationships/image" Target="../media/image12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26.wmf"/><Relationship Id="rId3" Type="http://schemas.openxmlformats.org/officeDocument/2006/relationships/image" Target="../media/image29.wmf"/><Relationship Id="rId7" Type="http://schemas.openxmlformats.org/officeDocument/2006/relationships/image" Target="../media/image32.wmf"/><Relationship Id="rId12" Type="http://schemas.openxmlformats.org/officeDocument/2006/relationships/image" Target="../media/image36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22.wmf"/><Relationship Id="rId11" Type="http://schemas.openxmlformats.org/officeDocument/2006/relationships/image" Target="../media/image8.wmf"/><Relationship Id="rId5" Type="http://schemas.openxmlformats.org/officeDocument/2006/relationships/image" Target="../media/image31.wmf"/><Relationship Id="rId10" Type="http://schemas.openxmlformats.org/officeDocument/2006/relationships/image" Target="../media/image35.wmf"/><Relationship Id="rId4" Type="http://schemas.openxmlformats.org/officeDocument/2006/relationships/image" Target="../media/image30.wmf"/><Relationship Id="rId9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26.wmf"/><Relationship Id="rId5" Type="http://schemas.openxmlformats.org/officeDocument/2006/relationships/image" Target="../media/image22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31.3.2020.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9A49-EF46-4E8C-891F-EC54AAAC4EFA}" type="slidenum">
              <a:rPr lang="sr-Latn-RS" smtClean="0"/>
              <a:t>54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368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31.3.2020.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7.jp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4.jp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1.wmf"/><Relationship Id="rId18" Type="http://schemas.openxmlformats.org/officeDocument/2006/relationships/image" Target="../media/image32.wmf"/><Relationship Id="rId26" Type="http://schemas.openxmlformats.org/officeDocument/2006/relationships/oleObject" Target="../embeddings/oleObject36.bin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1.bin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20" Type="http://schemas.openxmlformats.org/officeDocument/2006/relationships/image" Target="../media/image33.wmf"/><Relationship Id="rId29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35.bin"/><Relationship Id="rId32" Type="http://schemas.openxmlformats.org/officeDocument/2006/relationships/oleObject" Target="../embeddings/oleObject39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22.wmf"/><Relationship Id="rId23" Type="http://schemas.openxmlformats.org/officeDocument/2006/relationships/oleObject" Target="../embeddings/oleObject34.bin"/><Relationship Id="rId28" Type="http://schemas.openxmlformats.org/officeDocument/2006/relationships/oleObject" Target="../embeddings/oleObject37.bin"/><Relationship Id="rId10" Type="http://schemas.openxmlformats.org/officeDocument/2006/relationships/oleObject" Target="../embeddings/oleObject27.bin"/><Relationship Id="rId19" Type="http://schemas.openxmlformats.org/officeDocument/2006/relationships/oleObject" Target="../embeddings/oleObject32.bin"/><Relationship Id="rId31" Type="http://schemas.openxmlformats.org/officeDocument/2006/relationships/image" Target="../media/image26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9.bin"/><Relationship Id="rId22" Type="http://schemas.openxmlformats.org/officeDocument/2006/relationships/image" Target="../media/image34.wmf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26.wmf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14.jp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3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59.bin"/><Relationship Id="rId26" Type="http://schemas.openxmlformats.org/officeDocument/2006/relationships/oleObject" Target="../embeddings/oleObject63.bin"/><Relationship Id="rId3" Type="http://schemas.openxmlformats.org/officeDocument/2006/relationships/oleObject" Target="../embeddings/oleObject51.bin"/><Relationship Id="rId21" Type="http://schemas.openxmlformats.org/officeDocument/2006/relationships/image" Target="../media/image47.wmf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45.wmf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5.bin"/><Relationship Id="rId24" Type="http://schemas.openxmlformats.org/officeDocument/2006/relationships/oleObject" Target="../embeddings/oleObject62.bin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30.wmf"/><Relationship Id="rId23" Type="http://schemas.openxmlformats.org/officeDocument/2006/relationships/image" Target="../media/image48.wmf"/><Relationship Id="rId28" Type="http://schemas.openxmlformats.org/officeDocument/2006/relationships/oleObject" Target="../embeddings/oleObject65.bin"/><Relationship Id="rId10" Type="http://schemas.openxmlformats.org/officeDocument/2006/relationships/image" Target="../media/image44.wmf"/><Relationship Id="rId19" Type="http://schemas.openxmlformats.org/officeDocument/2006/relationships/image" Target="../media/image4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Relationship Id="rId27" Type="http://schemas.openxmlformats.org/officeDocument/2006/relationships/oleObject" Target="../embeddings/oleObject6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51.jp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22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7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72.bin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22.wmf"/><Relationship Id="rId5" Type="http://schemas.openxmlformats.org/officeDocument/2006/relationships/image" Target="../media/image54.jpg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59.wmf"/><Relationship Id="rId9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6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7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8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8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7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image" Target="../media/image85.wmf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5.bin"/><Relationship Id="rId14" Type="http://schemas.openxmlformats.org/officeDocument/2006/relationships/oleObject" Target="../embeddings/oleObject9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8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22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0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0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9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1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image" Target="../media/image96.jpg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9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04.wmf"/><Relationship Id="rId3" Type="http://schemas.openxmlformats.org/officeDocument/2006/relationships/oleObject" Target="../embeddings/oleObject119.bin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5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03.wmf"/><Relationship Id="rId5" Type="http://schemas.openxmlformats.org/officeDocument/2006/relationships/image" Target="../media/image96.jp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22.bin"/><Relationship Id="rId4" Type="http://schemas.openxmlformats.org/officeDocument/2006/relationships/image" Target="../media/image101.wmf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2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26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03.wmf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4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5" Type="http://schemas.openxmlformats.org/officeDocument/2006/relationships/oleObject" Target="../embeddings/oleObject133.bin"/><Relationship Id="rId10" Type="http://schemas.openxmlformats.org/officeDocument/2006/relationships/image" Target="../media/image26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0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35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41.bin"/><Relationship Id="rId18" Type="http://schemas.openxmlformats.org/officeDocument/2006/relationships/oleObject" Target="../embeddings/oleObject144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13.wmf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3.bin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5" Type="http://schemas.openxmlformats.org/officeDocument/2006/relationships/image" Target="../media/image103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145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39.bin"/><Relationship Id="rId14" Type="http://schemas.openxmlformats.org/officeDocument/2006/relationships/oleObject" Target="../embeddings/oleObject14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4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47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19.wmf"/><Relationship Id="rId10" Type="http://schemas.openxmlformats.org/officeDocument/2006/relationships/image" Target="../media/image118.jpg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2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0.wmf"/><Relationship Id="rId11" Type="http://schemas.openxmlformats.org/officeDocument/2006/relationships/image" Target="../media/image116.jpg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5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7" Type="http://schemas.openxmlformats.org/officeDocument/2006/relationships/image" Target="../media/image11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12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58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5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60.bin"/><Relationship Id="rId5" Type="http://schemas.openxmlformats.org/officeDocument/2006/relationships/image" Target="../media/image116.jpg"/><Relationship Id="rId4" Type="http://schemas.openxmlformats.org/officeDocument/2006/relationships/image" Target="../media/image12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2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OM20-P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7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597"/>
            <a:ext cx="7285939" cy="4048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399" y="4778514"/>
            <a:ext cx="7285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6.4 Napon smicanja </a:t>
            </a:r>
            <a:r>
              <a:rPr lang="sr-Latn-RS" sz="2000" i="1" dirty="0" smtClean="0">
                <a:sym typeface="Symbol"/>
              </a:rPr>
              <a:t></a:t>
            </a:r>
            <a:r>
              <a:rPr lang="sr-Latn-RS" sz="2000" i="1" baseline="-25000" dirty="0" smtClean="0">
                <a:latin typeface="Symbol" pitchFamily="18" charset="2"/>
              </a:rPr>
              <a:t>r</a:t>
            </a:r>
            <a:r>
              <a:rPr lang="sr-Latn-RS" sz="2000" i="1" dirty="0" smtClean="0"/>
              <a:t> </a:t>
            </a:r>
            <a:r>
              <a:rPr lang="sr-Latn-RS" sz="2000" i="1" dirty="0"/>
              <a:t>u proizvoljnoj tački posmatranog poprečnog preseka, koja pripada kružnici poluprečnika </a:t>
            </a:r>
            <a:r>
              <a:rPr lang="sr-Latn-RS" sz="2000" i="1" dirty="0">
                <a:latin typeface="Symbol" pitchFamily="18" charset="2"/>
              </a:rPr>
              <a:t>r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039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7285939" cy="404896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620503"/>
              </p:ext>
            </p:extLst>
          </p:nvPr>
        </p:nvGraphicFramePr>
        <p:xfrm>
          <a:off x="5181600" y="3465513"/>
          <a:ext cx="241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4" imgW="1206360" imgH="368280" progId="Equation.DSMT4">
                  <p:embed/>
                </p:oleObj>
              </mc:Choice>
              <mc:Fallback>
                <p:oleObj name="Equation" r:id="rId4" imgW="1206360" imgH="3682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465513"/>
                        <a:ext cx="2413000" cy="736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10637"/>
              </p:ext>
            </p:extLst>
          </p:nvPr>
        </p:nvGraphicFramePr>
        <p:xfrm>
          <a:off x="5181600" y="266700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6" imgW="457200" imgH="241300" progId="Equation.DSMT4">
                  <p:embed/>
                </p:oleObj>
              </mc:Choice>
              <mc:Fallback>
                <p:oleObj name="Equation" r:id="rId6" imgW="4572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667000"/>
                        <a:ext cx="914400" cy="482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789339"/>
              </p:ext>
            </p:extLst>
          </p:nvPr>
        </p:nvGraphicFramePr>
        <p:xfrm>
          <a:off x="5181600" y="4648200"/>
          <a:ext cx="165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8" imgW="825480" imgH="457200" progId="Equation.DSMT4">
                  <p:embed/>
                </p:oleObj>
              </mc:Choice>
              <mc:Fallback>
                <p:oleObj name="Equation" r:id="rId8" imgW="8254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48200"/>
                        <a:ext cx="16510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3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"/>
            <a:ext cx="6520282" cy="53425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924490"/>
            <a:ext cx="720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6.5 Skica uz analizu deformisanja štapa opterećenog na uvijanje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240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6520282" cy="534253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159253"/>
              </p:ext>
            </p:extLst>
          </p:nvPr>
        </p:nvGraphicFramePr>
        <p:xfrm>
          <a:off x="6881970" y="3581400"/>
          <a:ext cx="963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970" y="3581400"/>
                        <a:ext cx="963613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85361"/>
              </p:ext>
            </p:extLst>
          </p:nvPr>
        </p:nvGraphicFramePr>
        <p:xfrm>
          <a:off x="1371600" y="4724400"/>
          <a:ext cx="104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6" imgW="520560" imgH="457200" progId="Equation.DSMT4">
                  <p:embed/>
                </p:oleObj>
              </mc:Choice>
              <mc:Fallback>
                <p:oleObj name="Equation" r:id="rId6" imgW="520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1041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67000" y="2823667"/>
            <a:ext cx="304800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ounded Rectangle 7"/>
          <p:cNvSpPr/>
          <p:nvPr/>
        </p:nvSpPr>
        <p:spPr>
          <a:xfrm>
            <a:off x="3352800" y="4724400"/>
            <a:ext cx="304800" cy="3048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6425386" y="2133600"/>
            <a:ext cx="2185214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2800" dirty="0" smtClean="0"/>
              <a:t>Ugao klizanja</a:t>
            </a:r>
            <a:endParaRPr lang="sr-Latn-R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04547" y="5638800"/>
            <a:ext cx="2206053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2800" dirty="0" smtClean="0"/>
              <a:t>Ugao uvijanja</a:t>
            </a:r>
            <a:endParaRPr lang="sr-Latn-RS" sz="2800" dirty="0"/>
          </a:p>
        </p:txBody>
      </p:sp>
      <p:cxnSp>
        <p:nvCxnSpPr>
          <p:cNvPr id="12" name="Elbow Connector 11"/>
          <p:cNvCxnSpPr>
            <a:stCxn id="9" idx="2"/>
            <a:endCxn id="7" idx="3"/>
          </p:cNvCxnSpPr>
          <p:nvPr/>
        </p:nvCxnSpPr>
        <p:spPr>
          <a:xfrm rot="5400000">
            <a:off x="5085274" y="543347"/>
            <a:ext cx="319247" cy="4546193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1"/>
            <a:endCxn id="8" idx="1"/>
          </p:cNvCxnSpPr>
          <p:nvPr/>
        </p:nvCxnSpPr>
        <p:spPr>
          <a:xfrm rot="10800000">
            <a:off x="3352801" y="4876800"/>
            <a:ext cx="3051747" cy="1023610"/>
          </a:xfrm>
          <a:prstGeom prst="bentConnector3">
            <a:avLst>
              <a:gd name="adj1" fmla="val 10749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597"/>
            <a:ext cx="6757416" cy="47000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467290"/>
            <a:ext cx="6757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6.6 Skica uz definisanje veze ugla uvijanje i ugla klizanja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73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757416" cy="470001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35252"/>
              </p:ext>
            </p:extLst>
          </p:nvPr>
        </p:nvGraphicFramePr>
        <p:xfrm>
          <a:off x="7467600" y="533400"/>
          <a:ext cx="1117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Equation" r:id="rId4" imgW="558720" imgH="761760" progId="Equation.DSMT4">
                  <p:embed/>
                </p:oleObj>
              </mc:Choice>
              <mc:Fallback>
                <p:oleObj name="Equation" r:id="rId4" imgW="558720" imgH="761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33400"/>
                        <a:ext cx="1117600" cy="152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741156"/>
              </p:ext>
            </p:extLst>
          </p:nvPr>
        </p:nvGraphicFramePr>
        <p:xfrm>
          <a:off x="5105400" y="4572000"/>
          <a:ext cx="37068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Equation" r:id="rId6" imgW="1854000" imgH="939600" progId="Equation.DSMT4">
                  <p:embed/>
                </p:oleObj>
              </mc:Choice>
              <mc:Fallback>
                <p:oleObj name="Equation" r:id="rId6" imgW="1854000" imgH="939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572000"/>
                        <a:ext cx="3706813" cy="1873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698728"/>
              </p:ext>
            </p:extLst>
          </p:nvPr>
        </p:nvGraphicFramePr>
        <p:xfrm>
          <a:off x="7467600" y="2286000"/>
          <a:ext cx="119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Equation" r:id="rId8" imgW="596880" imgH="761760" progId="Equation.DSMT4">
                  <p:embed/>
                </p:oleObj>
              </mc:Choice>
              <mc:Fallback>
                <p:oleObj name="Equation" r:id="rId8" imgW="59688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0"/>
                        <a:ext cx="1193800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3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457200"/>
            <a:ext cx="6757416" cy="4700016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31252"/>
              </p:ext>
            </p:extLst>
          </p:nvPr>
        </p:nvGraphicFramePr>
        <p:xfrm>
          <a:off x="5638800" y="4572000"/>
          <a:ext cx="238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Equation" r:id="rId4" imgW="1193800" imgH="444500" progId="Equation.DSMT4">
                  <p:embed/>
                </p:oleObj>
              </mc:Choice>
              <mc:Fallback>
                <p:oleObj name="Equation" r:id="rId4" imgW="11938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72000"/>
                        <a:ext cx="23876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425720"/>
              </p:ext>
            </p:extLst>
          </p:nvPr>
        </p:nvGraphicFramePr>
        <p:xfrm>
          <a:off x="5638800" y="5638800"/>
          <a:ext cx="228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Equation" r:id="rId6" imgW="1143000" imgH="419100" progId="Equation.DSMT4">
                  <p:embed/>
                </p:oleObj>
              </mc:Choice>
              <mc:Fallback>
                <p:oleObj name="Equation" r:id="rId6" imgW="11430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2286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781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615675"/>
              </p:ext>
            </p:extLst>
          </p:nvPr>
        </p:nvGraphicFramePr>
        <p:xfrm>
          <a:off x="685800" y="798493"/>
          <a:ext cx="238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" name="Equation" r:id="rId3" imgW="1193800" imgH="444500" progId="Equation.DSMT4">
                  <p:embed/>
                </p:oleObj>
              </mc:Choice>
              <mc:Fallback>
                <p:oleObj name="Equation" r:id="rId3" imgW="11938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98493"/>
                        <a:ext cx="2387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15816"/>
              </p:ext>
            </p:extLst>
          </p:nvPr>
        </p:nvGraphicFramePr>
        <p:xfrm>
          <a:off x="685800" y="1865293"/>
          <a:ext cx="228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8" name="Equation" r:id="rId5" imgW="1143000" imgH="419100" progId="Equation.DSMT4">
                  <p:embed/>
                </p:oleObj>
              </mc:Choice>
              <mc:Fallback>
                <p:oleObj name="Equation" r:id="rId5" imgW="11430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65293"/>
                        <a:ext cx="2286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2971800" y="722293"/>
            <a:ext cx="609600" cy="20574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16235"/>
              </p:ext>
            </p:extLst>
          </p:nvPr>
        </p:nvGraphicFramePr>
        <p:xfrm>
          <a:off x="4166602" y="1484293"/>
          <a:ext cx="2310398" cy="53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9" name="Equation" r:id="rId7" imgW="1155199" imgH="266584" progId="Equation.DSMT4">
                  <p:embed/>
                </p:oleObj>
              </mc:Choice>
              <mc:Fallback>
                <p:oleObj name="Equation" r:id="rId7" imgW="1155199" imgH="26658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602" y="1484293"/>
                        <a:ext cx="2310398" cy="5331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00744"/>
              </p:ext>
            </p:extLst>
          </p:nvPr>
        </p:nvGraphicFramePr>
        <p:xfrm>
          <a:off x="3657600" y="159859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0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98593"/>
                        <a:ext cx="381000" cy="304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8704"/>
              </p:ext>
            </p:extLst>
          </p:nvPr>
        </p:nvGraphicFramePr>
        <p:xfrm>
          <a:off x="6553200" y="1603165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3165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507458"/>
              </p:ext>
            </p:extLst>
          </p:nvPr>
        </p:nvGraphicFramePr>
        <p:xfrm>
          <a:off x="7010400" y="1331893"/>
          <a:ext cx="137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2" name="Equation" r:id="rId13" imgW="685800" imgH="419100" progId="Equation.DSMT4">
                  <p:embed/>
                </p:oleObj>
              </mc:Choice>
              <mc:Fallback>
                <p:oleObj name="Equation" r:id="rId13" imgW="6858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31893"/>
                        <a:ext cx="1371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69000"/>
              </p:ext>
            </p:extLst>
          </p:nvPr>
        </p:nvGraphicFramePr>
        <p:xfrm>
          <a:off x="7086600" y="2627293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3" name="Equation" r:id="rId15" imgW="609480" imgH="419040" progId="Equation.DSMT4">
                  <p:embed/>
                </p:oleObj>
              </mc:Choice>
              <mc:Fallback>
                <p:oleObj name="Equation" r:id="rId15" imgW="609480" imgH="41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627293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672433"/>
              </p:ext>
            </p:extLst>
          </p:nvPr>
        </p:nvGraphicFramePr>
        <p:xfrm>
          <a:off x="7467600" y="22208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4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208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315310"/>
              </p:ext>
            </p:extLst>
          </p:nvPr>
        </p:nvGraphicFramePr>
        <p:xfrm>
          <a:off x="7467600" y="35924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5" name="Equation" r:id="rId19" imgW="139680" imgH="203040" progId="Equation.DSMT4">
                  <p:embed/>
                </p:oleObj>
              </mc:Choice>
              <mc:Fallback>
                <p:oleObj name="Equation" r:id="rId19" imgW="1396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924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75712"/>
              </p:ext>
            </p:extLst>
          </p:nvPr>
        </p:nvGraphicFramePr>
        <p:xfrm>
          <a:off x="7112000" y="4049693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6" name="Equation" r:id="rId21" imgW="583920" imgH="241200" progId="Equation.DSMT4">
                  <p:embed/>
                </p:oleObj>
              </mc:Choice>
              <mc:Fallback>
                <p:oleObj name="Equation" r:id="rId21" imgW="5839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4049693"/>
                        <a:ext cx="1168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505200" y="4684693"/>
            <a:ext cx="4724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smtClean="0"/>
              <a:t>ugao klizanja </a:t>
            </a:r>
            <a:r>
              <a:rPr lang="sr-Latn-RS" sz="2800" dirty="0" smtClean="0"/>
              <a:t>odnosno </a:t>
            </a:r>
            <a:r>
              <a:rPr lang="sr-Latn-RS" sz="2800" b="1" dirty="0" smtClean="0"/>
              <a:t>ugaona deformacija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cxnSp>
        <p:nvCxnSpPr>
          <p:cNvPr id="25" name="Elbow Connector 24"/>
          <p:cNvCxnSpPr>
            <a:stCxn id="14" idx="3"/>
            <a:endCxn id="22" idx="3"/>
          </p:cNvCxnSpPr>
          <p:nvPr/>
        </p:nvCxnSpPr>
        <p:spPr>
          <a:xfrm flipH="1">
            <a:off x="8229600" y="4290993"/>
            <a:ext cx="50800" cy="870754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8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777974"/>
              </p:ext>
            </p:extLst>
          </p:nvPr>
        </p:nvGraphicFramePr>
        <p:xfrm>
          <a:off x="1981200" y="7620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6" name="Equation" r:id="rId3" imgW="583920" imgH="241200" progId="Equation.DSMT4">
                  <p:embed/>
                </p:oleObj>
              </mc:Choice>
              <mc:Fallback>
                <p:oleObj name="Equation" r:id="rId3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620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12212"/>
              </p:ext>
            </p:extLst>
          </p:nvPr>
        </p:nvGraphicFramePr>
        <p:xfrm>
          <a:off x="635000" y="825500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7" name="Equation" r:id="rId5" imgW="380880" imgH="203040" progId="Equation.DSMT4">
                  <p:embed/>
                </p:oleObj>
              </mc:Choice>
              <mc:Fallback>
                <p:oleObj name="Equation" r:id="rId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825500"/>
                        <a:ext cx="7620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1498600" y="939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572369"/>
              </p:ext>
            </p:extLst>
          </p:nvPr>
        </p:nvGraphicFramePr>
        <p:xfrm>
          <a:off x="3632200" y="779463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8" name="Equation" r:id="rId7" imgW="507960" imgH="228600" progId="Equation.DSMT4">
                  <p:embed/>
                </p:oleObj>
              </mc:Choice>
              <mc:Fallback>
                <p:oleObj name="Equation" r:id="rId7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779463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332844"/>
              </p:ext>
            </p:extLst>
          </p:nvPr>
        </p:nvGraphicFramePr>
        <p:xfrm>
          <a:off x="1981200" y="18288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9" name="Equation" r:id="rId9" imgW="583920" imgH="241200" progId="Equation.DSMT4">
                  <p:embed/>
                </p:oleObj>
              </mc:Choice>
              <mc:Fallback>
                <p:oleObj name="Equation" r:id="rId9" imgW="583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54636"/>
              </p:ext>
            </p:extLst>
          </p:nvPr>
        </p:nvGraphicFramePr>
        <p:xfrm>
          <a:off x="609600" y="1892300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0" name="Equation" r:id="rId10" imgW="406080" imgH="203040" progId="Equation.DSMT4">
                  <p:embed/>
                </p:oleObj>
              </mc:Choice>
              <mc:Fallback>
                <p:oleObj name="Equation" r:id="rId10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92300"/>
                        <a:ext cx="812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1498600" y="2006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11399"/>
              </p:ext>
            </p:extLst>
          </p:nvPr>
        </p:nvGraphicFramePr>
        <p:xfrm>
          <a:off x="3606800" y="1846263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1" name="Equation" r:id="rId12" imgW="977760" imgH="228600" progId="Equation.DSMT4">
                  <p:embed/>
                </p:oleObj>
              </mc:Choice>
              <mc:Fallback>
                <p:oleObj name="Equation" r:id="rId12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846263"/>
                        <a:ext cx="19558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39229"/>
              </p:ext>
            </p:extLst>
          </p:nvPr>
        </p:nvGraphicFramePr>
        <p:xfrm>
          <a:off x="3200400" y="192278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2"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2278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889620"/>
              </p:ext>
            </p:extLst>
          </p:nvPr>
        </p:nvGraphicFramePr>
        <p:xfrm>
          <a:off x="3200400" y="863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3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863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604055"/>
              </p:ext>
            </p:extLst>
          </p:nvPr>
        </p:nvGraphicFramePr>
        <p:xfrm>
          <a:off x="2337306" y="2844800"/>
          <a:ext cx="116789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4" name="Equation" r:id="rId17" imgW="583947" imgH="241195" progId="Equation.DSMT4">
                  <p:embed/>
                </p:oleObj>
              </mc:Choice>
              <mc:Fallback>
                <p:oleObj name="Equation" r:id="rId17" imgW="583947" imgH="241195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306" y="2844800"/>
                        <a:ext cx="1167894" cy="4823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905838"/>
              </p:ext>
            </p:extLst>
          </p:nvPr>
        </p:nvGraphicFramePr>
        <p:xfrm>
          <a:off x="609600" y="2844800"/>
          <a:ext cx="116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5" name="Equation" r:id="rId19" imgW="583920" imgH="241200" progId="Equation.DSMT4">
                  <p:embed/>
                </p:oleObj>
              </mc:Choice>
              <mc:Fallback>
                <p:oleObj name="Equation" r:id="rId19" imgW="58392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44800"/>
                        <a:ext cx="1168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1844040" y="299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18021"/>
              </p:ext>
            </p:extLst>
          </p:nvPr>
        </p:nvGraphicFramePr>
        <p:xfrm>
          <a:off x="3962400" y="284480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6" name="Equation" r:id="rId21" imgW="685800" imgH="241300" progId="Equation.DSMT4">
                  <p:embed/>
                </p:oleObj>
              </mc:Choice>
              <mc:Fallback>
                <p:oleObj name="Equation" r:id="rId21" imgW="685800" imgH="241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44800"/>
                        <a:ext cx="1371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322300"/>
              </p:ext>
            </p:extLst>
          </p:nvPr>
        </p:nvGraphicFramePr>
        <p:xfrm>
          <a:off x="3581400" y="292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7" name="Equation" r:id="rId23" imgW="190417" imgH="152334" progId="Equation.DSMT4">
                  <p:embed/>
                </p:oleObj>
              </mc:Choice>
              <mc:Fallback>
                <p:oleObj name="Equation" r:id="rId23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2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10170"/>
              </p:ext>
            </p:extLst>
          </p:nvPr>
        </p:nvGraphicFramePr>
        <p:xfrm>
          <a:off x="5867400" y="3987800"/>
          <a:ext cx="210816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" name="Equation" r:id="rId24" imgW="1054080" imgH="368280" progId="Equation.DSMT4">
                  <p:embed/>
                </p:oleObj>
              </mc:Choice>
              <mc:Fallback>
                <p:oleObj name="Equation" r:id="rId24" imgW="1054080" imgH="3682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87800"/>
                        <a:ext cx="2108160" cy="736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30288"/>
              </p:ext>
            </p:extLst>
          </p:nvPr>
        </p:nvGraphicFramePr>
        <p:xfrm>
          <a:off x="5892800" y="2766060"/>
          <a:ext cx="241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9" name="Equation" r:id="rId26" imgW="1206500" imgH="368300" progId="Equation.DSMT4">
                  <p:embed/>
                </p:oleObj>
              </mc:Choice>
              <mc:Fallback>
                <p:oleObj name="Equation" r:id="rId26" imgW="12065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2766060"/>
                        <a:ext cx="2413000" cy="736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>
          <a:xfrm>
            <a:off x="5410200" y="2997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053823"/>
              </p:ext>
            </p:extLst>
          </p:nvPr>
        </p:nvGraphicFramePr>
        <p:xfrm>
          <a:off x="6858000" y="5232026"/>
          <a:ext cx="114250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0" name="Equation" r:id="rId28" imgW="571252" imgH="431613" progId="Equation.DSMT4">
                  <p:embed/>
                </p:oleObj>
              </mc:Choice>
              <mc:Fallback>
                <p:oleObj name="Equation" r:id="rId28" imgW="571252" imgH="431613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232026"/>
                        <a:ext cx="1142504" cy="86322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549425"/>
              </p:ext>
            </p:extLst>
          </p:nvPr>
        </p:nvGraphicFramePr>
        <p:xfrm>
          <a:off x="6781800" y="3530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1" name="Equation" r:id="rId30" imgW="139639" imgH="203112" progId="Equation.DSMT4">
                  <p:embed/>
                </p:oleObj>
              </mc:Choice>
              <mc:Fallback>
                <p:oleObj name="Equation" r:id="rId30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530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327684"/>
              </p:ext>
            </p:extLst>
          </p:nvPr>
        </p:nvGraphicFramePr>
        <p:xfrm>
          <a:off x="7264400" y="477482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2" name="Equation" r:id="rId32" imgW="139639" imgH="203112" progId="Equation.DSMT4">
                  <p:embed/>
                </p:oleObj>
              </mc:Choice>
              <mc:Fallback>
                <p:oleObj name="Equation" r:id="rId32" imgW="139639" imgH="203112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400" y="4774826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0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946686"/>
              </p:ext>
            </p:extLst>
          </p:nvPr>
        </p:nvGraphicFramePr>
        <p:xfrm>
          <a:off x="609600" y="99060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" name="Equation" r:id="rId3" imgW="927000" imgH="431640" progId="Equation.DSMT4">
                  <p:embed/>
                </p:oleObj>
              </mc:Choice>
              <mc:Fallback>
                <p:oleObj name="Equation" r:id="rId3" imgW="927000" imgH="431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1854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06323"/>
              </p:ext>
            </p:extLst>
          </p:nvPr>
        </p:nvGraphicFramePr>
        <p:xfrm>
          <a:off x="3111500" y="990600"/>
          <a:ext cx="157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5" name="Equation" r:id="rId5" imgW="787320" imgH="431640" progId="Equation.DSMT4">
                  <p:embed/>
                </p:oleObj>
              </mc:Choice>
              <mc:Fallback>
                <p:oleObj name="Equation" r:id="rId5" imgW="7873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990600"/>
                        <a:ext cx="1574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92582"/>
              </p:ext>
            </p:extLst>
          </p:nvPr>
        </p:nvGraphicFramePr>
        <p:xfrm>
          <a:off x="5257800" y="952500"/>
          <a:ext cx="1574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6" name="Equation" r:id="rId7" imgW="787320" imgH="469800" progId="Equation.DSMT4">
                  <p:embed/>
                </p:oleObj>
              </mc:Choice>
              <mc:Fallback>
                <p:oleObj name="Equation" r:id="rId7" imgW="7873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52500"/>
                        <a:ext cx="1574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32348"/>
              </p:ext>
            </p:extLst>
          </p:nvPr>
        </p:nvGraphicFramePr>
        <p:xfrm>
          <a:off x="5232400" y="24130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7" name="Equation" r:id="rId9" imgW="774360" imgH="431640" progId="Equation.DSMT4">
                  <p:embed/>
                </p:oleObj>
              </mc:Choice>
              <mc:Fallback>
                <p:oleObj name="Equation" r:id="rId9" imgW="7743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2413000"/>
                        <a:ext cx="1549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798903"/>
              </p:ext>
            </p:extLst>
          </p:nvPr>
        </p:nvGraphicFramePr>
        <p:xfrm>
          <a:off x="25908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8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894998"/>
              </p:ext>
            </p:extLst>
          </p:nvPr>
        </p:nvGraphicFramePr>
        <p:xfrm>
          <a:off x="47244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9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756768"/>
              </p:ext>
            </p:extLst>
          </p:nvPr>
        </p:nvGraphicFramePr>
        <p:xfrm>
          <a:off x="5486400" y="195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0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5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314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6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UVIJANJE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Uvijanje je vid opterećenja štapa pri kojem se u njegovim poprečnim presecima, pojavljuju samo presečni momenti uvijanja </a:t>
            </a:r>
            <a:r>
              <a:rPr lang="sr-Latn-RS" sz="3200" i="1" dirty="0"/>
              <a:t>M</a:t>
            </a:r>
            <a:r>
              <a:rPr lang="sr-Latn-RS" sz="3200" i="1" baseline="-25000" dirty="0"/>
              <a:t>t</a:t>
            </a:r>
            <a:r>
              <a:rPr lang="sr-Latn-RS" sz="3200" dirty="0"/>
              <a:t>, izazvani momentima </a:t>
            </a:r>
            <a:r>
              <a:rPr lang="sr-Latn-RS" sz="3200" dirty="0" smtClean="0"/>
              <a:t>spregova </a:t>
            </a:r>
            <a:r>
              <a:rPr lang="sr-Latn-RS" sz="3200" dirty="0"/>
              <a:t>(napadnim momentima uvijanja), kojima su ravni dejstva normalne na </a:t>
            </a:r>
            <a:r>
              <a:rPr lang="sr-Latn-RS" sz="3200" dirty="0" smtClean="0"/>
              <a:t>podužnu </a:t>
            </a:r>
            <a:r>
              <a:rPr lang="sr-Latn-RS" sz="3200" dirty="0"/>
              <a:t>osu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.1. Uvod u uvijanje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457200"/>
            <a:ext cx="6757416" cy="470001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4658"/>
              </p:ext>
            </p:extLst>
          </p:nvPr>
        </p:nvGraphicFramePr>
        <p:xfrm>
          <a:off x="7467600" y="2971800"/>
          <a:ext cx="111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Equation" r:id="rId4" imgW="558720" imgH="431640" progId="Equation.DSMT4">
                  <p:embed/>
                </p:oleObj>
              </mc:Choice>
              <mc:Fallback>
                <p:oleObj name="Equation" r:id="rId4" imgW="5587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971800"/>
                        <a:ext cx="11176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218723"/>
              </p:ext>
            </p:extLst>
          </p:nvPr>
        </p:nvGraphicFramePr>
        <p:xfrm>
          <a:off x="457200" y="3886200"/>
          <a:ext cx="2259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Equation" r:id="rId6" imgW="1129810" imgH="431613" progId="Equation.DSMT4">
                  <p:embed/>
                </p:oleObj>
              </mc:Choice>
              <mc:Fallback>
                <p:oleObj name="Equation" r:id="rId6" imgW="1129810" imgH="431613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2590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242733"/>
              </p:ext>
            </p:extLst>
          </p:nvPr>
        </p:nvGraphicFramePr>
        <p:xfrm>
          <a:off x="685800" y="4749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49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78371"/>
              </p:ext>
            </p:extLst>
          </p:nvPr>
        </p:nvGraphicFramePr>
        <p:xfrm>
          <a:off x="457200" y="5130800"/>
          <a:ext cx="147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Equation" r:id="rId10" imgW="736280" imgH="393529" progId="Equation.DSMT4">
                  <p:embed/>
                </p:oleObj>
              </mc:Choice>
              <mc:Fallback>
                <p:oleObj name="Equation" r:id="rId10" imgW="736280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30800"/>
                        <a:ext cx="147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43000" y="4953000"/>
            <a:ext cx="533400" cy="11176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2261616" y="5410200"/>
            <a:ext cx="5358384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je </a:t>
            </a:r>
            <a:r>
              <a:rPr lang="sr-Latn-RS" sz="2800" b="1" dirty="0" smtClean="0"/>
              <a:t>uvojna </a:t>
            </a:r>
            <a:r>
              <a:rPr lang="sr-Latn-RS" sz="2800" dirty="0" smtClean="0"/>
              <a:t>ili </a:t>
            </a:r>
            <a:r>
              <a:rPr lang="sr-Latn-RS" sz="2800" b="1" dirty="0" smtClean="0"/>
              <a:t>torziona krutost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8" idx="2"/>
            <a:endCxn id="9" idx="2"/>
          </p:cNvCxnSpPr>
          <p:nvPr/>
        </p:nvCxnSpPr>
        <p:spPr>
          <a:xfrm rot="5400000" flipH="1" flipV="1">
            <a:off x="3106664" y="4236456"/>
            <a:ext cx="137180" cy="3531108"/>
          </a:xfrm>
          <a:prstGeom prst="bentConnector3">
            <a:avLst>
              <a:gd name="adj1" fmla="val -16664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27222"/>
              </p:ext>
            </p:extLst>
          </p:nvPr>
        </p:nvGraphicFramePr>
        <p:xfrm>
          <a:off x="850901" y="609600"/>
          <a:ext cx="1371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0" name="Equation" r:id="rId3" imgW="685800" imgH="241300" progId="Equation.DSMT4">
                  <p:embed/>
                </p:oleObj>
              </mc:Choice>
              <mc:Fallback>
                <p:oleObj name="Equation" r:id="rId3" imgW="6858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1" y="609600"/>
                        <a:ext cx="13716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4502"/>
              </p:ext>
            </p:extLst>
          </p:nvPr>
        </p:nvGraphicFramePr>
        <p:xfrm>
          <a:off x="2755901" y="457200"/>
          <a:ext cx="1143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1" name="Equation" r:id="rId5" imgW="571252" imgH="431613" progId="Equation.DSMT4">
                  <p:embed/>
                </p:oleObj>
              </mc:Choice>
              <mc:Fallback>
                <p:oleObj name="Equation" r:id="rId5" imgW="571252" imgH="431613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1" y="457200"/>
                        <a:ext cx="11430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2298701" y="787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477"/>
              </p:ext>
            </p:extLst>
          </p:nvPr>
        </p:nvGraphicFramePr>
        <p:xfrm>
          <a:off x="1231901" y="1168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1" y="1168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94039"/>
              </p:ext>
            </p:extLst>
          </p:nvPr>
        </p:nvGraphicFramePr>
        <p:xfrm>
          <a:off x="850900" y="1625600"/>
          <a:ext cx="1345616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3" name="Equation" r:id="rId9" imgW="672808" imgH="431613" progId="Equation.DSMT4">
                  <p:embed/>
                </p:oleObj>
              </mc:Choice>
              <mc:Fallback>
                <p:oleObj name="Equation" r:id="rId9" imgW="672808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625600"/>
                        <a:ext cx="1345616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00798"/>
              </p:ext>
            </p:extLst>
          </p:nvPr>
        </p:nvGraphicFramePr>
        <p:xfrm>
          <a:off x="2727178" y="3632517"/>
          <a:ext cx="1346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4" name="Equation" r:id="rId11" imgW="672808" imgH="431613" progId="Equation.DSMT4">
                  <p:embed/>
                </p:oleObj>
              </mc:Choice>
              <mc:Fallback>
                <p:oleObj name="Equation" r:id="rId11" imgW="672808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178" y="3632517"/>
                        <a:ext cx="1346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58478"/>
              </p:ext>
            </p:extLst>
          </p:nvPr>
        </p:nvGraphicFramePr>
        <p:xfrm>
          <a:off x="1358900" y="3881437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5" name="Equation" r:id="rId12" imgW="380880" imgH="203040" progId="Equation.DSMT4">
                  <p:embed/>
                </p:oleObj>
              </mc:Choice>
              <mc:Fallback>
                <p:oleObj name="Equation" r:id="rId12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3881437"/>
                        <a:ext cx="7620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2222500" y="399573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592482"/>
              </p:ext>
            </p:extLst>
          </p:nvPr>
        </p:nvGraphicFramePr>
        <p:xfrm>
          <a:off x="3014981" y="2667000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" name="Equation" r:id="rId14" imgW="406080" imgH="203040" progId="Equation.DSMT4">
                  <p:embed/>
                </p:oleObj>
              </mc:Choice>
              <mc:Fallback>
                <p:oleObj name="Equation" r:id="rId14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981" y="2667000"/>
                        <a:ext cx="812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3197861" y="3253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44900"/>
              </p:ext>
            </p:extLst>
          </p:nvPr>
        </p:nvGraphicFramePr>
        <p:xfrm>
          <a:off x="4635500" y="383540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" name="Equation" r:id="rId16" imgW="495000" imgH="228600" progId="Equation.DSMT4">
                  <p:embed/>
                </p:oleObj>
              </mc:Choice>
              <mc:Fallback>
                <p:oleObj name="Equation" r:id="rId16" imgW="4950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835400"/>
                        <a:ext cx="990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718316"/>
              </p:ext>
            </p:extLst>
          </p:nvPr>
        </p:nvGraphicFramePr>
        <p:xfrm>
          <a:off x="2755900" y="50038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" name="Equation" r:id="rId18" imgW="774360" imgH="431640" progId="Equation.DSMT4">
                  <p:embed/>
                </p:oleObj>
              </mc:Choice>
              <mc:Fallback>
                <p:oleObj name="Equation" r:id="rId18" imgW="77436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5003800"/>
                        <a:ext cx="1549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74700"/>
              </p:ext>
            </p:extLst>
          </p:nvPr>
        </p:nvGraphicFramePr>
        <p:xfrm>
          <a:off x="4749800" y="5003800"/>
          <a:ext cx="149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" name="Equation" r:id="rId20" imgW="749160" imgH="431640" progId="Equation.DSMT4">
                  <p:embed/>
                </p:oleObj>
              </mc:Choice>
              <mc:Fallback>
                <p:oleObj name="Equation" r:id="rId20" imgW="74916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5003800"/>
                        <a:ext cx="1498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16385"/>
              </p:ext>
            </p:extLst>
          </p:nvPr>
        </p:nvGraphicFramePr>
        <p:xfrm>
          <a:off x="6781800" y="4973637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0" name="Equation" r:id="rId22" imgW="647640" imgH="431640" progId="Equation.DSMT4">
                  <p:embed/>
                </p:oleObj>
              </mc:Choice>
              <mc:Fallback>
                <p:oleObj name="Equation" r:id="rId22" imgW="64764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73637"/>
                        <a:ext cx="1295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45237"/>
              </p:ext>
            </p:extLst>
          </p:nvPr>
        </p:nvGraphicFramePr>
        <p:xfrm>
          <a:off x="4127500" y="39119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" name="Equation" r:id="rId24" imgW="190417" imgH="152334" progId="Equation.DSMT4">
                  <p:embed/>
                </p:oleObj>
              </mc:Choice>
              <mc:Fallback>
                <p:oleObj name="Equation" r:id="rId24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9119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42394"/>
              </p:ext>
            </p:extLst>
          </p:nvPr>
        </p:nvGraphicFramePr>
        <p:xfrm>
          <a:off x="4343400" y="52835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5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695847"/>
              </p:ext>
            </p:extLst>
          </p:nvPr>
        </p:nvGraphicFramePr>
        <p:xfrm>
          <a:off x="6324600" y="5232717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3" name="Equation" r:id="rId27" imgW="190417" imgH="152334" progId="Equation.DSMT4">
                  <p:embed/>
                </p:oleObj>
              </mc:Choice>
              <mc:Fallback>
                <p:oleObj name="Equation" r:id="rId27" imgW="190417" imgH="15233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32717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155509"/>
              </p:ext>
            </p:extLst>
          </p:nvPr>
        </p:nvGraphicFramePr>
        <p:xfrm>
          <a:off x="3142212" y="4572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" name="Equation" r:id="rId28" imgW="139639" imgH="203112" progId="Equation.DSMT4">
                  <p:embed/>
                </p:oleObj>
              </mc:Choice>
              <mc:Fallback>
                <p:oleObj name="Equation" r:id="rId28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212" y="4572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8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961632" cy="1469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483114"/>
            <a:ext cx="696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6.7 Dogovor o predznaku presečnih momenata uvijanja prikazan na način (a) i na način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6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175248" cy="2883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4245114"/>
            <a:ext cx="6175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6.8 Raspodela napona smicanja pri uvijanju štapa kružnog i kružno-prstenastog poprečnog preseka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5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78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6.3. Diferencijalna veza presečnog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momenta uvijanja i raspodeljenog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napadnog momenta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08" y="2133600"/>
            <a:ext cx="5683910" cy="3659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5921514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6.9 Primer štapa opterećenog na uvijanje koncentrisanim momentom M i neravnomerno raspodeljenim momentom m = m(z)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22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57200"/>
            <a:ext cx="6144768" cy="395630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5362"/>
              </p:ext>
            </p:extLst>
          </p:nvPr>
        </p:nvGraphicFramePr>
        <p:xfrm>
          <a:off x="1295400" y="4642104"/>
          <a:ext cx="6426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Equation" r:id="rId4" imgW="3213100" imgH="279400" progId="Equation.DSMT4">
                  <p:embed/>
                </p:oleObj>
              </mc:Choice>
              <mc:Fallback>
                <p:oleObj name="Equation" r:id="rId4" imgW="32131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2104"/>
                        <a:ext cx="6426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823743"/>
              </p:ext>
            </p:extLst>
          </p:nvPr>
        </p:nvGraphicFramePr>
        <p:xfrm>
          <a:off x="5486400" y="5480304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6" name="Equation" r:id="rId6" imgW="1104900" imgH="419100" progId="Equation.DSMT4">
                  <p:embed/>
                </p:oleObj>
              </mc:Choice>
              <mc:Fallback>
                <p:oleObj name="Equation" r:id="rId6" imgW="11049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80304"/>
                        <a:ext cx="22098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537123"/>
              </p:ext>
            </p:extLst>
          </p:nvPr>
        </p:nvGraphicFramePr>
        <p:xfrm>
          <a:off x="2133600" y="525170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7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251704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62890"/>
              </p:ext>
            </p:extLst>
          </p:nvPr>
        </p:nvGraphicFramePr>
        <p:xfrm>
          <a:off x="5029200" y="578510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8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85104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2"/>
            <a:endCxn id="11" idx="1"/>
          </p:cNvCxnSpPr>
          <p:nvPr/>
        </p:nvCxnSpPr>
        <p:spPr>
          <a:xfrm rot="16200000" flipH="1">
            <a:off x="3511550" y="4419854"/>
            <a:ext cx="279400" cy="2755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5785104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248835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6.10 Primer stepenastog štapa opterećenog na uvijanje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6.4. Slučaj stepenastog štapa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opterećenog na uvijanje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07" y="344271"/>
            <a:ext cx="5061966" cy="5424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6" y="5830669"/>
            <a:ext cx="670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6.11 </a:t>
            </a:r>
            <a:r>
              <a:rPr lang="sr-Latn-RS" i="1" dirty="0" err="1"/>
              <a:t>Aksijalno</a:t>
            </a:r>
            <a:r>
              <a:rPr lang="sr-Latn-RS" i="1" dirty="0"/>
              <a:t> opterećen stepenasti štap sa naznačenim poljima i  sa prikazom primene metoda zamišljenog preseka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548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271"/>
            <a:ext cx="5061966" cy="542467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99808"/>
              </p:ext>
            </p:extLst>
          </p:nvPr>
        </p:nvGraphicFramePr>
        <p:xfrm>
          <a:off x="5334000" y="1727200"/>
          <a:ext cx="34544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Equation" r:id="rId4" imgW="1726920" imgH="965160" progId="Equation.DSMT4">
                  <p:embed/>
                </p:oleObj>
              </mc:Choice>
              <mc:Fallback>
                <p:oleObj name="Equation" r:id="rId4" imgW="172692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7200"/>
                        <a:ext cx="34544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264068"/>
              </p:ext>
            </p:extLst>
          </p:nvPr>
        </p:nvGraphicFramePr>
        <p:xfrm>
          <a:off x="7239000" y="3860800"/>
          <a:ext cx="1524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Equation" r:id="rId6" imgW="761760" imgH="965160" progId="Equation.DSMT4">
                  <p:embed/>
                </p:oleObj>
              </mc:Choice>
              <mc:Fallback>
                <p:oleObj name="Equation" r:id="rId6" imgW="761760" imgH="965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860800"/>
                        <a:ext cx="1524000" cy="1930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8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4" y="381000"/>
            <a:ext cx="6650736" cy="51023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0264" y="5619690"/>
            <a:ext cx="6650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6.12 Dijagram presečnih momenata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973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" y="968509"/>
            <a:ext cx="7949045" cy="3052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1" y="40927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 Elementi konstrukcija opterećeni na uvijanje: Lako transmisiono vratilo (a), burgija za zemlju (b) i opruga elastičnog oslanjanja automobila (c)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80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85693"/>
              </p:ext>
            </p:extLst>
          </p:nvPr>
        </p:nvGraphicFramePr>
        <p:xfrm>
          <a:off x="4546600" y="2819400"/>
          <a:ext cx="14732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" name="Equation" r:id="rId3" imgW="736560" imgH="1854000" progId="Equation.DSMT4">
                  <p:embed/>
                </p:oleObj>
              </mc:Choice>
              <mc:Fallback>
                <p:oleObj name="Equation" r:id="rId3" imgW="736560" imgH="18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2819400"/>
                        <a:ext cx="1473200" cy="370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785104" cy="2286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70422"/>
              </p:ext>
            </p:extLst>
          </p:nvPr>
        </p:nvGraphicFramePr>
        <p:xfrm>
          <a:off x="6553200" y="2844800"/>
          <a:ext cx="15748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" name="Equation" r:id="rId6" imgW="787320" imgH="1777680" progId="Equation.DSMT4">
                  <p:embed/>
                </p:oleObj>
              </mc:Choice>
              <mc:Fallback>
                <p:oleObj name="Equation" r:id="rId6" imgW="787320" imgH="1777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844800"/>
                        <a:ext cx="1574800" cy="355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756859"/>
              </p:ext>
            </p:extLst>
          </p:nvPr>
        </p:nvGraphicFramePr>
        <p:xfrm>
          <a:off x="2438400" y="3657600"/>
          <a:ext cx="1524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0" name="Equation" r:id="rId8" imgW="761760" imgH="965160" progId="Equation.DSMT4">
                  <p:embed/>
                </p:oleObj>
              </mc:Choice>
              <mc:Fallback>
                <p:oleObj name="Equation" r:id="rId8" imgW="76176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657600"/>
                        <a:ext cx="1524000" cy="1930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4070604" y="45796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608037"/>
              </p:ext>
            </p:extLst>
          </p:nvPr>
        </p:nvGraphicFramePr>
        <p:xfrm>
          <a:off x="60960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495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0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583680" cy="4925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467290"/>
            <a:ext cx="6583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6.13 Dijagram relativnih uglova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82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02856"/>
              </p:ext>
            </p:extLst>
          </p:nvPr>
        </p:nvGraphicFramePr>
        <p:xfrm>
          <a:off x="1219200" y="762000"/>
          <a:ext cx="4419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3" imgW="2209800" imgH="2019300" progId="Equation.DSMT4">
                  <p:embed/>
                </p:oleObj>
              </mc:Choice>
              <mc:Fallback>
                <p:oleObj name="Equation" r:id="rId3" imgW="2209800" imgH="201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62000"/>
                        <a:ext cx="4419600" cy="4038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81214"/>
              </p:ext>
            </p:extLst>
          </p:nvPr>
        </p:nvGraphicFramePr>
        <p:xfrm>
          <a:off x="6731000" y="2641600"/>
          <a:ext cx="13462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5" imgW="672840" imgH="1803240" progId="Equation.DSMT4">
                  <p:embed/>
                </p:oleObj>
              </mc:Choice>
              <mc:Fallback>
                <p:oleObj name="Equation" r:id="rId5" imgW="672840" imgH="1803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2641600"/>
                        <a:ext cx="1346200" cy="3606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583680" cy="4139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857690"/>
            <a:ext cx="6583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6.14 Dijagram uglova uvijanja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8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381000"/>
            <a:ext cx="5785104" cy="2286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93626"/>
              </p:ext>
            </p:extLst>
          </p:nvPr>
        </p:nvGraphicFramePr>
        <p:xfrm>
          <a:off x="5334000" y="2133600"/>
          <a:ext cx="33782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Equation" r:id="rId4" imgW="1689100" imgH="1854200" progId="Equation.DSMT4">
                  <p:embed/>
                </p:oleObj>
              </mc:Choice>
              <mc:Fallback>
                <p:oleObj name="Equation" r:id="rId4" imgW="1689100" imgH="1854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3378200" cy="370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0988"/>
              </p:ext>
            </p:extLst>
          </p:nvPr>
        </p:nvGraphicFramePr>
        <p:xfrm>
          <a:off x="2717800" y="2778125"/>
          <a:ext cx="21590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6" imgW="1079280" imgH="1777680" progId="Equation.DSMT4">
                  <p:embed/>
                </p:oleObj>
              </mc:Choice>
              <mc:Fallback>
                <p:oleObj name="Equation" r:id="rId6" imgW="1079280" imgH="1777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2778125"/>
                        <a:ext cx="2159000" cy="355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9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466344"/>
            <a:ext cx="6583680" cy="5553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1120" y="6076890"/>
            <a:ext cx="6583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6.15 Dijagram maksimalnih napona smicanja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76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6.5. Čvrstoća, krutost i nosivost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štapova opterećenih na uvijanje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677277"/>
              </p:ext>
            </p:extLst>
          </p:nvPr>
        </p:nvGraphicFramePr>
        <p:xfrm>
          <a:off x="1032319" y="2251256"/>
          <a:ext cx="2437342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5" name="Equation" r:id="rId3" imgW="1218671" imgH="545863" progId="Equation.DSMT4">
                  <p:embed/>
                </p:oleObj>
              </mc:Choice>
              <mc:Fallback>
                <p:oleObj name="Equation" r:id="rId3" imgW="1218671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19" y="2251256"/>
                        <a:ext cx="2437342" cy="10917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76279"/>
              </p:ext>
            </p:extLst>
          </p:nvPr>
        </p:nvGraphicFramePr>
        <p:xfrm>
          <a:off x="1032320" y="3520838"/>
          <a:ext cx="177722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6" name="Equation" r:id="rId5" imgW="888614" imgH="482391" progId="Equation.DSMT4">
                  <p:embed/>
                </p:oleObj>
              </mc:Choice>
              <mc:Fallback>
                <p:oleObj name="Equation" r:id="rId5" imgW="888614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20" y="3520838"/>
                        <a:ext cx="177722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84629"/>
              </p:ext>
            </p:extLst>
          </p:nvPr>
        </p:nvGraphicFramePr>
        <p:xfrm>
          <a:off x="5664200" y="4013200"/>
          <a:ext cx="30226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7" name="Equation" r:id="rId7" imgW="1511300" imgH="546100" progId="Equation.DSMT4">
                  <p:embed/>
                </p:oleObj>
              </mc:Choice>
              <mc:Fallback>
                <p:oleObj name="Equation" r:id="rId7" imgW="1511300" imgH="546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013200"/>
                        <a:ext cx="3022600" cy="1092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895600" y="46846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Ovo su uslovi čvrstoće.</a:t>
            </a:r>
            <a:endParaRPr lang="sr-Latn-RS" sz="2800" dirty="0"/>
          </a:p>
        </p:txBody>
      </p:sp>
      <p:sp>
        <p:nvSpPr>
          <p:cNvPr id="14" name="Rectangle 13"/>
          <p:cNvSpPr/>
          <p:nvPr/>
        </p:nvSpPr>
        <p:spPr>
          <a:xfrm>
            <a:off x="914400" y="1600200"/>
            <a:ext cx="194566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Čvrstoća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29792"/>
              </p:ext>
            </p:extLst>
          </p:nvPr>
        </p:nvGraphicFramePr>
        <p:xfrm>
          <a:off x="5651500" y="5290562"/>
          <a:ext cx="231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Equation" r:id="rId9" imgW="1155700" imgH="482600" progId="Equation.DSMT4">
                  <p:embed/>
                </p:oleObj>
              </mc:Choice>
              <mc:Fallback>
                <p:oleObj name="Equation" r:id="rId9" imgW="11557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90562"/>
                        <a:ext cx="2311400" cy="965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Brace 21"/>
          <p:cNvSpPr/>
          <p:nvPr/>
        </p:nvSpPr>
        <p:spPr>
          <a:xfrm flipH="1">
            <a:off x="5207000" y="3886200"/>
            <a:ext cx="609600" cy="2514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201602"/>
              </p:ext>
            </p:extLst>
          </p:nvPr>
        </p:nvGraphicFramePr>
        <p:xfrm>
          <a:off x="2514600" y="5867399"/>
          <a:ext cx="259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9" name="Equation" r:id="rId11" imgW="1295400" imgH="254000" progId="Equation.DSMT4">
                  <p:embed/>
                </p:oleObj>
              </mc:Choice>
              <mc:Fallback>
                <p:oleObj name="Equation" r:id="rId11" imgW="1295400" imgH="254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867399"/>
                        <a:ext cx="2590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00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166975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Krutost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849448"/>
              </p:ext>
            </p:extLst>
          </p:nvPr>
        </p:nvGraphicFramePr>
        <p:xfrm>
          <a:off x="726460" y="1219199"/>
          <a:ext cx="2565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3" name="Equation" r:id="rId3" imgW="1282700" imgH="546100" progId="Equation.DSMT4">
                  <p:embed/>
                </p:oleObj>
              </mc:Choice>
              <mc:Fallback>
                <p:oleObj name="Equation" r:id="rId3" imgW="1282700" imgH="546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60" y="1219199"/>
                        <a:ext cx="2565400" cy="1092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976858"/>
              </p:ext>
            </p:extLst>
          </p:nvPr>
        </p:nvGraphicFramePr>
        <p:xfrm>
          <a:off x="726460" y="2590800"/>
          <a:ext cx="1904174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4" name="Equation" r:id="rId5" imgW="952087" imgH="482391" progId="Equation.DSMT4">
                  <p:embed/>
                </p:oleObj>
              </mc:Choice>
              <mc:Fallback>
                <p:oleObj name="Equation" r:id="rId5" imgW="952087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60" y="2590800"/>
                        <a:ext cx="1904174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422068"/>
              </p:ext>
            </p:extLst>
          </p:nvPr>
        </p:nvGraphicFramePr>
        <p:xfrm>
          <a:off x="5183022" y="3581400"/>
          <a:ext cx="3275178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5" name="Equation" r:id="rId7" imgW="1637589" imgH="545863" progId="Equation.DSMT4">
                  <p:embed/>
                </p:oleObj>
              </mc:Choice>
              <mc:Fallback>
                <p:oleObj name="Equation" r:id="rId7" imgW="1637589" imgH="54586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022" y="3581400"/>
                        <a:ext cx="3275178" cy="1091726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129956"/>
              </p:ext>
            </p:extLst>
          </p:nvPr>
        </p:nvGraphicFramePr>
        <p:xfrm>
          <a:off x="5208462" y="4953000"/>
          <a:ext cx="2565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6" name="Equation" r:id="rId9" imgW="1282680" imgH="482400" progId="Equation.DSMT4">
                  <p:embed/>
                </p:oleObj>
              </mc:Choice>
              <mc:Fallback>
                <p:oleObj name="Equation" r:id="rId9" imgW="128268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462" y="4953000"/>
                        <a:ext cx="2565360" cy="964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414422" y="43036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Ovo su uslovi krutosti.</a:t>
            </a:r>
            <a:endParaRPr lang="sr-Latn-RS" sz="2800" dirty="0"/>
          </a:p>
        </p:txBody>
      </p:sp>
      <p:sp>
        <p:nvSpPr>
          <p:cNvPr id="13" name="Right Brace 12"/>
          <p:cNvSpPr/>
          <p:nvPr/>
        </p:nvSpPr>
        <p:spPr>
          <a:xfrm flipH="1">
            <a:off x="4725822" y="3505200"/>
            <a:ext cx="609600" cy="2514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072476"/>
              </p:ext>
            </p:extLst>
          </p:nvPr>
        </p:nvGraphicFramePr>
        <p:xfrm>
          <a:off x="2209800" y="5486400"/>
          <a:ext cx="248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7" name="Equation" r:id="rId11" imgW="1244600" imgH="228600" progId="Equation.DSMT4">
                  <p:embed/>
                </p:oleObj>
              </mc:Choice>
              <mc:Fallback>
                <p:oleObj name="Equation" r:id="rId11" imgW="12446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86400"/>
                        <a:ext cx="24892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0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609600" y="457200"/>
            <a:ext cx="189058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Nosivost</a:t>
            </a:r>
            <a:endParaRPr lang="sr-Latn-RS" sz="2800" dirty="0">
              <a:latin typeface="Arial Black" panose="020B0A040201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762000" y="1331893"/>
            <a:ext cx="3833978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Kriterijum dozvoljenog napona: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447607"/>
              </p:ext>
            </p:extLst>
          </p:nvPr>
        </p:nvGraphicFramePr>
        <p:xfrm>
          <a:off x="2971800" y="1941493"/>
          <a:ext cx="223423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3" imgW="1117115" imgH="253890" progId="Equation.DSMT4">
                  <p:embed/>
                </p:oleObj>
              </mc:Choice>
              <mc:Fallback>
                <p:oleObj name="Equation" r:id="rId3" imgW="1117115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41493"/>
                        <a:ext cx="2234230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62000" y="2587586"/>
            <a:ext cx="5181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Kriterijum dozvoljenog relativnog ugla uvijanja: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31253"/>
              </p:ext>
            </p:extLst>
          </p:nvPr>
        </p:nvGraphicFramePr>
        <p:xfrm>
          <a:off x="4419600" y="3236893"/>
          <a:ext cx="246273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Equation" r:id="rId5" imgW="1231366" imgH="253890" progId="Equation.DSMT4">
                  <p:embed/>
                </p:oleObj>
              </mc:Choice>
              <mc:Fallback>
                <p:oleObj name="Equation" r:id="rId5" imgW="1231366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236893"/>
                        <a:ext cx="2462732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0" y="4227493"/>
            <a:ext cx="2240286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Ovo su uslovi nosivosti.</a:t>
            </a:r>
            <a:endParaRPr lang="sr-Latn-RS" sz="2800" dirty="0"/>
          </a:p>
        </p:txBody>
      </p:sp>
      <p:cxnSp>
        <p:nvCxnSpPr>
          <p:cNvPr id="11" name="Elbow Connector 10"/>
          <p:cNvCxnSpPr>
            <a:stCxn id="5" idx="3"/>
            <a:endCxn id="10" idx="0"/>
          </p:cNvCxnSpPr>
          <p:nvPr/>
        </p:nvCxnSpPr>
        <p:spPr>
          <a:xfrm>
            <a:off x="5206030" y="2195383"/>
            <a:ext cx="2010113" cy="203211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7" idx="2"/>
            <a:endCxn id="10" idx="1"/>
          </p:cNvCxnSpPr>
          <p:nvPr/>
        </p:nvCxnSpPr>
        <p:spPr>
          <a:xfrm rot="16200000" flipH="1">
            <a:off x="5393546" y="4002093"/>
            <a:ext cx="959874" cy="44503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6.6. Dimenzionisanje lakih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transmisionih vratila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757"/>
              </p:ext>
            </p:extLst>
          </p:nvPr>
        </p:nvGraphicFramePr>
        <p:xfrm>
          <a:off x="990600" y="2667000"/>
          <a:ext cx="2792788" cy="9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4" name="Equation" r:id="rId3" imgW="1396394" imgH="495085" progId="Equation.DSMT4">
                  <p:embed/>
                </p:oleObj>
              </mc:Choice>
              <mc:Fallback>
                <p:oleObj name="Equation" r:id="rId3" imgW="1396394" imgH="4950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67000"/>
                        <a:ext cx="2792788" cy="9901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631253"/>
              </p:ext>
            </p:extLst>
          </p:nvPr>
        </p:nvGraphicFramePr>
        <p:xfrm>
          <a:off x="2921000" y="5207000"/>
          <a:ext cx="340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5" name="Equation" r:id="rId5" imgW="1701800" imgH="482600" progId="Equation.DSMT4">
                  <p:embed/>
                </p:oleObj>
              </mc:Choice>
              <mc:Fallback>
                <p:oleObj name="Equation" r:id="rId5" imgW="17018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207000"/>
                        <a:ext cx="34036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3167"/>
              </p:ext>
            </p:extLst>
          </p:nvPr>
        </p:nvGraphicFramePr>
        <p:xfrm>
          <a:off x="4343400" y="2667000"/>
          <a:ext cx="208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6" name="Equation" r:id="rId7" imgW="1041120" imgH="482400" progId="Equation.DSMT4">
                  <p:embed/>
                </p:oleObj>
              </mc:Choice>
              <mc:Fallback>
                <p:oleObj name="Equation" r:id="rId7" imgW="104112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67000"/>
                        <a:ext cx="208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665107"/>
              </p:ext>
            </p:extLst>
          </p:nvPr>
        </p:nvGraphicFramePr>
        <p:xfrm>
          <a:off x="4343400" y="3810000"/>
          <a:ext cx="215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7" name="Equation" r:id="rId9" imgW="1079280" imgH="431640" progId="Equation.DSMT4">
                  <p:embed/>
                </p:oleObj>
              </mc:Choice>
              <mc:Fallback>
                <p:oleObj name="Equation" r:id="rId9" imgW="107928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810000"/>
                        <a:ext cx="21590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90600" y="1686580"/>
            <a:ext cx="70104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r-Latn-RS" sz="2800" b="1" dirty="0" smtClean="0">
                <a:latin typeface="+mj-lt"/>
              </a:rPr>
              <a:t>Kriterijum dozvoljenog napona</a:t>
            </a:r>
            <a:endParaRPr lang="sr-Latn-RS" sz="2800" b="1" dirty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066974"/>
              </p:ext>
            </p:extLst>
          </p:nvPr>
        </p:nvGraphicFramePr>
        <p:xfrm>
          <a:off x="3886200" y="2971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8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971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>
            <a:off x="6324600" y="2514600"/>
            <a:ext cx="609600" cy="2286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05338"/>
              </p:ext>
            </p:extLst>
          </p:nvPr>
        </p:nvGraphicFramePr>
        <p:xfrm>
          <a:off x="7086600" y="3505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9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505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04223"/>
              </p:ext>
            </p:extLst>
          </p:nvPr>
        </p:nvGraphicFramePr>
        <p:xfrm>
          <a:off x="6324600" y="5562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0" name="Equation" r:id="rId14" imgW="190440" imgH="152280" progId="Equation.DSMT4">
                  <p:embed/>
                </p:oleObj>
              </mc:Choice>
              <mc:Fallback>
                <p:oleObj name="Equation" r:id="rId14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562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3"/>
            <a:endCxn id="14" idx="3"/>
          </p:cNvCxnSpPr>
          <p:nvPr/>
        </p:nvCxnSpPr>
        <p:spPr>
          <a:xfrm flipH="1">
            <a:off x="6705600" y="3657600"/>
            <a:ext cx="762000" cy="2057400"/>
          </a:xfrm>
          <a:prstGeom prst="bentConnector3">
            <a:avLst>
              <a:gd name="adj1" fmla="val -3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3581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Problem uvijanja štapova kružnog poprečnog preseka moguće je rešiti jednostavnim matematičkim aparatom, ako </a:t>
            </a:r>
            <a:r>
              <a:rPr lang="sr-Latn-RS" sz="3200" dirty="0">
                <a:solidFill>
                  <a:srgbClr val="C00000"/>
                </a:solidFill>
              </a:rPr>
              <a:t>osnovne pretpostavke otpornosti materijala </a:t>
            </a:r>
            <a:r>
              <a:rPr lang="sr-Latn-RS" sz="3200" dirty="0"/>
              <a:t>proširimo sa </a:t>
            </a:r>
            <a:r>
              <a:rPr lang="sr-Latn-RS" sz="3200" dirty="0">
                <a:solidFill>
                  <a:srgbClr val="002060"/>
                </a:solidFill>
              </a:rPr>
              <a:t>dodatnim pretpostavkama </a:t>
            </a:r>
            <a:r>
              <a:rPr lang="sr-Latn-RS" sz="3200" dirty="0"/>
              <a:t>koje se odnose na </a:t>
            </a:r>
            <a:r>
              <a:rPr lang="sr-Latn-RS" sz="3200" b="1" dirty="0"/>
              <a:t>poprečne preseke</a:t>
            </a:r>
            <a:r>
              <a:rPr lang="sr-Latn-RS" sz="3200" dirty="0"/>
              <a:t>, </a:t>
            </a:r>
            <a:r>
              <a:rPr lang="sr-Latn-RS" sz="3200" b="1" dirty="0"/>
              <a:t>i</a:t>
            </a:r>
            <a:r>
              <a:rPr lang="sr-Latn-RS" sz="3200" b="1" dirty="0" smtClean="0"/>
              <a:t>zvodnice</a:t>
            </a:r>
            <a:r>
              <a:rPr lang="sr-Latn-RS" sz="3200" dirty="0"/>
              <a:t>, </a:t>
            </a:r>
            <a:r>
              <a:rPr lang="sr-Latn-RS" sz="3200" b="1" dirty="0"/>
              <a:t>deformacije</a:t>
            </a:r>
            <a:r>
              <a:rPr lang="sr-Latn-RS" sz="3200" dirty="0"/>
              <a:t> i </a:t>
            </a:r>
            <a:r>
              <a:rPr lang="sr-Latn-RS" sz="3200" b="1" dirty="0"/>
              <a:t>napone</a:t>
            </a:r>
            <a:r>
              <a:rPr lang="sr-Latn-RS" sz="3200" dirty="0" smtClean="0"/>
              <a:t>.</a:t>
            </a:r>
            <a:endParaRPr lang="en-US" sz="32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208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 Naponi i deformacije pri uvijanju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štapova kružnog i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kružno-prstenastog poprečnog</a:t>
            </a:r>
            <a:b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preseka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88480"/>
              </p:ext>
            </p:extLst>
          </p:nvPr>
        </p:nvGraphicFramePr>
        <p:xfrm>
          <a:off x="1447800" y="646093"/>
          <a:ext cx="340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" name="Equation" r:id="rId3" imgW="1701800" imgH="482600" progId="Equation.DSMT4">
                  <p:embed/>
                </p:oleObj>
              </mc:Choice>
              <mc:Fallback>
                <p:oleObj name="Equation" r:id="rId3" imgW="17018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46093"/>
                        <a:ext cx="34036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478588"/>
              </p:ext>
            </p:extLst>
          </p:nvPr>
        </p:nvGraphicFramePr>
        <p:xfrm>
          <a:off x="2286000" y="171289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71289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6097"/>
              </p:ext>
            </p:extLst>
          </p:nvPr>
        </p:nvGraphicFramePr>
        <p:xfrm>
          <a:off x="1447799" y="2170093"/>
          <a:ext cx="2590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" name="Equation" r:id="rId7" imgW="1295400" imgH="533400" progId="Equation.DSMT4">
                  <p:embed/>
                </p:oleObj>
              </mc:Choice>
              <mc:Fallback>
                <p:oleObj name="Equation" r:id="rId7" imgW="1295400" imgH="53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2170093"/>
                        <a:ext cx="2590800" cy="1066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9800" y="3694093"/>
            <a:ext cx="4419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vratilo kružnog poprečnog preseka.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6" idx="3"/>
            <a:endCxn id="14" idx="3"/>
          </p:cNvCxnSpPr>
          <p:nvPr/>
        </p:nvCxnSpPr>
        <p:spPr>
          <a:xfrm>
            <a:off x="4038599" y="2703493"/>
            <a:ext cx="2590801" cy="1467654"/>
          </a:xfrm>
          <a:prstGeom prst="bentConnector3">
            <a:avLst>
              <a:gd name="adj1" fmla="val 10882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59710"/>
              </p:ext>
            </p:extLst>
          </p:nvPr>
        </p:nvGraphicFramePr>
        <p:xfrm>
          <a:off x="990600" y="964288"/>
          <a:ext cx="4394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2" name="Equation" r:id="rId3" imgW="2197100" imgH="482600" progId="Equation.DSMT4">
                  <p:embed/>
                </p:oleObj>
              </mc:Choice>
              <mc:Fallback>
                <p:oleObj name="Equation" r:id="rId3" imgW="2197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64288"/>
                        <a:ext cx="43942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649579"/>
              </p:ext>
            </p:extLst>
          </p:nvPr>
        </p:nvGraphicFramePr>
        <p:xfrm>
          <a:off x="2590801" y="2259688"/>
          <a:ext cx="2818176" cy="114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3" name="Equation" r:id="rId5" imgW="1409088" imgH="571252" progId="Equation.DSMT4">
                  <p:embed/>
                </p:oleObj>
              </mc:Choice>
              <mc:Fallback>
                <p:oleObj name="Equation" r:id="rId5" imgW="1409088" imgH="571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2259688"/>
                        <a:ext cx="2818176" cy="114250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652634"/>
              </p:ext>
            </p:extLst>
          </p:nvPr>
        </p:nvGraphicFramePr>
        <p:xfrm>
          <a:off x="1752601" y="203108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203108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60354"/>
              </p:ext>
            </p:extLst>
          </p:nvPr>
        </p:nvGraphicFramePr>
        <p:xfrm>
          <a:off x="2133601" y="264068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264068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5" idx="2"/>
            <a:endCxn id="6" idx="1"/>
          </p:cNvCxnSpPr>
          <p:nvPr/>
        </p:nvCxnSpPr>
        <p:spPr>
          <a:xfrm rot="16200000" flipH="1">
            <a:off x="1835151" y="2494638"/>
            <a:ext cx="355600" cy="241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3200" y="3770293"/>
            <a:ext cx="4495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vratilo </a:t>
            </a:r>
            <a:r>
              <a:rPr lang="sr-Latn-RS" sz="2800" dirty="0" smtClean="0"/>
              <a:t>kružno-prstenastog </a:t>
            </a:r>
            <a:r>
              <a:rPr lang="sr-Latn-RS" sz="2800" dirty="0"/>
              <a:t>poprečnog preseka.</a:t>
            </a:r>
          </a:p>
        </p:txBody>
      </p:sp>
      <p:cxnSp>
        <p:nvCxnSpPr>
          <p:cNvPr id="9" name="Elbow Connector 8"/>
          <p:cNvCxnSpPr>
            <a:stCxn id="4" idx="3"/>
            <a:endCxn id="8" idx="3"/>
          </p:cNvCxnSpPr>
          <p:nvPr/>
        </p:nvCxnSpPr>
        <p:spPr>
          <a:xfrm>
            <a:off x="5408977" y="2830940"/>
            <a:ext cx="1830023" cy="1416407"/>
          </a:xfrm>
          <a:prstGeom prst="bentConnector3">
            <a:avLst>
              <a:gd name="adj1" fmla="val 11249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r-Latn-RS" sz="2800" b="1" dirty="0" smtClean="0">
                <a:latin typeface="+mj-lt"/>
              </a:rPr>
              <a:t>Kriterijum dozvoljenog relativnog ugla uvijanja</a:t>
            </a:r>
            <a:endParaRPr lang="sr-Latn-RS" sz="2800" b="1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37067"/>
              </p:ext>
            </p:extLst>
          </p:nvPr>
        </p:nvGraphicFramePr>
        <p:xfrm>
          <a:off x="533400" y="1295400"/>
          <a:ext cx="2691232" cy="99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6" name="Equation" r:id="rId3" imgW="1345616" imgH="495085" progId="Equation.DSMT4">
                  <p:embed/>
                </p:oleObj>
              </mc:Choice>
              <mc:Fallback>
                <p:oleObj name="Equation" r:id="rId3" imgW="1345616" imgH="4950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2691232" cy="9901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273258"/>
              </p:ext>
            </p:extLst>
          </p:nvPr>
        </p:nvGraphicFramePr>
        <p:xfrm>
          <a:off x="533400" y="28448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7" name="Equation" r:id="rId5" imgW="1676400" imgH="482600" progId="Equation.DSMT4">
                  <p:embed/>
                </p:oleObj>
              </mc:Choice>
              <mc:Fallback>
                <p:oleObj name="Equation" r:id="rId5" imgW="16764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44800"/>
                        <a:ext cx="3352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96399"/>
              </p:ext>
            </p:extLst>
          </p:nvPr>
        </p:nvGraphicFramePr>
        <p:xfrm>
          <a:off x="1854200" y="233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33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10798"/>
              </p:ext>
            </p:extLst>
          </p:nvPr>
        </p:nvGraphicFramePr>
        <p:xfrm>
          <a:off x="4419600" y="2743200"/>
          <a:ext cx="2667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9" name="Equation" r:id="rId9" imgW="1333500" imgH="533400" progId="Equation.DSMT4">
                  <p:embed/>
                </p:oleObj>
              </mc:Choice>
              <mc:Fallback>
                <p:oleObj name="Equation" r:id="rId9" imgW="1333500" imgH="533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743200"/>
                        <a:ext cx="2667000" cy="10668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67296"/>
              </p:ext>
            </p:extLst>
          </p:nvPr>
        </p:nvGraphicFramePr>
        <p:xfrm>
          <a:off x="3962400" y="3200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0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00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578100" y="4343400"/>
            <a:ext cx="44958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vratilo kružnog poprečnog preseka.</a:t>
            </a:r>
            <a:endParaRPr lang="sr-Latn-RS" sz="2800" dirty="0"/>
          </a:p>
        </p:txBody>
      </p:sp>
      <p:cxnSp>
        <p:nvCxnSpPr>
          <p:cNvPr id="15" name="Elbow Connector 14"/>
          <p:cNvCxnSpPr>
            <a:stCxn id="14" idx="3"/>
          </p:cNvCxnSpPr>
          <p:nvPr/>
        </p:nvCxnSpPr>
        <p:spPr>
          <a:xfrm flipV="1">
            <a:off x="7073900" y="3276600"/>
            <a:ext cx="12700" cy="1543854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563492"/>
              </p:ext>
            </p:extLst>
          </p:nvPr>
        </p:nvGraphicFramePr>
        <p:xfrm>
          <a:off x="1219200" y="635000"/>
          <a:ext cx="434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Equation" r:id="rId3" imgW="2171700" imgH="482600" progId="Equation.DSMT4">
                  <p:embed/>
                </p:oleObj>
              </mc:Choice>
              <mc:Fallback>
                <p:oleObj name="Equation" r:id="rId3" imgW="21717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35000"/>
                        <a:ext cx="4343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828200"/>
              </p:ext>
            </p:extLst>
          </p:nvPr>
        </p:nvGraphicFramePr>
        <p:xfrm>
          <a:off x="1219200" y="2209799"/>
          <a:ext cx="3022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Equation" r:id="rId5" imgW="1511300" imgH="571500" progId="Equation.DSMT4">
                  <p:embed/>
                </p:oleObj>
              </mc:Choice>
              <mc:Fallback>
                <p:oleObj name="Equation" r:id="rId5" imgW="1511300" imgH="571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799"/>
                        <a:ext cx="3022600" cy="1143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676400" y="3770293"/>
            <a:ext cx="44196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Za vratilo kružno-prstenastog poprečnog preseka.</a:t>
            </a:r>
            <a:endParaRPr lang="sr-Latn-RS" sz="2800" dirty="0"/>
          </a:p>
        </p:txBody>
      </p:sp>
      <p:cxnSp>
        <p:nvCxnSpPr>
          <p:cNvPr id="8" name="Elbow Connector 7"/>
          <p:cNvCxnSpPr>
            <a:stCxn id="6" idx="3"/>
            <a:endCxn id="7" idx="3"/>
          </p:cNvCxnSpPr>
          <p:nvPr/>
        </p:nvCxnSpPr>
        <p:spPr>
          <a:xfrm>
            <a:off x="4241800" y="2781299"/>
            <a:ext cx="1854200" cy="1466048"/>
          </a:xfrm>
          <a:prstGeom prst="bentConnector3">
            <a:avLst>
              <a:gd name="adj1" fmla="val 11232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95543"/>
              </p:ext>
            </p:extLst>
          </p:nvPr>
        </p:nvGraphicFramePr>
        <p:xfrm>
          <a:off x="2463800" y="167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67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36" y="2057400"/>
            <a:ext cx="5388864" cy="2883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50136" y="5159514"/>
            <a:ext cx="5388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6.16 </a:t>
            </a:r>
            <a:r>
              <a:rPr lang="sr-Latn-RS" sz="2000" i="1" dirty="0" smtClean="0"/>
              <a:t>Iskorišćenost </a:t>
            </a:r>
            <a:r>
              <a:rPr lang="sr-Latn-RS" sz="2000" i="1" dirty="0"/>
              <a:t>materijala pri uvijanju štapa kružnog poprečnog preseka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6.7. Analiza punih i šupljih transmisionih vratila 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8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86144" cy="2987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3962400"/>
            <a:ext cx="648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6.17 Poprečni preseci vratila V</a:t>
            </a:r>
            <a:r>
              <a:rPr lang="sr-Latn-RS" sz="2000" i="1" baseline="-25000" dirty="0"/>
              <a:t>1</a:t>
            </a:r>
            <a:r>
              <a:rPr lang="sr-Latn-RS" sz="2000" i="1" dirty="0"/>
              <a:t> i V2</a:t>
            </a:r>
            <a:endParaRPr lang="en-U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387808"/>
              </p:ext>
            </p:extLst>
          </p:nvPr>
        </p:nvGraphicFramePr>
        <p:xfrm>
          <a:off x="1399309" y="4724400"/>
          <a:ext cx="2286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4" imgW="1143000" imgH="736560" progId="Equation.DSMT4">
                  <p:embed/>
                </p:oleObj>
              </mc:Choice>
              <mc:Fallback>
                <p:oleObj name="Equation" r:id="rId4" imgW="1143000" imgH="7365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309" y="4724400"/>
                        <a:ext cx="2286000" cy="1473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2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6486144" cy="29870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078265"/>
              </p:ext>
            </p:extLst>
          </p:nvPr>
        </p:nvGraphicFramePr>
        <p:xfrm>
          <a:off x="3810000" y="4610311"/>
          <a:ext cx="88861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1" name="Equation" r:id="rId4" imgW="444307" imgH="228501" progId="Equation.DSMT4">
                  <p:embed/>
                </p:oleObj>
              </mc:Choice>
              <mc:Fallback>
                <p:oleObj name="Equation" r:id="rId4" imgW="44430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10311"/>
                        <a:ext cx="888614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26840"/>
              </p:ext>
            </p:extLst>
          </p:nvPr>
        </p:nvGraphicFramePr>
        <p:xfrm>
          <a:off x="4876800" y="4866620"/>
          <a:ext cx="76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" name="Equation" r:id="rId6" imgW="381000" imgH="228600" progId="Equation.DSMT4">
                  <p:embed/>
                </p:oleObj>
              </mc:Choice>
              <mc:Fallback>
                <p:oleObj name="Equation" r:id="rId6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66620"/>
                        <a:ext cx="7620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47800" y="4114800"/>
            <a:ext cx="18288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Analiza: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589217"/>
              </p:ext>
            </p:extLst>
          </p:nvPr>
        </p:nvGraphicFramePr>
        <p:xfrm>
          <a:off x="2850000" y="4376410"/>
          <a:ext cx="812448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3" name="Equation" r:id="rId8" imgW="406224" imgH="228501" progId="Equation.DSMT4">
                  <p:embed/>
                </p:oleObj>
              </mc:Choice>
              <mc:Fallback>
                <p:oleObj name="Equation" r:id="rId8" imgW="40622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000" y="4376410"/>
                        <a:ext cx="812448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73247"/>
              </p:ext>
            </p:extLst>
          </p:nvPr>
        </p:nvGraphicFramePr>
        <p:xfrm>
          <a:off x="7391400" y="838200"/>
          <a:ext cx="134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4"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838200"/>
                        <a:ext cx="1346200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66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966569"/>
              </p:ext>
            </p:extLst>
          </p:nvPr>
        </p:nvGraphicFramePr>
        <p:xfrm>
          <a:off x="1689100" y="3911600"/>
          <a:ext cx="26162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5" name="Equation" r:id="rId3" imgW="1307880" imgH="977760" progId="Equation.DSMT4">
                  <p:embed/>
                </p:oleObj>
              </mc:Choice>
              <mc:Fallback>
                <p:oleObj name="Equation" r:id="rId3" imgW="1307880" imgH="977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3911600"/>
                        <a:ext cx="2616200" cy="1955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6486144" cy="298704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42858"/>
              </p:ext>
            </p:extLst>
          </p:nvPr>
        </p:nvGraphicFramePr>
        <p:xfrm>
          <a:off x="4876800" y="44704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6" name="Equation" r:id="rId6" imgW="838080" imgH="431640" progId="Equation.DSMT4">
                  <p:embed/>
                </p:oleObj>
              </mc:Choice>
              <mc:Fallback>
                <p:oleObj name="Equation" r:id="rId6" imgW="8380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70400"/>
                        <a:ext cx="1676400" cy="863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05270"/>
              </p:ext>
            </p:extLst>
          </p:nvPr>
        </p:nvGraphicFramePr>
        <p:xfrm>
          <a:off x="4419600" y="472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830284"/>
              </p:ext>
            </p:extLst>
          </p:nvPr>
        </p:nvGraphicFramePr>
        <p:xfrm>
          <a:off x="7102671" y="46482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8" name="Equation" r:id="rId10" imgW="355292" imgH="203024" progId="Equation.DSMT4">
                  <p:embed/>
                </p:oleObj>
              </mc:Choice>
              <mc:Fallback>
                <p:oleObj name="Equation" r:id="rId10" imgW="355292" imgH="2030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671" y="46482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26964"/>
              </p:ext>
            </p:extLst>
          </p:nvPr>
        </p:nvGraphicFramePr>
        <p:xfrm>
          <a:off x="7086600" y="57150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9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715000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23557"/>
              </p:ext>
            </p:extLst>
          </p:nvPr>
        </p:nvGraphicFramePr>
        <p:xfrm>
          <a:off x="5257800" y="533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0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33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79353"/>
              </p:ext>
            </p:extLst>
          </p:nvPr>
        </p:nvGraphicFramePr>
        <p:xfrm>
          <a:off x="66294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1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2"/>
            <a:endCxn id="14" idx="1"/>
          </p:cNvCxnSpPr>
          <p:nvPr/>
        </p:nvCxnSpPr>
        <p:spPr>
          <a:xfrm rot="16200000" flipH="1">
            <a:off x="5911850" y="5226050"/>
            <a:ext cx="203200" cy="1231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6643393" y="4800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5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711200"/>
            <a:ext cx="6486144" cy="298704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24595"/>
              </p:ext>
            </p:extLst>
          </p:nvPr>
        </p:nvGraphicFramePr>
        <p:xfrm>
          <a:off x="1633728" y="4038600"/>
          <a:ext cx="59436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4" imgW="2971800" imgH="787400" progId="Equation.DSMT4">
                  <p:embed/>
                </p:oleObj>
              </mc:Choice>
              <mc:Fallback>
                <p:oleObj name="Equation" r:id="rId4" imgW="2971800" imgH="787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728" y="4038600"/>
                        <a:ext cx="59436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3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8527"/>
              </p:ext>
            </p:extLst>
          </p:nvPr>
        </p:nvGraphicFramePr>
        <p:xfrm>
          <a:off x="1143000" y="2768600"/>
          <a:ext cx="213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3" name="Equation" r:id="rId3" imgW="1066800" imgH="558800" progId="Equation.DSMT4">
                  <p:embed/>
                </p:oleObj>
              </mc:Choice>
              <mc:Fallback>
                <p:oleObj name="Equation" r:id="rId3" imgW="1066800" imgH="55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68600"/>
                        <a:ext cx="2133600" cy="1117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64909"/>
              </p:ext>
            </p:extLst>
          </p:nvPr>
        </p:nvGraphicFramePr>
        <p:xfrm>
          <a:off x="1143000" y="1117600"/>
          <a:ext cx="2336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4" name="Equation" r:id="rId5" imgW="1168200" imgH="507960" progId="Equation.DSMT4">
                  <p:embed/>
                </p:oleObj>
              </mc:Choice>
              <mc:Fallback>
                <p:oleObj name="Equation" r:id="rId5" imgW="116820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17600"/>
                        <a:ext cx="2336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117824"/>
              </p:ext>
            </p:extLst>
          </p:nvPr>
        </p:nvGraphicFramePr>
        <p:xfrm>
          <a:off x="4073144" y="11430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5" name="Equation" r:id="rId7" imgW="838080" imgH="431640" progId="Equation.DSMT4">
                  <p:embed/>
                </p:oleObj>
              </mc:Choice>
              <mc:Fallback>
                <p:oleObj name="Equation" r:id="rId7" imgW="838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144" y="1143000"/>
                        <a:ext cx="1676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3606800" y="1524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288414"/>
              </p:ext>
            </p:extLst>
          </p:nvPr>
        </p:nvGraphicFramePr>
        <p:xfrm>
          <a:off x="1600200" y="2286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12453"/>
              </p:ext>
            </p:extLst>
          </p:nvPr>
        </p:nvGraphicFramePr>
        <p:xfrm>
          <a:off x="3826071" y="32004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7" name="Equation" r:id="rId11" imgW="355292" imgH="203024" progId="Equation.DSMT4">
                  <p:embed/>
                </p:oleObj>
              </mc:Choice>
              <mc:Fallback>
                <p:oleObj name="Equation" r:id="rId11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071" y="32004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38515"/>
              </p:ext>
            </p:extLst>
          </p:nvPr>
        </p:nvGraphicFramePr>
        <p:xfrm>
          <a:off x="3771900" y="4495800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8" name="Equation" r:id="rId13" imgW="495000" imgH="228600" progId="Equation.DSMT4">
                  <p:embed/>
                </p:oleObj>
              </mc:Choice>
              <mc:Fallback>
                <p:oleObj name="Equation" r:id="rId13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4495800"/>
                        <a:ext cx="990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047943"/>
              </p:ext>
            </p:extLst>
          </p:nvPr>
        </p:nvGraphicFramePr>
        <p:xfrm>
          <a:off x="16002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9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771223"/>
              </p:ext>
            </p:extLst>
          </p:nvPr>
        </p:nvGraphicFramePr>
        <p:xfrm>
          <a:off x="3352800" y="45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2" idx="1"/>
          </p:cNvCxnSpPr>
          <p:nvPr/>
        </p:nvCxnSpPr>
        <p:spPr>
          <a:xfrm rot="16200000" flipH="1">
            <a:off x="2393950" y="3765550"/>
            <a:ext cx="304800" cy="1612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flipH="1">
            <a:off x="3366793" y="3352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478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57150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Pretpostavka o poprečnim presecima?</a:t>
            </a:r>
          </a:p>
          <a:p>
            <a:r>
              <a:rPr lang="sr-Latn-RS" sz="3200" dirty="0" smtClean="0"/>
              <a:t>Pretpostavka o izvodnicama?</a:t>
            </a:r>
          </a:p>
        </p:txBody>
      </p:sp>
    </p:spTree>
    <p:extLst>
      <p:ext uri="{BB962C8B-B14F-4D97-AF65-F5344CB8AC3E}">
        <p14:creationId xmlns:p14="http://schemas.microsoft.com/office/powerpoint/2010/main" val="21027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711200"/>
            <a:ext cx="6486144" cy="298704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55503"/>
              </p:ext>
            </p:extLst>
          </p:nvPr>
        </p:nvGraphicFramePr>
        <p:xfrm>
          <a:off x="1600200" y="4114800"/>
          <a:ext cx="6070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Equation" r:id="rId4" imgW="3035300" imgH="863600" progId="Equation.DSMT4">
                  <p:embed/>
                </p:oleObj>
              </mc:Choice>
              <mc:Fallback>
                <p:oleObj name="Equation" r:id="rId4" imgW="3035300" imgH="863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14800"/>
                        <a:ext cx="6070600" cy="172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83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385025"/>
              </p:ext>
            </p:extLst>
          </p:nvPr>
        </p:nvGraphicFramePr>
        <p:xfrm>
          <a:off x="1219200" y="1955800"/>
          <a:ext cx="246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0" name="Equation" r:id="rId3" imgW="1231560" imgH="507960" progId="Equation.DSMT4">
                  <p:embed/>
                </p:oleObj>
              </mc:Choice>
              <mc:Fallback>
                <p:oleObj name="Equation" r:id="rId3" imgW="12315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55800"/>
                        <a:ext cx="2463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63795"/>
              </p:ext>
            </p:extLst>
          </p:nvPr>
        </p:nvGraphicFramePr>
        <p:xfrm>
          <a:off x="4419600" y="609600"/>
          <a:ext cx="1676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1" name="Equation" r:id="rId5" imgW="837836" imgH="431613" progId="Equation.DSMT4">
                  <p:embed/>
                </p:oleObj>
              </mc:Choice>
              <mc:Fallback>
                <p:oleObj name="Equation" r:id="rId5" imgW="837836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09600"/>
                        <a:ext cx="1676400" cy="86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89780"/>
              </p:ext>
            </p:extLst>
          </p:nvPr>
        </p:nvGraphicFramePr>
        <p:xfrm>
          <a:off x="4419600" y="2032000"/>
          <a:ext cx="1727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2" name="Equation" r:id="rId7" imgW="863280" imgH="469800" progId="Equation.DSMT4">
                  <p:embed/>
                </p:oleObj>
              </mc:Choice>
              <mc:Fallback>
                <p:oleObj name="Equation" r:id="rId7" imgW="86328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32000"/>
                        <a:ext cx="1727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>
            <a:off x="3818590" y="2362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339101"/>
              </p:ext>
            </p:extLst>
          </p:nvPr>
        </p:nvGraphicFramePr>
        <p:xfrm>
          <a:off x="48260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447608"/>
              </p:ext>
            </p:extLst>
          </p:nvPr>
        </p:nvGraphicFramePr>
        <p:xfrm>
          <a:off x="1219200" y="3581399"/>
          <a:ext cx="2336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4" name="Equation" r:id="rId11" imgW="1168400" imgH="469900" progId="Equation.DSMT4">
                  <p:embed/>
                </p:oleObj>
              </mc:Choice>
              <mc:Fallback>
                <p:oleObj name="Equation" r:id="rId11" imgW="11684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81399"/>
                        <a:ext cx="23368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89038"/>
              </p:ext>
            </p:extLst>
          </p:nvPr>
        </p:nvGraphicFramePr>
        <p:xfrm>
          <a:off x="1600200" y="309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5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9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976257"/>
              </p:ext>
            </p:extLst>
          </p:nvPr>
        </p:nvGraphicFramePr>
        <p:xfrm>
          <a:off x="4168971" y="3733800"/>
          <a:ext cx="710584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6" name="Equation" r:id="rId14" imgW="355292" imgH="203024" progId="Equation.DSMT4">
                  <p:embed/>
                </p:oleObj>
              </mc:Choice>
              <mc:Fallback>
                <p:oleObj name="Equation" r:id="rId14" imgW="355292" imgH="20302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971" y="3733800"/>
                        <a:ext cx="710584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70465"/>
              </p:ext>
            </p:extLst>
          </p:nvPr>
        </p:nvGraphicFramePr>
        <p:xfrm>
          <a:off x="4178300" y="50292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7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50292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57"/>
              </p:ext>
            </p:extLst>
          </p:nvPr>
        </p:nvGraphicFramePr>
        <p:xfrm>
          <a:off x="1943100" y="454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8" name="Equation" r:id="rId18" imgW="139639" imgH="203112" progId="Equation.DSMT4">
                  <p:embed/>
                </p:oleObj>
              </mc:Choice>
              <mc:Fallback>
                <p:oleObj name="Equation" r:id="rId1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54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290991"/>
              </p:ext>
            </p:extLst>
          </p:nvPr>
        </p:nvGraphicFramePr>
        <p:xfrm>
          <a:off x="3695700" y="5105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9" name="Equation" r:id="rId19" imgW="190417" imgH="152334" progId="Equation.DSMT4">
                  <p:embed/>
                </p:oleObj>
              </mc:Choice>
              <mc:Fallback>
                <p:oleObj name="Equation" r:id="rId1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5105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>
            <a:stCxn id="13" idx="2"/>
            <a:endCxn id="14" idx="1"/>
          </p:cNvCxnSpPr>
          <p:nvPr/>
        </p:nvCxnSpPr>
        <p:spPr>
          <a:xfrm rot="16200000" flipH="1">
            <a:off x="2736850" y="4298950"/>
            <a:ext cx="304800" cy="1612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3709693" y="3886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823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297168" cy="3066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702314"/>
            <a:ext cx="6297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6.18 Primer statički neodređenog štapa kružnog poprečnog preseka koji je opterećen na uvijanje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274638"/>
            <a:ext cx="7772400" cy="1249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6.8. Statički neodređeni problemi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uvijanja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62283" y="5638800"/>
            <a:ext cx="4845489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 smtClean="0"/>
              <a:t>Stepen statičke neodređenosti:</a:t>
            </a:r>
            <a:endParaRPr lang="sr-Latn-R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37400"/>
              </p:ext>
            </p:extLst>
          </p:nvPr>
        </p:nvGraphicFramePr>
        <p:xfrm>
          <a:off x="6502972" y="5943600"/>
          <a:ext cx="659828" cy="35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Equation" r:id="rId4" imgW="329914" imgH="177646" progId="Equation.DSMT4">
                  <p:embed/>
                </p:oleObj>
              </mc:Choice>
              <mc:Fallback>
                <p:oleObj name="Equation" r:id="rId4" imgW="329914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972" y="5943600"/>
                        <a:ext cx="659828" cy="35529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2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89" y="533400"/>
            <a:ext cx="6297168" cy="2578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6489" y="3163669"/>
            <a:ext cx="62971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6.19 Skica predmetnog štapa sa uklonjenim desnim </a:t>
            </a:r>
            <a:r>
              <a:rPr lang="sr-Latn-RS" sz="2000" i="1" dirty="0" smtClean="0"/>
              <a:t>ukleštenjem </a:t>
            </a:r>
            <a:r>
              <a:rPr lang="sr-Latn-RS" sz="2000" i="1" dirty="0"/>
              <a:t>kojem je uticaj </a:t>
            </a:r>
            <a:r>
              <a:rPr lang="sr-Latn-RS" sz="2000" i="1" dirty="0" smtClean="0"/>
              <a:t>nadomešten </a:t>
            </a:r>
            <a:r>
              <a:rPr lang="sr-Latn-RS" sz="2000" i="1" dirty="0"/>
              <a:t>sa reaktivnim momentom M</a:t>
            </a:r>
            <a:r>
              <a:rPr lang="sr-Latn-RS" sz="2000" i="1" baseline="-25000" dirty="0"/>
              <a:t>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28561" y="4488190"/>
            <a:ext cx="3117273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Dopunski uslov:</a:t>
            </a:r>
            <a:endParaRPr lang="sr-Latn-RS" sz="2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773445"/>
              </p:ext>
            </p:extLst>
          </p:nvPr>
        </p:nvGraphicFramePr>
        <p:xfrm>
          <a:off x="3835400" y="4749800"/>
          <a:ext cx="469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4" imgW="2349360" imgH="253800" progId="Equation.DSMT4">
                  <p:embed/>
                </p:oleObj>
              </mc:Choice>
              <mc:Fallback>
                <p:oleObj name="Equation" r:id="rId4" imgW="23493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749800"/>
                        <a:ext cx="4699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2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905350"/>
              </p:ext>
            </p:extLst>
          </p:nvPr>
        </p:nvGraphicFramePr>
        <p:xfrm>
          <a:off x="1473200" y="3505200"/>
          <a:ext cx="4140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2" name="Equation" r:id="rId4" imgW="2070000" imgH="431640" progId="Equation.DSMT4">
                  <p:embed/>
                </p:oleObj>
              </mc:Choice>
              <mc:Fallback>
                <p:oleObj name="Equation" r:id="rId4" imgW="20700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505200"/>
                        <a:ext cx="4140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54475"/>
              </p:ext>
            </p:extLst>
          </p:nvPr>
        </p:nvGraphicFramePr>
        <p:xfrm>
          <a:off x="5715000" y="378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3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8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618384"/>
              </p:ext>
            </p:extLst>
          </p:nvPr>
        </p:nvGraphicFramePr>
        <p:xfrm>
          <a:off x="6172200" y="3556000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Equation" r:id="rId8" imgW="685800" imgH="393700" progId="Equation.DSMT4">
                  <p:embed/>
                </p:oleObj>
              </mc:Choice>
              <mc:Fallback>
                <p:oleObj name="Equation" r:id="rId8" imgW="6858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56000"/>
                        <a:ext cx="1371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89" y="533400"/>
            <a:ext cx="6297168" cy="2578608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0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Statički uslov ravnoteže:</a:t>
            </a:r>
            <a:endParaRPr lang="sr-Latn-RS" sz="2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727645"/>
              </p:ext>
            </p:extLst>
          </p:nvPr>
        </p:nvGraphicFramePr>
        <p:xfrm>
          <a:off x="2629039" y="4535507"/>
          <a:ext cx="408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7" name="Equation" r:id="rId3" imgW="2044440" imgH="228600" progId="Equation.DSMT4">
                  <p:embed/>
                </p:oleObj>
              </mc:Choice>
              <mc:Fallback>
                <p:oleObj name="Equation" r:id="rId3" imgW="20444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039" y="4535507"/>
                        <a:ext cx="4089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84513"/>
              </p:ext>
            </p:extLst>
          </p:nvPr>
        </p:nvGraphicFramePr>
        <p:xfrm>
          <a:off x="7239000" y="4318000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8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318000"/>
                        <a:ext cx="1371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6781800" y="4695527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203127"/>
              </p:ext>
            </p:extLst>
          </p:nvPr>
        </p:nvGraphicFramePr>
        <p:xfrm>
          <a:off x="3810000" y="5105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05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46565"/>
              </p:ext>
            </p:extLst>
          </p:nvPr>
        </p:nvGraphicFramePr>
        <p:xfrm>
          <a:off x="3352800" y="5562599"/>
          <a:ext cx="134561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0" name="Equation" r:id="rId9" imgW="672808" imgH="393529" progId="Equation.DSMT4">
                  <p:embed/>
                </p:oleObj>
              </mc:Choice>
              <mc:Fallback>
                <p:oleObj name="Equation" r:id="rId9" imgW="672808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62599"/>
                        <a:ext cx="134561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8912"/>
            <a:ext cx="6297168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861316"/>
              </p:ext>
            </p:extLst>
          </p:nvPr>
        </p:nvGraphicFramePr>
        <p:xfrm>
          <a:off x="762000" y="3810000"/>
          <a:ext cx="5638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name="Equation" r:id="rId3" imgW="2819400" imgH="1219200" progId="Equation.DSMT4">
                  <p:embed/>
                </p:oleObj>
              </mc:Choice>
              <mc:Fallback>
                <p:oleObj name="Equation" r:id="rId3" imgW="28194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5638800" cy="2438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414790"/>
              </p:ext>
            </p:extLst>
          </p:nvPr>
        </p:nvGraphicFramePr>
        <p:xfrm>
          <a:off x="6934200" y="3810000"/>
          <a:ext cx="1752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6" name="Equation" r:id="rId5" imgW="876240" imgH="1218960" progId="Equation.DSMT4">
                  <p:embed/>
                </p:oleObj>
              </mc:Choice>
              <mc:Fallback>
                <p:oleObj name="Equation" r:id="rId5" imgW="876240" imgH="1218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1752600" cy="2438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297168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6297168" cy="306628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645260"/>
              </p:ext>
            </p:extLst>
          </p:nvPr>
        </p:nvGraphicFramePr>
        <p:xfrm>
          <a:off x="1752600" y="3657600"/>
          <a:ext cx="4069080" cy="283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9" name="Equation" r:id="rId4" imgW="2260600" imgH="1574800" progId="Equation.DSMT4">
                  <p:embed/>
                </p:oleObj>
              </mc:Choice>
              <mc:Fallback>
                <p:oleObj name="Equation" r:id="rId4" imgW="2260600" imgH="1574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4069080" cy="2834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33530"/>
              </p:ext>
            </p:extLst>
          </p:nvPr>
        </p:nvGraphicFramePr>
        <p:xfrm>
          <a:off x="6705600" y="2590800"/>
          <a:ext cx="1345680" cy="269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Equation" r:id="rId6" imgW="672840" imgH="1346040" progId="Equation.DSMT4">
                  <p:embed/>
                </p:oleObj>
              </mc:Choice>
              <mc:Fallback>
                <p:oleObj name="Equation" r:id="rId6" imgW="672840" imgH="1346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90800"/>
                        <a:ext cx="1345680" cy="26920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17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96753"/>
              </p:ext>
            </p:extLst>
          </p:nvPr>
        </p:nvGraphicFramePr>
        <p:xfrm>
          <a:off x="2582863" y="3744913"/>
          <a:ext cx="2560637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1" name="Equation" r:id="rId3" imgW="1422360" imgH="1384200" progId="Equation.DSMT4">
                  <p:embed/>
                </p:oleObj>
              </mc:Choice>
              <mc:Fallback>
                <p:oleObj name="Equation" r:id="rId3" imgW="1422360" imgH="1384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3744913"/>
                        <a:ext cx="2560637" cy="24907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6297168" cy="306628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238624"/>
              </p:ext>
            </p:extLst>
          </p:nvPr>
        </p:nvGraphicFramePr>
        <p:xfrm>
          <a:off x="6453188" y="2971800"/>
          <a:ext cx="1854000" cy="266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Equation" r:id="rId6" imgW="927000" imgH="1333440" progId="Equation.DSMT4">
                  <p:embed/>
                </p:oleObj>
              </mc:Choice>
              <mc:Fallback>
                <p:oleObj name="Equation" r:id="rId6" imgW="927000" imgH="1333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8" y="2971800"/>
                        <a:ext cx="1854000" cy="26668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3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274638"/>
            <a:ext cx="7772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6.9. Oštećenja pri uvijanju     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676400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1) Uticajni naponi </a:t>
            </a:r>
          </a:p>
          <a:p>
            <a:r>
              <a:rPr lang="sr-Latn-RS" sz="2800" b="1" dirty="0"/>
              <a:t> </a:t>
            </a:r>
            <a:r>
              <a:rPr lang="sr-Latn-RS" sz="2800" b="1" dirty="0" smtClean="0"/>
              <a:t>    smicanja </a:t>
            </a:r>
            <a:endParaRPr lang="sr-Latn-R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066800" y="3084493"/>
            <a:ext cx="3117273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2) Uticajni glavni</a:t>
            </a:r>
          </a:p>
          <a:p>
            <a:r>
              <a:rPr lang="sr-Latn-RS" sz="2800" b="1" dirty="0"/>
              <a:t> </a:t>
            </a:r>
            <a:r>
              <a:rPr lang="sr-Latn-RS" sz="2800" b="1" dirty="0" smtClean="0"/>
              <a:t>   naponi </a:t>
            </a:r>
            <a:endParaRPr lang="sr-Latn-RS" sz="28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85471"/>
              </p:ext>
            </p:extLst>
          </p:nvPr>
        </p:nvGraphicFramePr>
        <p:xfrm>
          <a:off x="3460487" y="3733800"/>
          <a:ext cx="144717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Equation" r:id="rId3" imgW="723586" imgH="241195" progId="Equation.DSMT4">
                  <p:embed/>
                </p:oleObj>
              </mc:Choice>
              <mc:Fallback>
                <p:oleObj name="Equation" r:id="rId3" imgW="723586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487" y="3733800"/>
                        <a:ext cx="1447172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030392"/>
              </p:ext>
            </p:extLst>
          </p:nvPr>
        </p:nvGraphicFramePr>
        <p:xfrm>
          <a:off x="3917950" y="2401888"/>
          <a:ext cx="531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Equation" r:id="rId5" imgW="266400" imgH="228600" progId="Equation.DSMT4">
                  <p:embed/>
                </p:oleObj>
              </mc:Choice>
              <mc:Fallback>
                <p:oleObj name="Equation" r:id="rId5" imgW="2664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2401888"/>
                        <a:ext cx="531813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6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6858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Pretpostavka o deformacijama?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54206"/>
              </p:ext>
            </p:extLst>
          </p:nvPr>
        </p:nvGraphicFramePr>
        <p:xfrm>
          <a:off x="1373188" y="1041400"/>
          <a:ext cx="197961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990360" imgH="965160" progId="Equation.DSMT4">
                  <p:embed/>
                </p:oleObj>
              </mc:Choice>
              <mc:Fallback>
                <p:oleObj name="Equation" r:id="rId3" imgW="99036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1041400"/>
                        <a:ext cx="1979612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5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03" y="457203"/>
            <a:ext cx="5399532" cy="4814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5308937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6.20 Primeri oštećenja usled uvijanja: polomljeno puno vratilo izrađeno od mekog čelika (a), epruveta izrađena od tvrđeg čelika (b), trajno plastično deformisano šuplje kardansko vratilo (c) i polomljena kost (d)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5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04800"/>
            <a:ext cx="7772400" cy="762000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Pretpostavka o naponima?</a:t>
            </a:r>
            <a:endParaRPr lang="en-US" sz="3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99530"/>
              </p:ext>
            </p:extLst>
          </p:nvPr>
        </p:nvGraphicFramePr>
        <p:xfrm>
          <a:off x="1309688" y="1041400"/>
          <a:ext cx="2106612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3" imgW="1054080" imgH="965160" progId="Equation.DSMT4">
                  <p:embed/>
                </p:oleObj>
              </mc:Choice>
              <mc:Fallback>
                <p:oleObj name="Equation" r:id="rId3" imgW="1054080" imgH="965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1041400"/>
                        <a:ext cx="2106612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8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609592"/>
            <a:ext cx="6656832" cy="36987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4168" y="4394537"/>
            <a:ext cx="6656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6.2 Neopterećen gumeni štap kružnog poprečnog preseka sa ucrtanom mrežom međusobno normalnih linija (a) i opterećen na uvijanje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76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685800"/>
            <a:ext cx="7173468" cy="29900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198" y="3708737"/>
            <a:ext cx="7173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6.3 Dvodimenzionalne projekcije neopterećenog gumenog štapa sa ucrtanom mrežom međusobno normalnih linija (a) i opterećenog na uvijanje (b)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09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4816</TotalTime>
  <Words>659</Words>
  <Application>Microsoft Office PowerPoint</Application>
  <PresentationFormat>On-screen Show (4:3)</PresentationFormat>
  <Paragraphs>131</Paragraphs>
  <Slides>60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6. UVIJANJE</vt:lpstr>
      <vt:lpstr>PowerPoint Presentation</vt:lpstr>
      <vt:lpstr>6.2. Naponi i deformacije pri uvijanju        štapova kružnog i        kružno-prstenastog poprečnog        preseka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622</cp:revision>
  <dcterms:created xsi:type="dcterms:W3CDTF">2015-02-23T09:28:50Z</dcterms:created>
  <dcterms:modified xsi:type="dcterms:W3CDTF">2020-03-31T14:03:46Z</dcterms:modified>
</cp:coreProperties>
</file>