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77"/>
  </p:notesMasterIdLst>
  <p:sldIdLst>
    <p:sldId id="256" r:id="rId2"/>
    <p:sldId id="257" r:id="rId3"/>
    <p:sldId id="275" r:id="rId4"/>
    <p:sldId id="276" r:id="rId5"/>
    <p:sldId id="277" r:id="rId6"/>
    <p:sldId id="278" r:id="rId7"/>
    <p:sldId id="274" r:id="rId8"/>
    <p:sldId id="279" r:id="rId9"/>
    <p:sldId id="281" r:id="rId10"/>
    <p:sldId id="282" r:id="rId11"/>
    <p:sldId id="280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6" r:id="rId25"/>
    <p:sldId id="297" r:id="rId26"/>
    <p:sldId id="298" r:id="rId27"/>
    <p:sldId id="299" r:id="rId28"/>
    <p:sldId id="301" r:id="rId29"/>
    <p:sldId id="302" r:id="rId30"/>
    <p:sldId id="303" r:id="rId31"/>
    <p:sldId id="304" r:id="rId32"/>
    <p:sldId id="306" r:id="rId33"/>
    <p:sldId id="307" r:id="rId34"/>
    <p:sldId id="308" r:id="rId35"/>
    <p:sldId id="305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3" r:id="rId50"/>
    <p:sldId id="324" r:id="rId51"/>
    <p:sldId id="325" r:id="rId52"/>
    <p:sldId id="326" r:id="rId53"/>
    <p:sldId id="327" r:id="rId54"/>
    <p:sldId id="328" r:id="rId55"/>
    <p:sldId id="322" r:id="rId56"/>
    <p:sldId id="329" r:id="rId57"/>
    <p:sldId id="330" r:id="rId58"/>
    <p:sldId id="331" r:id="rId59"/>
    <p:sldId id="332" r:id="rId60"/>
    <p:sldId id="333" r:id="rId61"/>
    <p:sldId id="334" r:id="rId62"/>
    <p:sldId id="335" r:id="rId63"/>
    <p:sldId id="336" r:id="rId64"/>
    <p:sldId id="338" r:id="rId65"/>
    <p:sldId id="337" r:id="rId66"/>
    <p:sldId id="339" r:id="rId67"/>
    <p:sldId id="340" r:id="rId68"/>
    <p:sldId id="341" r:id="rId69"/>
    <p:sldId id="342" r:id="rId70"/>
    <p:sldId id="343" r:id="rId71"/>
    <p:sldId id="344" r:id="rId72"/>
    <p:sldId id="345" r:id="rId73"/>
    <p:sldId id="346" r:id="rId74"/>
    <p:sldId id="347" r:id="rId75"/>
    <p:sldId id="348" r:id="rId7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7.wmf"/><Relationship Id="rId4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7.wmf"/><Relationship Id="rId4" Type="http://schemas.openxmlformats.org/officeDocument/2006/relationships/image" Target="../media/image5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4.wmf"/><Relationship Id="rId5" Type="http://schemas.openxmlformats.org/officeDocument/2006/relationships/image" Target="../media/image7.wmf"/><Relationship Id="rId4" Type="http://schemas.openxmlformats.org/officeDocument/2006/relationships/image" Target="../media/image6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4.wmf"/><Relationship Id="rId1" Type="http://schemas.openxmlformats.org/officeDocument/2006/relationships/image" Target="../media/image65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64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74.wmf"/><Relationship Id="rId7" Type="http://schemas.openxmlformats.org/officeDocument/2006/relationships/image" Target="../media/image76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5.wmf"/><Relationship Id="rId5" Type="http://schemas.openxmlformats.org/officeDocument/2006/relationships/image" Target="../media/image6.wmf"/><Relationship Id="rId4" Type="http://schemas.openxmlformats.org/officeDocument/2006/relationships/image" Target="../media/image6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5" Type="http://schemas.openxmlformats.org/officeDocument/2006/relationships/image" Target="../media/image7.wmf"/><Relationship Id="rId4" Type="http://schemas.openxmlformats.org/officeDocument/2006/relationships/image" Target="../media/image8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7.wmf"/><Relationship Id="rId5" Type="http://schemas.openxmlformats.org/officeDocument/2006/relationships/image" Target="../media/image6.wmf"/><Relationship Id="rId4" Type="http://schemas.openxmlformats.org/officeDocument/2006/relationships/image" Target="../media/image86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4.wmf"/><Relationship Id="rId1" Type="http://schemas.openxmlformats.org/officeDocument/2006/relationships/image" Target="../media/image67.wmf"/><Relationship Id="rId4" Type="http://schemas.openxmlformats.org/officeDocument/2006/relationships/image" Target="../media/image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7.wmf"/><Relationship Id="rId5" Type="http://schemas.openxmlformats.org/officeDocument/2006/relationships/image" Target="../media/image84.wmf"/><Relationship Id="rId4" Type="http://schemas.openxmlformats.org/officeDocument/2006/relationships/image" Target="../media/image6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image" Target="../media/image6.wmf"/><Relationship Id="rId7" Type="http://schemas.openxmlformats.org/officeDocument/2006/relationships/image" Target="../media/image95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4.wmf"/><Relationship Id="rId5" Type="http://schemas.openxmlformats.org/officeDocument/2006/relationships/image" Target="../media/image84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6.wmf"/><Relationship Id="rId7" Type="http://schemas.openxmlformats.org/officeDocument/2006/relationships/image" Target="../media/image12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7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99.wmf"/><Relationship Id="rId1" Type="http://schemas.openxmlformats.org/officeDocument/2006/relationships/image" Target="../media/image104.wmf"/><Relationship Id="rId5" Type="http://schemas.openxmlformats.org/officeDocument/2006/relationships/image" Target="../media/image106.wmf"/><Relationship Id="rId4" Type="http://schemas.openxmlformats.org/officeDocument/2006/relationships/image" Target="../media/image7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108.wmf"/><Relationship Id="rId7" Type="http://schemas.openxmlformats.org/officeDocument/2006/relationships/image" Target="../media/image110.wmf"/><Relationship Id="rId2" Type="http://schemas.openxmlformats.org/officeDocument/2006/relationships/image" Target="../media/image107.wmf"/><Relationship Id="rId1" Type="http://schemas.openxmlformats.org/officeDocument/2006/relationships/image" Target="../media/image100.wmf"/><Relationship Id="rId6" Type="http://schemas.openxmlformats.org/officeDocument/2006/relationships/image" Target="../media/image101.wmf"/><Relationship Id="rId5" Type="http://schemas.openxmlformats.org/officeDocument/2006/relationships/image" Target="../media/image109.wmf"/><Relationship Id="rId4" Type="http://schemas.openxmlformats.org/officeDocument/2006/relationships/image" Target="../media/image7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image" Target="../media/image110.wmf"/><Relationship Id="rId7" Type="http://schemas.openxmlformats.org/officeDocument/2006/relationships/image" Target="../media/image6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6" Type="http://schemas.openxmlformats.org/officeDocument/2006/relationships/image" Target="../media/image114.wmf"/><Relationship Id="rId5" Type="http://schemas.openxmlformats.org/officeDocument/2006/relationships/image" Target="../media/image7.wmf"/><Relationship Id="rId4" Type="http://schemas.openxmlformats.org/officeDocument/2006/relationships/image" Target="../media/image67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image" Target="../media/image6.wmf"/><Relationship Id="rId7" Type="http://schemas.openxmlformats.org/officeDocument/2006/relationships/image" Target="../media/image119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10.wmf"/><Relationship Id="rId5" Type="http://schemas.openxmlformats.org/officeDocument/2006/relationships/image" Target="../media/image118.wmf"/><Relationship Id="rId4" Type="http://schemas.openxmlformats.org/officeDocument/2006/relationships/image" Target="../media/image7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21.wmf"/><Relationship Id="rId1" Type="http://schemas.openxmlformats.org/officeDocument/2006/relationships/image" Target="../media/image7.wmf"/><Relationship Id="rId4" Type="http://schemas.openxmlformats.org/officeDocument/2006/relationships/image" Target="../media/image122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4" Type="http://schemas.openxmlformats.org/officeDocument/2006/relationships/image" Target="../media/image7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7.wmf"/><Relationship Id="rId1" Type="http://schemas.openxmlformats.org/officeDocument/2006/relationships/image" Target="../media/image128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5" Type="http://schemas.openxmlformats.org/officeDocument/2006/relationships/image" Target="../media/image135.wmf"/><Relationship Id="rId4" Type="http://schemas.openxmlformats.org/officeDocument/2006/relationships/image" Target="../media/image7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wmf"/><Relationship Id="rId1" Type="http://schemas.openxmlformats.org/officeDocument/2006/relationships/image" Target="../media/image139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6.wmf"/><Relationship Id="rId1" Type="http://schemas.openxmlformats.org/officeDocument/2006/relationships/image" Target="../media/image143.wmf"/><Relationship Id="rId4" Type="http://schemas.openxmlformats.org/officeDocument/2006/relationships/image" Target="../media/image7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7" Type="http://schemas.openxmlformats.org/officeDocument/2006/relationships/image" Target="../media/image149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48.wmf"/><Relationship Id="rId5" Type="http://schemas.openxmlformats.org/officeDocument/2006/relationships/image" Target="../media/image147.wmf"/><Relationship Id="rId4" Type="http://schemas.openxmlformats.org/officeDocument/2006/relationships/image" Target="../media/image146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50.wmf"/><Relationship Id="rId1" Type="http://schemas.openxmlformats.org/officeDocument/2006/relationships/image" Target="../media/image144.wmf"/><Relationship Id="rId6" Type="http://schemas.openxmlformats.org/officeDocument/2006/relationships/image" Target="../media/image152.wmf"/><Relationship Id="rId5" Type="http://schemas.openxmlformats.org/officeDocument/2006/relationships/image" Target="../media/image151.wmf"/><Relationship Id="rId4" Type="http://schemas.openxmlformats.org/officeDocument/2006/relationships/image" Target="../media/image7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image" Target="../media/image150.wmf"/><Relationship Id="rId6" Type="http://schemas.openxmlformats.org/officeDocument/2006/relationships/image" Target="../media/image156.wmf"/><Relationship Id="rId5" Type="http://schemas.openxmlformats.org/officeDocument/2006/relationships/image" Target="../media/image155.wmf"/><Relationship Id="rId4" Type="http://schemas.openxmlformats.org/officeDocument/2006/relationships/image" Target="../media/image7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wmf"/><Relationship Id="rId1" Type="http://schemas.openxmlformats.org/officeDocument/2006/relationships/image" Target="../media/image157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7" Type="http://schemas.openxmlformats.org/officeDocument/2006/relationships/image" Target="../media/image7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6" Type="http://schemas.openxmlformats.org/officeDocument/2006/relationships/image" Target="../media/image162.wmf"/><Relationship Id="rId5" Type="http://schemas.openxmlformats.org/officeDocument/2006/relationships/image" Target="../media/image6.wmf"/><Relationship Id="rId4" Type="http://schemas.openxmlformats.org/officeDocument/2006/relationships/image" Target="../media/image161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Relationship Id="rId6" Type="http://schemas.openxmlformats.org/officeDocument/2006/relationships/image" Target="../media/image7.wmf"/><Relationship Id="rId5" Type="http://schemas.openxmlformats.org/officeDocument/2006/relationships/image" Target="../media/image168.wmf"/><Relationship Id="rId4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7.wmf"/><Relationship Id="rId1" Type="http://schemas.openxmlformats.org/officeDocument/2006/relationships/image" Target="../media/image20.wmf"/><Relationship Id="rId5" Type="http://schemas.openxmlformats.org/officeDocument/2006/relationships/image" Target="../media/image6.wmf"/><Relationship Id="rId4" Type="http://schemas.openxmlformats.org/officeDocument/2006/relationships/image" Target="../media/image22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9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wmf"/><Relationship Id="rId1" Type="http://schemas.openxmlformats.org/officeDocument/2006/relationships/image" Target="../media/image171.w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wmf"/><Relationship Id="rId1" Type="http://schemas.openxmlformats.org/officeDocument/2006/relationships/image" Target="../media/image173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2.wmf"/><Relationship Id="rId1" Type="http://schemas.openxmlformats.org/officeDocument/2006/relationships/image" Target="../media/image20.wmf"/><Relationship Id="rId5" Type="http://schemas.openxmlformats.org/officeDocument/2006/relationships/image" Target="../media/image17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2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17.wmf"/><Relationship Id="rId1" Type="http://schemas.openxmlformats.org/officeDocument/2006/relationships/image" Target="../media/image25.wmf"/><Relationship Id="rId4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7.wmf"/><Relationship Id="rId5" Type="http://schemas.openxmlformats.org/officeDocument/2006/relationships/image" Target="../media/image31.wmf"/><Relationship Id="rId4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7.4.2020.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9A28-C45A-4BC8-8857-B70C8283602C}" type="datetime1">
              <a:rPr lang="sr-Latn-RS" smtClean="0"/>
              <a:t>7.4.2020.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4D5F-4B8A-4D80-9B63-7F53802A8D8D}" type="datetime1">
              <a:rPr lang="sr-Latn-RS" smtClean="0"/>
              <a:t>7.4.2020.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7F9-32A8-4F93-BAC9-2D69C5AE8F1D}" type="datetime1">
              <a:rPr lang="sr-Latn-RS" smtClean="0"/>
              <a:t>7.4.2020.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7B31-4538-418E-9343-115C28521460}" type="datetime1">
              <a:rPr lang="sr-Latn-RS" smtClean="0"/>
              <a:t>7.4.2020.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43F-EF35-4B2A-8CAD-65F630D727BA}" type="datetime1">
              <a:rPr lang="sr-Latn-RS" smtClean="0"/>
              <a:t>7.4.2020.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502-BAAA-456D-8215-F3419EF9C6C0}" type="datetime1">
              <a:rPr lang="sr-Latn-RS" smtClean="0"/>
              <a:t>7.4.2020.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B0DF-FECA-4393-99A6-0434914906CF}" type="datetime1">
              <a:rPr lang="sr-Latn-RS" smtClean="0"/>
              <a:t>7.4.2020.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B39F-B750-4181-93D7-3ABDC2380F1E}" type="datetime1">
              <a:rPr lang="sr-Latn-RS" smtClean="0"/>
              <a:t>7.4.2020.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80D-67E1-47B5-A07D-FFB829C83C68}" type="datetime1">
              <a:rPr lang="sr-Latn-RS" smtClean="0"/>
              <a:t>7.4.2020.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DCB-1DFB-44AF-B08C-13C7A784851D}" type="datetime1">
              <a:rPr lang="sr-Latn-RS" smtClean="0"/>
              <a:t>7.4.2020.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7069-807C-46EC-B4FD-0F745334FA70}" type="datetime1">
              <a:rPr lang="sr-Latn-RS" smtClean="0"/>
              <a:t>7.4.2020.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0886F-60A4-4CD3-954E-8037A4EE8588}" type="datetime1">
              <a:rPr lang="sr-Latn-RS" smtClean="0"/>
              <a:t>7.4.2020.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5.wmf"/><Relationship Id="rId18" Type="http://schemas.openxmlformats.org/officeDocument/2006/relationships/image" Target="../media/image12.wmf"/><Relationship Id="rId3" Type="http://schemas.openxmlformats.org/officeDocument/2006/relationships/image" Target="../media/image18.jpg"/><Relationship Id="rId21" Type="http://schemas.openxmlformats.org/officeDocument/2006/relationships/oleObject" Target="../embeddings/oleObject17.bin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2.bin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wmf"/><Relationship Id="rId20" Type="http://schemas.openxmlformats.org/officeDocument/2006/relationships/image" Target="../media/image17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7.wmf"/><Relationship Id="rId5" Type="http://schemas.openxmlformats.org/officeDocument/2006/relationships/image" Target="../media/image13.wmf"/><Relationship Id="rId15" Type="http://schemas.openxmlformats.org/officeDocument/2006/relationships/oleObject" Target="../embeddings/oleObject14.bin"/><Relationship Id="rId10" Type="http://schemas.openxmlformats.org/officeDocument/2006/relationships/oleObject" Target="../embeddings/oleObject11.bin"/><Relationship Id="rId19" Type="http://schemas.openxmlformats.org/officeDocument/2006/relationships/oleObject" Target="../embeddings/oleObject16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2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17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11" Type="http://schemas.openxmlformats.org/officeDocument/2006/relationships/image" Target="../media/image6.wmf"/><Relationship Id="rId5" Type="http://schemas.openxmlformats.org/officeDocument/2006/relationships/oleObject" Target="../embeddings/oleObject37.bin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25.wmf"/><Relationship Id="rId9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31.wmf"/><Relationship Id="rId3" Type="http://schemas.openxmlformats.org/officeDocument/2006/relationships/oleObject" Target="../embeddings/oleObject40.bin"/><Relationship Id="rId7" Type="http://schemas.openxmlformats.org/officeDocument/2006/relationships/image" Target="../media/image27.jpg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11" Type="http://schemas.openxmlformats.org/officeDocument/2006/relationships/image" Target="../media/image6.wmf"/><Relationship Id="rId5" Type="http://schemas.openxmlformats.org/officeDocument/2006/relationships/oleObject" Target="../embeddings/oleObject41.bin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43.bin"/><Relationship Id="rId4" Type="http://schemas.openxmlformats.org/officeDocument/2006/relationships/image" Target="../media/image28.wmf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4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37.jp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4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5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5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image" Target="../media/image48.jp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51.wmf"/><Relationship Id="rId5" Type="http://schemas.openxmlformats.org/officeDocument/2006/relationships/image" Target="../media/image49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6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65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54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5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7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7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7.wmf"/><Relationship Id="rId3" Type="http://schemas.openxmlformats.org/officeDocument/2006/relationships/image" Target="../media/image59.jpg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7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9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78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image" Target="../media/image67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7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5" Type="http://schemas.openxmlformats.org/officeDocument/2006/relationships/image" Target="../media/image68.wmf"/><Relationship Id="rId10" Type="http://schemas.openxmlformats.org/officeDocument/2006/relationships/image" Target="../media/image7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83.bin"/><Relationship Id="rId14" Type="http://schemas.openxmlformats.org/officeDocument/2006/relationships/oleObject" Target="../embeddings/oleObject86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93.bin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92.bin"/><Relationship Id="rId5" Type="http://schemas.openxmlformats.org/officeDocument/2006/relationships/oleObject" Target="../embeddings/oleObject89.bin"/><Relationship Id="rId10" Type="http://schemas.openxmlformats.org/officeDocument/2006/relationships/image" Target="../media/image64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91.bin"/><Relationship Id="rId14" Type="http://schemas.openxmlformats.org/officeDocument/2006/relationships/image" Target="../media/image7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99.bin"/><Relationship Id="rId18" Type="http://schemas.openxmlformats.org/officeDocument/2006/relationships/image" Target="../media/image7.w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10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6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5.bin"/><Relationship Id="rId15" Type="http://schemas.openxmlformats.org/officeDocument/2006/relationships/oleObject" Target="../embeddings/oleObject100.bin"/><Relationship Id="rId10" Type="http://schemas.openxmlformats.org/officeDocument/2006/relationships/image" Target="../media/image64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97.bin"/><Relationship Id="rId14" Type="http://schemas.openxmlformats.org/officeDocument/2006/relationships/image" Target="../media/image7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102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13" Type="http://schemas.openxmlformats.org/officeDocument/2006/relationships/image" Target="../media/image7.wmf"/><Relationship Id="rId3" Type="http://schemas.openxmlformats.org/officeDocument/2006/relationships/image" Target="../media/image78.jpg"/><Relationship Id="rId7" Type="http://schemas.openxmlformats.org/officeDocument/2006/relationships/image" Target="../media/image80.wmf"/><Relationship Id="rId12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04.bin"/><Relationship Id="rId11" Type="http://schemas.openxmlformats.org/officeDocument/2006/relationships/image" Target="../media/image82.wmf"/><Relationship Id="rId5" Type="http://schemas.openxmlformats.org/officeDocument/2006/relationships/image" Target="../media/image79.wmf"/><Relationship Id="rId10" Type="http://schemas.openxmlformats.org/officeDocument/2006/relationships/oleObject" Target="../embeddings/oleObject106.bin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81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image" Target="../media/image6.wmf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12" Type="http://schemas.openxmlformats.org/officeDocument/2006/relationships/oleObject" Target="../embeddings/oleObject1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4.wmf"/><Relationship Id="rId11" Type="http://schemas.openxmlformats.org/officeDocument/2006/relationships/image" Target="../media/image86.wmf"/><Relationship Id="rId5" Type="http://schemas.openxmlformats.org/officeDocument/2006/relationships/oleObject" Target="../embeddings/oleObject109.bin"/><Relationship Id="rId15" Type="http://schemas.openxmlformats.org/officeDocument/2006/relationships/image" Target="../media/image87.wmf"/><Relationship Id="rId10" Type="http://schemas.openxmlformats.org/officeDocument/2006/relationships/oleObject" Target="../embeddings/oleObject112.bin"/><Relationship Id="rId4" Type="http://schemas.openxmlformats.org/officeDocument/2006/relationships/image" Target="../media/image83.wmf"/><Relationship Id="rId9" Type="http://schemas.openxmlformats.org/officeDocument/2006/relationships/oleObject" Target="../embeddings/oleObject111.bin"/><Relationship Id="rId14" Type="http://schemas.openxmlformats.org/officeDocument/2006/relationships/oleObject" Target="../embeddings/oleObject114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116.bin"/><Relationship Id="rId10" Type="http://schemas.openxmlformats.org/officeDocument/2006/relationships/image" Target="../media/image7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118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oleObject" Target="../embeddings/oleObject124.bin"/><Relationship Id="rId3" Type="http://schemas.openxmlformats.org/officeDocument/2006/relationships/oleObject" Target="../embeddings/oleObject119.bin"/><Relationship Id="rId7" Type="http://schemas.openxmlformats.org/officeDocument/2006/relationships/oleObject" Target="../embeddings/oleObject121.bin"/><Relationship Id="rId12" Type="http://schemas.openxmlformats.org/officeDocument/2006/relationships/image" Target="../media/image8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123.bin"/><Relationship Id="rId5" Type="http://schemas.openxmlformats.org/officeDocument/2006/relationships/oleObject" Target="../embeddings/oleObject120.bin"/><Relationship Id="rId10" Type="http://schemas.openxmlformats.org/officeDocument/2006/relationships/image" Target="../media/image6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122.bin"/><Relationship Id="rId14" Type="http://schemas.openxmlformats.org/officeDocument/2006/relationships/image" Target="../media/image7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130.bin"/><Relationship Id="rId18" Type="http://schemas.openxmlformats.org/officeDocument/2006/relationships/image" Target="../media/image96.wmf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7.bin"/><Relationship Id="rId12" Type="http://schemas.openxmlformats.org/officeDocument/2006/relationships/image" Target="../media/image84.wmf"/><Relationship Id="rId17" Type="http://schemas.openxmlformats.org/officeDocument/2006/relationships/oleObject" Target="../embeddings/oleObject13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5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129.bin"/><Relationship Id="rId5" Type="http://schemas.openxmlformats.org/officeDocument/2006/relationships/oleObject" Target="../embeddings/oleObject126.bin"/><Relationship Id="rId15" Type="http://schemas.openxmlformats.org/officeDocument/2006/relationships/oleObject" Target="../embeddings/oleObject131.bin"/><Relationship Id="rId10" Type="http://schemas.openxmlformats.org/officeDocument/2006/relationships/image" Target="../media/image7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28.bin"/><Relationship Id="rId14" Type="http://schemas.openxmlformats.org/officeDocument/2006/relationships/image" Target="../media/image94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94.wmf"/><Relationship Id="rId4" Type="http://schemas.openxmlformats.org/officeDocument/2006/relationships/oleObject" Target="../embeddings/oleObject133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13" Type="http://schemas.openxmlformats.org/officeDocument/2006/relationships/image" Target="../media/image103.wmf"/><Relationship Id="rId3" Type="http://schemas.openxmlformats.org/officeDocument/2006/relationships/image" Target="../media/image98.jpg"/><Relationship Id="rId7" Type="http://schemas.openxmlformats.org/officeDocument/2006/relationships/image" Target="../media/image100.wmf"/><Relationship Id="rId12" Type="http://schemas.openxmlformats.org/officeDocument/2006/relationships/oleObject" Target="../embeddings/oleObject1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35.bin"/><Relationship Id="rId11" Type="http://schemas.openxmlformats.org/officeDocument/2006/relationships/image" Target="../media/image102.wmf"/><Relationship Id="rId5" Type="http://schemas.openxmlformats.org/officeDocument/2006/relationships/image" Target="../media/image99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137.bin"/><Relationship Id="rId4" Type="http://schemas.openxmlformats.org/officeDocument/2006/relationships/oleObject" Target="../embeddings/oleObject134.bin"/><Relationship Id="rId9" Type="http://schemas.openxmlformats.org/officeDocument/2006/relationships/image" Target="../media/image101.wmf"/><Relationship Id="rId14" Type="http://schemas.openxmlformats.org/officeDocument/2006/relationships/oleObject" Target="../embeddings/oleObject13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3.jp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4.wmf"/><Relationship Id="rId9" Type="http://schemas.openxmlformats.org/officeDocument/2006/relationships/image" Target="../media/image6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13" Type="http://schemas.openxmlformats.org/officeDocument/2006/relationships/image" Target="../media/image106.wmf"/><Relationship Id="rId3" Type="http://schemas.openxmlformats.org/officeDocument/2006/relationships/oleObject" Target="../embeddings/oleObject140.bin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1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41.bin"/><Relationship Id="rId11" Type="http://schemas.openxmlformats.org/officeDocument/2006/relationships/image" Target="../media/image7.wmf"/><Relationship Id="rId5" Type="http://schemas.openxmlformats.org/officeDocument/2006/relationships/image" Target="../media/image98.jpg"/><Relationship Id="rId10" Type="http://schemas.openxmlformats.org/officeDocument/2006/relationships/oleObject" Target="../embeddings/oleObject143.bin"/><Relationship Id="rId4" Type="http://schemas.openxmlformats.org/officeDocument/2006/relationships/image" Target="../media/image104.wmf"/><Relationship Id="rId9" Type="http://schemas.openxmlformats.org/officeDocument/2006/relationships/image" Target="../media/image105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oleObject" Target="../embeddings/oleObject150.bin"/><Relationship Id="rId18" Type="http://schemas.openxmlformats.org/officeDocument/2006/relationships/oleObject" Target="../embeddings/oleObject153.bin"/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147.bin"/><Relationship Id="rId12" Type="http://schemas.openxmlformats.org/officeDocument/2006/relationships/image" Target="../media/image109.wmf"/><Relationship Id="rId17" Type="http://schemas.openxmlformats.org/officeDocument/2006/relationships/oleObject" Target="../embeddings/oleObject15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0.wmf"/><Relationship Id="rId20" Type="http://schemas.openxmlformats.org/officeDocument/2006/relationships/oleObject" Target="../embeddings/oleObject154.bin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49.bin"/><Relationship Id="rId5" Type="http://schemas.openxmlformats.org/officeDocument/2006/relationships/oleObject" Target="../embeddings/oleObject146.bin"/><Relationship Id="rId15" Type="http://schemas.openxmlformats.org/officeDocument/2006/relationships/oleObject" Target="../embeddings/oleObject151.bin"/><Relationship Id="rId10" Type="http://schemas.openxmlformats.org/officeDocument/2006/relationships/image" Target="../media/image7.wmf"/><Relationship Id="rId19" Type="http://schemas.openxmlformats.org/officeDocument/2006/relationships/image" Target="../media/image111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148.bin"/><Relationship Id="rId14" Type="http://schemas.openxmlformats.org/officeDocument/2006/relationships/image" Target="../media/image101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oleObject" Target="../embeddings/oleObject160.bin"/><Relationship Id="rId18" Type="http://schemas.openxmlformats.org/officeDocument/2006/relationships/oleObject" Target="../embeddings/oleObject163.bin"/><Relationship Id="rId3" Type="http://schemas.openxmlformats.org/officeDocument/2006/relationships/oleObject" Target="../embeddings/oleObject155.bin"/><Relationship Id="rId7" Type="http://schemas.openxmlformats.org/officeDocument/2006/relationships/oleObject" Target="../embeddings/oleObject157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16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wmf"/><Relationship Id="rId20" Type="http://schemas.openxmlformats.org/officeDocument/2006/relationships/oleObject" Target="../embeddings/oleObject164.bin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13.wmf"/><Relationship Id="rId11" Type="http://schemas.openxmlformats.org/officeDocument/2006/relationships/oleObject" Target="../embeddings/oleObject159.bin"/><Relationship Id="rId5" Type="http://schemas.openxmlformats.org/officeDocument/2006/relationships/oleObject" Target="../embeddings/oleObject156.bin"/><Relationship Id="rId15" Type="http://schemas.openxmlformats.org/officeDocument/2006/relationships/oleObject" Target="../embeddings/oleObject161.bin"/><Relationship Id="rId10" Type="http://schemas.openxmlformats.org/officeDocument/2006/relationships/image" Target="../media/image67.wmf"/><Relationship Id="rId19" Type="http://schemas.openxmlformats.org/officeDocument/2006/relationships/image" Target="../media/image115.wmf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158.bin"/><Relationship Id="rId14" Type="http://schemas.openxmlformats.org/officeDocument/2006/relationships/image" Target="../media/image114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170.bin"/><Relationship Id="rId18" Type="http://schemas.openxmlformats.org/officeDocument/2006/relationships/image" Target="../media/image120.wmf"/><Relationship Id="rId3" Type="http://schemas.openxmlformats.org/officeDocument/2006/relationships/oleObject" Target="../embeddings/oleObject165.bin"/><Relationship Id="rId7" Type="http://schemas.openxmlformats.org/officeDocument/2006/relationships/oleObject" Target="../embeddings/oleObject167.bin"/><Relationship Id="rId12" Type="http://schemas.openxmlformats.org/officeDocument/2006/relationships/image" Target="../media/image118.wmf"/><Relationship Id="rId17" Type="http://schemas.openxmlformats.org/officeDocument/2006/relationships/oleObject" Target="../embeddings/oleObject17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9.wmf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17.wmf"/><Relationship Id="rId11" Type="http://schemas.openxmlformats.org/officeDocument/2006/relationships/oleObject" Target="../embeddings/oleObject169.bin"/><Relationship Id="rId5" Type="http://schemas.openxmlformats.org/officeDocument/2006/relationships/oleObject" Target="../embeddings/oleObject166.bin"/><Relationship Id="rId15" Type="http://schemas.openxmlformats.org/officeDocument/2006/relationships/oleObject" Target="../embeddings/oleObject171.bin"/><Relationship Id="rId10" Type="http://schemas.openxmlformats.org/officeDocument/2006/relationships/image" Target="../media/image7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168.bin"/><Relationship Id="rId14" Type="http://schemas.openxmlformats.org/officeDocument/2006/relationships/image" Target="../media/image110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oleObject" Target="../embeddings/oleObject173.bin"/><Relationship Id="rId7" Type="http://schemas.openxmlformats.org/officeDocument/2006/relationships/oleObject" Target="../embeddings/oleObject1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21.wmf"/><Relationship Id="rId5" Type="http://schemas.openxmlformats.org/officeDocument/2006/relationships/oleObject" Target="../embeddings/oleObject174.bin"/><Relationship Id="rId10" Type="http://schemas.openxmlformats.org/officeDocument/2006/relationships/image" Target="../media/image122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176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19.wmf"/><Relationship Id="rId4" Type="http://schemas.openxmlformats.org/officeDocument/2006/relationships/oleObject" Target="../embeddings/oleObject177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0.bin"/><Relationship Id="rId3" Type="http://schemas.openxmlformats.org/officeDocument/2006/relationships/image" Target="../media/image124.jpg"/><Relationship Id="rId7" Type="http://schemas.openxmlformats.org/officeDocument/2006/relationships/image" Target="../media/image1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79.bin"/><Relationship Id="rId11" Type="http://schemas.openxmlformats.org/officeDocument/2006/relationships/image" Target="../media/image7.wmf"/><Relationship Id="rId5" Type="http://schemas.openxmlformats.org/officeDocument/2006/relationships/image" Target="../media/image125.wmf"/><Relationship Id="rId10" Type="http://schemas.openxmlformats.org/officeDocument/2006/relationships/oleObject" Target="../embeddings/oleObject181.bin"/><Relationship Id="rId4" Type="http://schemas.openxmlformats.org/officeDocument/2006/relationships/oleObject" Target="../embeddings/oleObject178.bin"/><Relationship Id="rId9" Type="http://schemas.openxmlformats.org/officeDocument/2006/relationships/image" Target="../media/image127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4.bin"/><Relationship Id="rId13" Type="http://schemas.openxmlformats.org/officeDocument/2006/relationships/image" Target="../media/image131.wmf"/><Relationship Id="rId3" Type="http://schemas.openxmlformats.org/officeDocument/2006/relationships/image" Target="../media/image124.jpg"/><Relationship Id="rId7" Type="http://schemas.openxmlformats.org/officeDocument/2006/relationships/image" Target="../media/image7.wmf"/><Relationship Id="rId12" Type="http://schemas.openxmlformats.org/officeDocument/2006/relationships/oleObject" Target="../embeddings/oleObject1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83.bin"/><Relationship Id="rId11" Type="http://schemas.openxmlformats.org/officeDocument/2006/relationships/image" Target="../media/image130.wmf"/><Relationship Id="rId5" Type="http://schemas.openxmlformats.org/officeDocument/2006/relationships/image" Target="../media/image128.wmf"/><Relationship Id="rId10" Type="http://schemas.openxmlformats.org/officeDocument/2006/relationships/oleObject" Target="../embeddings/oleObject185.bin"/><Relationship Id="rId4" Type="http://schemas.openxmlformats.org/officeDocument/2006/relationships/oleObject" Target="../embeddings/oleObject182.bin"/><Relationship Id="rId9" Type="http://schemas.openxmlformats.org/officeDocument/2006/relationships/image" Target="../media/image129.wmf"/><Relationship Id="rId14" Type="http://schemas.openxmlformats.org/officeDocument/2006/relationships/oleObject" Target="../embeddings/oleObject187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0.bin"/><Relationship Id="rId13" Type="http://schemas.openxmlformats.org/officeDocument/2006/relationships/image" Target="../media/image135.wmf"/><Relationship Id="rId3" Type="http://schemas.openxmlformats.org/officeDocument/2006/relationships/image" Target="../media/image124.jpg"/><Relationship Id="rId7" Type="http://schemas.openxmlformats.org/officeDocument/2006/relationships/image" Target="../media/image133.wmf"/><Relationship Id="rId12" Type="http://schemas.openxmlformats.org/officeDocument/2006/relationships/oleObject" Target="../embeddings/oleObject1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89.bin"/><Relationship Id="rId11" Type="http://schemas.openxmlformats.org/officeDocument/2006/relationships/image" Target="../media/image7.wmf"/><Relationship Id="rId5" Type="http://schemas.openxmlformats.org/officeDocument/2006/relationships/image" Target="../media/image132.wmf"/><Relationship Id="rId10" Type="http://schemas.openxmlformats.org/officeDocument/2006/relationships/oleObject" Target="../embeddings/oleObject191.bin"/><Relationship Id="rId4" Type="http://schemas.openxmlformats.org/officeDocument/2006/relationships/oleObject" Target="../embeddings/oleObject188.bin"/><Relationship Id="rId9" Type="http://schemas.openxmlformats.org/officeDocument/2006/relationships/image" Target="../media/image13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5.bin"/><Relationship Id="rId3" Type="http://schemas.openxmlformats.org/officeDocument/2006/relationships/oleObject" Target="../embeddings/oleObject193.bin"/><Relationship Id="rId7" Type="http://schemas.openxmlformats.org/officeDocument/2006/relationships/image" Target="../media/image1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94.bin"/><Relationship Id="rId5" Type="http://schemas.openxmlformats.org/officeDocument/2006/relationships/image" Target="../media/image138.jpg"/><Relationship Id="rId4" Type="http://schemas.openxmlformats.org/officeDocument/2006/relationships/image" Target="../media/image136.wmf"/><Relationship Id="rId9" Type="http://schemas.openxmlformats.org/officeDocument/2006/relationships/image" Target="../media/image134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g"/><Relationship Id="rId7" Type="http://schemas.openxmlformats.org/officeDocument/2006/relationships/image" Target="../media/image1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97.bin"/><Relationship Id="rId5" Type="http://schemas.openxmlformats.org/officeDocument/2006/relationships/image" Target="../media/image139.wmf"/><Relationship Id="rId4" Type="http://schemas.openxmlformats.org/officeDocument/2006/relationships/oleObject" Target="../embeddings/oleObject196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0.bin"/><Relationship Id="rId3" Type="http://schemas.openxmlformats.org/officeDocument/2006/relationships/oleObject" Target="../embeddings/oleObject198.bin"/><Relationship Id="rId7" Type="http://schemas.openxmlformats.org/officeDocument/2006/relationships/image" Target="../media/image14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6.wmf"/><Relationship Id="rId11" Type="http://schemas.openxmlformats.org/officeDocument/2006/relationships/image" Target="../media/image7.wmf"/><Relationship Id="rId5" Type="http://schemas.openxmlformats.org/officeDocument/2006/relationships/oleObject" Target="../embeddings/oleObject199.bin"/><Relationship Id="rId10" Type="http://schemas.openxmlformats.org/officeDocument/2006/relationships/oleObject" Target="../embeddings/oleObject201.bin"/><Relationship Id="rId4" Type="http://schemas.openxmlformats.org/officeDocument/2006/relationships/image" Target="../media/image143.wmf"/><Relationship Id="rId9" Type="http://schemas.openxmlformats.org/officeDocument/2006/relationships/image" Target="../media/image144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13" Type="http://schemas.openxmlformats.org/officeDocument/2006/relationships/image" Target="../media/image147.wmf"/><Relationship Id="rId18" Type="http://schemas.openxmlformats.org/officeDocument/2006/relationships/oleObject" Target="../embeddings/oleObject209.bin"/><Relationship Id="rId3" Type="http://schemas.openxmlformats.org/officeDocument/2006/relationships/oleObject" Target="../embeddings/oleObject202.bin"/><Relationship Id="rId7" Type="http://schemas.openxmlformats.org/officeDocument/2006/relationships/oleObject" Target="../embeddings/oleObject204.bin"/><Relationship Id="rId12" Type="http://schemas.openxmlformats.org/officeDocument/2006/relationships/oleObject" Target="../embeddings/oleObject206.bin"/><Relationship Id="rId17" Type="http://schemas.openxmlformats.org/officeDocument/2006/relationships/image" Target="../media/image14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8.bin"/><Relationship Id="rId1" Type="http://schemas.openxmlformats.org/officeDocument/2006/relationships/vmlDrawing" Target="../drawings/vmlDrawing44.vml"/><Relationship Id="rId6" Type="http://schemas.openxmlformats.org/officeDocument/2006/relationships/image" Target="../media/image7.wmf"/><Relationship Id="rId11" Type="http://schemas.openxmlformats.org/officeDocument/2006/relationships/image" Target="../media/image146.wmf"/><Relationship Id="rId5" Type="http://schemas.openxmlformats.org/officeDocument/2006/relationships/oleObject" Target="../embeddings/oleObject203.bin"/><Relationship Id="rId15" Type="http://schemas.openxmlformats.org/officeDocument/2006/relationships/image" Target="../media/image148.wmf"/><Relationship Id="rId10" Type="http://schemas.openxmlformats.org/officeDocument/2006/relationships/oleObject" Target="../embeddings/oleObject205.bin"/><Relationship Id="rId4" Type="http://schemas.openxmlformats.org/officeDocument/2006/relationships/image" Target="../media/image6.wmf"/><Relationship Id="rId9" Type="http://schemas.openxmlformats.org/officeDocument/2006/relationships/image" Target="../media/image142.jpg"/><Relationship Id="rId14" Type="http://schemas.openxmlformats.org/officeDocument/2006/relationships/oleObject" Target="../embeddings/oleObject207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13" Type="http://schemas.openxmlformats.org/officeDocument/2006/relationships/oleObject" Target="../embeddings/oleObject215.bin"/><Relationship Id="rId3" Type="http://schemas.openxmlformats.org/officeDocument/2006/relationships/oleObject" Target="../embeddings/oleObject210.bin"/><Relationship Id="rId7" Type="http://schemas.openxmlformats.org/officeDocument/2006/relationships/oleObject" Target="../embeddings/oleObject212.bin"/><Relationship Id="rId12" Type="http://schemas.openxmlformats.org/officeDocument/2006/relationships/image" Target="../media/image1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50.wmf"/><Relationship Id="rId11" Type="http://schemas.openxmlformats.org/officeDocument/2006/relationships/oleObject" Target="../embeddings/oleObject214.bin"/><Relationship Id="rId5" Type="http://schemas.openxmlformats.org/officeDocument/2006/relationships/oleObject" Target="../embeddings/oleObject211.bin"/><Relationship Id="rId15" Type="http://schemas.openxmlformats.org/officeDocument/2006/relationships/oleObject" Target="../embeddings/oleObject216.bin"/><Relationship Id="rId10" Type="http://schemas.openxmlformats.org/officeDocument/2006/relationships/image" Target="../media/image7.wmf"/><Relationship Id="rId4" Type="http://schemas.openxmlformats.org/officeDocument/2006/relationships/image" Target="../media/image144.wmf"/><Relationship Id="rId9" Type="http://schemas.openxmlformats.org/officeDocument/2006/relationships/oleObject" Target="../embeddings/oleObject213.bin"/><Relationship Id="rId14" Type="http://schemas.openxmlformats.org/officeDocument/2006/relationships/image" Target="../media/image152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13" Type="http://schemas.openxmlformats.org/officeDocument/2006/relationships/image" Target="../media/image155.wmf"/><Relationship Id="rId3" Type="http://schemas.openxmlformats.org/officeDocument/2006/relationships/oleObject" Target="../embeddings/oleObject217.bin"/><Relationship Id="rId7" Type="http://schemas.openxmlformats.org/officeDocument/2006/relationships/oleObject" Target="../embeddings/oleObject219.bin"/><Relationship Id="rId12" Type="http://schemas.openxmlformats.org/officeDocument/2006/relationships/oleObject" Target="../embeddings/oleObject22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4.bin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53.wmf"/><Relationship Id="rId11" Type="http://schemas.openxmlformats.org/officeDocument/2006/relationships/oleObject" Target="../embeddings/oleObject221.bin"/><Relationship Id="rId5" Type="http://schemas.openxmlformats.org/officeDocument/2006/relationships/oleObject" Target="../embeddings/oleObject218.bin"/><Relationship Id="rId15" Type="http://schemas.openxmlformats.org/officeDocument/2006/relationships/image" Target="../media/image156.wmf"/><Relationship Id="rId10" Type="http://schemas.openxmlformats.org/officeDocument/2006/relationships/image" Target="../media/image7.wmf"/><Relationship Id="rId4" Type="http://schemas.openxmlformats.org/officeDocument/2006/relationships/image" Target="../media/image150.wmf"/><Relationship Id="rId9" Type="http://schemas.openxmlformats.org/officeDocument/2006/relationships/oleObject" Target="../embeddings/oleObject220.bin"/><Relationship Id="rId14" Type="http://schemas.openxmlformats.org/officeDocument/2006/relationships/oleObject" Target="../embeddings/oleObject223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7" Type="http://schemas.openxmlformats.org/officeDocument/2006/relationships/image" Target="../media/image1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226.bin"/><Relationship Id="rId5" Type="http://schemas.openxmlformats.org/officeDocument/2006/relationships/image" Target="../media/image157.wmf"/><Relationship Id="rId4" Type="http://schemas.openxmlformats.org/officeDocument/2006/relationships/oleObject" Target="../embeddings/oleObject225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13" Type="http://schemas.openxmlformats.org/officeDocument/2006/relationships/oleObject" Target="../embeddings/oleObject232.bin"/><Relationship Id="rId3" Type="http://schemas.openxmlformats.org/officeDocument/2006/relationships/oleObject" Target="../embeddings/oleObject227.bin"/><Relationship Id="rId7" Type="http://schemas.openxmlformats.org/officeDocument/2006/relationships/oleObject" Target="../embeddings/oleObject229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60.wmf"/><Relationship Id="rId11" Type="http://schemas.openxmlformats.org/officeDocument/2006/relationships/oleObject" Target="../embeddings/oleObject231.bin"/><Relationship Id="rId5" Type="http://schemas.openxmlformats.org/officeDocument/2006/relationships/oleObject" Target="../embeddings/oleObject228.bin"/><Relationship Id="rId15" Type="http://schemas.openxmlformats.org/officeDocument/2006/relationships/oleObject" Target="../embeddings/oleObject233.bin"/><Relationship Id="rId10" Type="http://schemas.openxmlformats.org/officeDocument/2006/relationships/image" Target="../media/image161.wmf"/><Relationship Id="rId4" Type="http://schemas.openxmlformats.org/officeDocument/2006/relationships/image" Target="../media/image159.wmf"/><Relationship Id="rId9" Type="http://schemas.openxmlformats.org/officeDocument/2006/relationships/oleObject" Target="../embeddings/oleObject230.bin"/><Relationship Id="rId14" Type="http://schemas.openxmlformats.org/officeDocument/2006/relationships/image" Target="../media/image162.w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6.bin"/><Relationship Id="rId13" Type="http://schemas.openxmlformats.org/officeDocument/2006/relationships/image" Target="../media/image168.wmf"/><Relationship Id="rId3" Type="http://schemas.openxmlformats.org/officeDocument/2006/relationships/image" Target="../media/image164.jpg"/><Relationship Id="rId7" Type="http://schemas.openxmlformats.org/officeDocument/2006/relationships/image" Target="../media/image166.wmf"/><Relationship Id="rId12" Type="http://schemas.openxmlformats.org/officeDocument/2006/relationships/oleObject" Target="../embeddings/oleObject238.bin"/><Relationship Id="rId1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41.bin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235.bin"/><Relationship Id="rId11" Type="http://schemas.openxmlformats.org/officeDocument/2006/relationships/image" Target="../media/image6.wmf"/><Relationship Id="rId5" Type="http://schemas.openxmlformats.org/officeDocument/2006/relationships/image" Target="../media/image165.wmf"/><Relationship Id="rId15" Type="http://schemas.openxmlformats.org/officeDocument/2006/relationships/oleObject" Target="../embeddings/oleObject240.bin"/><Relationship Id="rId10" Type="http://schemas.openxmlformats.org/officeDocument/2006/relationships/oleObject" Target="../embeddings/oleObject237.bin"/><Relationship Id="rId4" Type="http://schemas.openxmlformats.org/officeDocument/2006/relationships/oleObject" Target="../embeddings/oleObject234.bin"/><Relationship Id="rId9" Type="http://schemas.openxmlformats.org/officeDocument/2006/relationships/image" Target="../media/image167.wmf"/><Relationship Id="rId14" Type="http://schemas.openxmlformats.org/officeDocument/2006/relationships/oleObject" Target="../embeddings/oleObject239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70.jpg"/><Relationship Id="rId4" Type="http://schemas.openxmlformats.org/officeDocument/2006/relationships/image" Target="../media/image169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72.wmf"/><Relationship Id="rId5" Type="http://schemas.openxmlformats.org/officeDocument/2006/relationships/oleObject" Target="../embeddings/oleObject244.bin"/><Relationship Id="rId4" Type="http://schemas.openxmlformats.org/officeDocument/2006/relationships/image" Target="../media/image171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74.wmf"/><Relationship Id="rId5" Type="http://schemas.openxmlformats.org/officeDocument/2006/relationships/oleObject" Target="../embeddings/oleObject246.bin"/><Relationship Id="rId4" Type="http://schemas.openxmlformats.org/officeDocument/2006/relationships/image" Target="../media/image173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wmf"/><Relationship Id="rId3" Type="http://schemas.openxmlformats.org/officeDocument/2006/relationships/oleObject" Target="../embeddings/oleObject247.bin"/><Relationship Id="rId7" Type="http://schemas.openxmlformats.org/officeDocument/2006/relationships/oleObject" Target="../embeddings/oleObject2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76.wmf"/><Relationship Id="rId5" Type="http://schemas.openxmlformats.org/officeDocument/2006/relationships/oleObject" Target="../embeddings/oleObject248.bin"/><Relationship Id="rId4" Type="http://schemas.openxmlformats.org/officeDocument/2006/relationships/image" Target="../media/image17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</a:t>
            </a:r>
            <a:r>
              <a:rPr lang="sr-Latn-B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20</a:t>
            </a:r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8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P</a:t>
            </a:r>
            <a:r>
              <a:rPr lang="sr-Latn-BA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7194"/>
            <a:ext cx="2849880" cy="47548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530893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sr-Latn-RS" sz="2000" i="1" dirty="0"/>
              <a:t>Sl. 7.5 Vlakna izolovanog infinitezimalnog elementa, koja pripadaju yz ravni proste grede izložene čistom savijanju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803455"/>
              </p:ext>
            </p:extLst>
          </p:nvPr>
        </p:nvGraphicFramePr>
        <p:xfrm>
          <a:off x="4419600" y="838200"/>
          <a:ext cx="4114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5" name="Equation" r:id="rId4" imgW="2057400" imgH="444500" progId="Equation.DSMT4">
                  <p:embed/>
                </p:oleObj>
              </mc:Choice>
              <mc:Fallback>
                <p:oleObj name="Equation" r:id="rId4" imgW="2057400" imgH="444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838200"/>
                        <a:ext cx="4114800" cy="889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023631"/>
              </p:ext>
            </p:extLst>
          </p:nvPr>
        </p:nvGraphicFramePr>
        <p:xfrm>
          <a:off x="5638800" y="2057400"/>
          <a:ext cx="91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" name="Equation" r:id="rId6" imgW="457200" imgH="419100" progId="Equation.DSMT4">
                  <p:embed/>
                </p:oleObj>
              </mc:Choice>
              <mc:Fallback>
                <p:oleObj name="Equation" r:id="rId6" imgW="4572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057400"/>
                        <a:ext cx="9144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141217"/>
              </p:ext>
            </p:extLst>
          </p:nvPr>
        </p:nvGraphicFramePr>
        <p:xfrm>
          <a:off x="5181600" y="2286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7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286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94034"/>
              </p:ext>
            </p:extLst>
          </p:nvPr>
        </p:nvGraphicFramePr>
        <p:xfrm>
          <a:off x="4724400" y="1828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8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828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10" idx="2"/>
            <a:endCxn id="9" idx="1"/>
          </p:cNvCxnSpPr>
          <p:nvPr/>
        </p:nvCxnSpPr>
        <p:spPr>
          <a:xfrm rot="16200000" flipH="1">
            <a:off x="4921250" y="2178050"/>
            <a:ext cx="203200" cy="3175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982025"/>
              </p:ext>
            </p:extLst>
          </p:nvPr>
        </p:nvGraphicFramePr>
        <p:xfrm>
          <a:off x="5638800" y="3429000"/>
          <a:ext cx="101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9" name="Equation" r:id="rId12" imgW="508000" imgH="228600" progId="Equation.DSMT4">
                  <p:embed/>
                </p:oleObj>
              </mc:Choice>
              <mc:Fallback>
                <p:oleObj name="Equation" r:id="rId12" imgW="5080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429000"/>
                        <a:ext cx="10160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242801"/>
              </p:ext>
            </p:extLst>
          </p:nvPr>
        </p:nvGraphicFramePr>
        <p:xfrm>
          <a:off x="5969000" y="2971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0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2971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674665"/>
              </p:ext>
            </p:extLst>
          </p:nvPr>
        </p:nvGraphicFramePr>
        <p:xfrm>
          <a:off x="7086600" y="2057400"/>
          <a:ext cx="889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1" name="Equation" r:id="rId15" imgW="444240" imgH="419040" progId="Equation.DSMT4">
                  <p:embed/>
                </p:oleObj>
              </mc:Choice>
              <mc:Fallback>
                <p:oleObj name="Equation" r:id="rId15" imgW="44424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057400"/>
                        <a:ext cx="8890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flipH="1">
            <a:off x="6629400" y="2416925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687195"/>
              </p:ext>
            </p:extLst>
          </p:nvPr>
        </p:nvGraphicFramePr>
        <p:xfrm>
          <a:off x="5643880" y="4419600"/>
          <a:ext cx="116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2" name="Equation" r:id="rId17" imgW="583947" imgH="228501" progId="Equation.DSMT4">
                  <p:embed/>
                </p:oleObj>
              </mc:Choice>
              <mc:Fallback>
                <p:oleObj name="Equation" r:id="rId17" imgW="583947" imgH="22850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880" y="4419600"/>
                        <a:ext cx="1168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Arrow 17"/>
          <p:cNvSpPr/>
          <p:nvPr/>
        </p:nvSpPr>
        <p:spPr>
          <a:xfrm rot="16200000" flipH="1">
            <a:off x="5943600" y="4091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205094"/>
              </p:ext>
            </p:extLst>
          </p:nvPr>
        </p:nvGraphicFramePr>
        <p:xfrm>
          <a:off x="7264950" y="4419600"/>
          <a:ext cx="1269450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3" name="Equation" r:id="rId19" imgW="634725" imgH="228501" progId="Equation.DSMT4">
                  <p:embed/>
                </p:oleObj>
              </mc:Choice>
              <mc:Fallback>
                <p:oleObj name="Equation" r:id="rId19" imgW="634725" imgH="228501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950" y="4419600"/>
                        <a:ext cx="1269450" cy="45700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653845"/>
              </p:ext>
            </p:extLst>
          </p:nvPr>
        </p:nvGraphicFramePr>
        <p:xfrm>
          <a:off x="6858000" y="4495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4" name="Equation" r:id="rId21" imgW="190417" imgH="152334" progId="Equation.DSMT4">
                  <p:embed/>
                </p:oleObj>
              </mc:Choice>
              <mc:Fallback>
                <p:oleObj name="Equation" r:id="rId21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495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365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482353"/>
              </p:ext>
            </p:extLst>
          </p:nvPr>
        </p:nvGraphicFramePr>
        <p:xfrm>
          <a:off x="762000" y="685800"/>
          <a:ext cx="4266720" cy="4673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Equation" r:id="rId3" imgW="2133360" imgH="2336760" progId="Equation.DSMT4">
                  <p:embed/>
                </p:oleObj>
              </mc:Choice>
              <mc:Fallback>
                <p:oleObj name="Equation" r:id="rId3" imgW="2133360" imgH="2336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85800"/>
                        <a:ext cx="4266720" cy="46735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81000" y="2209800"/>
            <a:ext cx="5105400" cy="2362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81600" y="4737318"/>
            <a:ext cx="3429000" cy="181588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Napon </a:t>
            </a:r>
            <a:r>
              <a:rPr lang="sr-Latn-RS" sz="2800" dirty="0" smtClean="0">
                <a:solidFill>
                  <a:srgbClr val="C00000"/>
                </a:solidFill>
                <a:sym typeface="Symbol"/>
              </a:rPr>
              <a:t></a:t>
            </a:r>
            <a:r>
              <a:rPr lang="sr-Latn-RS" sz="2800" baseline="-25000" dirty="0" smtClean="0">
                <a:solidFill>
                  <a:srgbClr val="C00000"/>
                </a:solidFill>
                <a:sym typeface="Symbol"/>
              </a:rPr>
              <a:t>z</a:t>
            </a:r>
            <a:r>
              <a:rPr lang="sr-Latn-RS" sz="2800" dirty="0">
                <a:sym typeface="Symbol"/>
              </a:rPr>
              <a:t> </a:t>
            </a:r>
            <a:r>
              <a:rPr lang="sr-Latn-RS" sz="2800" dirty="0" smtClean="0">
                <a:sym typeface="Symbol"/>
              </a:rPr>
              <a:t>imamo u ova tri uslova ravnoteže za poprečni presek.</a:t>
            </a:r>
            <a:endParaRPr lang="en-US" sz="2800" baseline="-25000" dirty="0"/>
          </a:p>
        </p:txBody>
      </p:sp>
      <p:cxnSp>
        <p:nvCxnSpPr>
          <p:cNvPr id="8" name="Elbow Connector 7"/>
          <p:cNvCxnSpPr>
            <a:endCxn id="7" idx="0"/>
          </p:cNvCxnSpPr>
          <p:nvPr/>
        </p:nvCxnSpPr>
        <p:spPr>
          <a:xfrm>
            <a:off x="5486400" y="3505200"/>
            <a:ext cx="1409700" cy="1232118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29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714289"/>
              </p:ext>
            </p:extLst>
          </p:nvPr>
        </p:nvGraphicFramePr>
        <p:xfrm>
          <a:off x="1943100" y="533400"/>
          <a:ext cx="42672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4" name="Equation" r:id="rId3" imgW="2133360" imgH="2336760" progId="Equation.DSMT4">
                  <p:embed/>
                </p:oleObj>
              </mc:Choice>
              <mc:Fallback>
                <p:oleObj name="Equation" r:id="rId3" imgW="2133360" imgH="23367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533400"/>
                        <a:ext cx="4267200" cy="467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600200" y="2057400"/>
            <a:ext cx="5105400" cy="838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Elbow Connector 4"/>
          <p:cNvCxnSpPr>
            <a:stCxn id="10" idx="1"/>
            <a:endCxn id="11" idx="1"/>
          </p:cNvCxnSpPr>
          <p:nvPr/>
        </p:nvCxnSpPr>
        <p:spPr>
          <a:xfrm rot="10800000" flipH="1" flipV="1">
            <a:off x="1191491" y="2476500"/>
            <a:ext cx="249382" cy="3390900"/>
          </a:xfrm>
          <a:prstGeom prst="bentConnector3">
            <a:avLst>
              <a:gd name="adj1" fmla="val -9166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377477"/>
              </p:ext>
            </p:extLst>
          </p:nvPr>
        </p:nvGraphicFramePr>
        <p:xfrm>
          <a:off x="7315200" y="2209800"/>
          <a:ext cx="127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" name="Equation" r:id="rId5" imgW="634725" imgH="228501" progId="Equation.DSMT4">
                  <p:embed/>
                </p:oleObj>
              </mc:Choice>
              <mc:Fallback>
                <p:oleObj name="Equation" r:id="rId5" imgW="634725" imgH="228501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209800"/>
                        <a:ext cx="12700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H="1">
            <a:off x="6797040" y="23774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694492"/>
              </p:ext>
            </p:extLst>
          </p:nvPr>
        </p:nvGraphicFramePr>
        <p:xfrm>
          <a:off x="1943100" y="5486400"/>
          <a:ext cx="2209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6" name="Equation" r:id="rId7" imgW="1104900" imgH="368300" progId="Equation.DSMT4">
                  <p:embed/>
                </p:oleObj>
              </mc:Choice>
              <mc:Fallback>
                <p:oleObj name="Equation" r:id="rId7" imgW="1104900" imgH="368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5486400"/>
                        <a:ext cx="22098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767255"/>
              </p:ext>
            </p:extLst>
          </p:nvPr>
        </p:nvGraphicFramePr>
        <p:xfrm>
          <a:off x="1191491" y="23241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7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491" y="23241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574704"/>
              </p:ext>
            </p:extLst>
          </p:nvPr>
        </p:nvGraphicFramePr>
        <p:xfrm>
          <a:off x="1440873" y="5715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8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873" y="5715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396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222952"/>
              </p:ext>
            </p:extLst>
          </p:nvPr>
        </p:nvGraphicFramePr>
        <p:xfrm>
          <a:off x="1943100" y="609600"/>
          <a:ext cx="42672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" name="Equation" r:id="rId3" imgW="2133360" imgH="2336760" progId="Equation.DSMT4">
                  <p:embed/>
                </p:oleObj>
              </mc:Choice>
              <mc:Fallback>
                <p:oleObj name="Equation" r:id="rId3" imgW="2133360" imgH="2336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609600"/>
                        <a:ext cx="4267200" cy="467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600200" y="3733800"/>
            <a:ext cx="5105400" cy="7620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Elbow Connector 4"/>
          <p:cNvCxnSpPr>
            <a:stCxn id="10" idx="1"/>
            <a:endCxn id="11" idx="1"/>
          </p:cNvCxnSpPr>
          <p:nvPr/>
        </p:nvCxnSpPr>
        <p:spPr>
          <a:xfrm rot="10800000" flipH="1" flipV="1">
            <a:off x="1191491" y="4152900"/>
            <a:ext cx="249382" cy="1790700"/>
          </a:xfrm>
          <a:prstGeom prst="bentConnector3">
            <a:avLst>
              <a:gd name="adj1" fmla="val -9166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Arrow 6"/>
          <p:cNvSpPr/>
          <p:nvPr/>
        </p:nvSpPr>
        <p:spPr>
          <a:xfrm flipH="1">
            <a:off x="6797040" y="4053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574070"/>
              </p:ext>
            </p:extLst>
          </p:nvPr>
        </p:nvGraphicFramePr>
        <p:xfrm>
          <a:off x="1191491" y="40005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5" name="Equation" r:id="rId5" imgW="190440" imgH="152280" progId="Equation.DSMT4">
                  <p:embed/>
                </p:oleObj>
              </mc:Choice>
              <mc:Fallback>
                <p:oleObj name="Equation" r:id="rId5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491" y="40005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421981"/>
              </p:ext>
            </p:extLst>
          </p:nvPr>
        </p:nvGraphicFramePr>
        <p:xfrm>
          <a:off x="1440873" y="5791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6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873" y="5791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027335"/>
              </p:ext>
            </p:extLst>
          </p:nvPr>
        </p:nvGraphicFramePr>
        <p:xfrm>
          <a:off x="1905000" y="5588000"/>
          <a:ext cx="2514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7" name="Equation" r:id="rId9" imgW="1257300" imgH="368300" progId="Equation.DSMT4">
                  <p:embed/>
                </p:oleObj>
              </mc:Choice>
              <mc:Fallback>
                <p:oleObj name="Equation" r:id="rId9" imgW="1257300" imgH="368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588000"/>
                        <a:ext cx="25146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363781"/>
              </p:ext>
            </p:extLst>
          </p:nvPr>
        </p:nvGraphicFramePr>
        <p:xfrm>
          <a:off x="7315200" y="3886200"/>
          <a:ext cx="127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8" name="Equation" r:id="rId11" imgW="634725" imgH="228501" progId="Equation.DSMT4">
                  <p:embed/>
                </p:oleObj>
              </mc:Choice>
              <mc:Fallback>
                <p:oleObj name="Equation" r:id="rId11" imgW="634725" imgH="22850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886200"/>
                        <a:ext cx="12700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782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055484"/>
              </p:ext>
            </p:extLst>
          </p:nvPr>
        </p:nvGraphicFramePr>
        <p:xfrm>
          <a:off x="1943100" y="609600"/>
          <a:ext cx="42672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6" name="Equation" r:id="rId3" imgW="2133360" imgH="2336760" progId="Equation.DSMT4">
                  <p:embed/>
                </p:oleObj>
              </mc:Choice>
              <mc:Fallback>
                <p:oleObj name="Equation" r:id="rId3" imgW="2133360" imgH="2336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609600"/>
                        <a:ext cx="4267200" cy="467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600200" y="2971800"/>
            <a:ext cx="5105400" cy="7620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Elbow Connector 4"/>
          <p:cNvCxnSpPr>
            <a:stCxn id="10" idx="1"/>
            <a:endCxn id="11" idx="1"/>
          </p:cNvCxnSpPr>
          <p:nvPr/>
        </p:nvCxnSpPr>
        <p:spPr>
          <a:xfrm rot="10800000" flipH="1" flipV="1">
            <a:off x="1191491" y="3390900"/>
            <a:ext cx="249382" cy="2552700"/>
          </a:xfrm>
          <a:prstGeom prst="bentConnector3">
            <a:avLst>
              <a:gd name="adj1" fmla="val -9166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Arrow 6"/>
          <p:cNvSpPr/>
          <p:nvPr/>
        </p:nvSpPr>
        <p:spPr>
          <a:xfrm flipH="1">
            <a:off x="6797040" y="3291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532430"/>
              </p:ext>
            </p:extLst>
          </p:nvPr>
        </p:nvGraphicFramePr>
        <p:xfrm>
          <a:off x="1191491" y="32385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" name="Equation" r:id="rId5" imgW="190440" imgH="152280" progId="Equation.DSMT4">
                  <p:embed/>
                </p:oleObj>
              </mc:Choice>
              <mc:Fallback>
                <p:oleObj name="Equation" r:id="rId5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491" y="32385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188644"/>
              </p:ext>
            </p:extLst>
          </p:nvPr>
        </p:nvGraphicFramePr>
        <p:xfrm>
          <a:off x="1440873" y="5791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8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873" y="5791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363701"/>
              </p:ext>
            </p:extLst>
          </p:nvPr>
        </p:nvGraphicFramePr>
        <p:xfrm>
          <a:off x="7315200" y="3124200"/>
          <a:ext cx="127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9" name="Equation" r:id="rId9" imgW="634725" imgH="228501" progId="Equation.DSMT4">
                  <p:embed/>
                </p:oleObj>
              </mc:Choice>
              <mc:Fallback>
                <p:oleObj name="Equation" r:id="rId9" imgW="634725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124200"/>
                        <a:ext cx="12700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330579"/>
              </p:ext>
            </p:extLst>
          </p:nvPr>
        </p:nvGraphicFramePr>
        <p:xfrm>
          <a:off x="1905000" y="5638800"/>
          <a:ext cx="2057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0" name="Equation" r:id="rId11" imgW="1028700" imgH="368300" progId="Equation.DSMT4">
                  <p:embed/>
                </p:oleObj>
              </mc:Choice>
              <mc:Fallback>
                <p:oleObj name="Equation" r:id="rId11" imgW="1028700" imgH="368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638800"/>
                        <a:ext cx="20574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585221"/>
              </p:ext>
            </p:extLst>
          </p:nvPr>
        </p:nvGraphicFramePr>
        <p:xfrm>
          <a:off x="4495800" y="5562600"/>
          <a:ext cx="129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1" name="Equation" r:id="rId13" imgW="647700" imgH="431800" progId="Equation.DSMT4">
                  <p:embed/>
                </p:oleObj>
              </mc:Choice>
              <mc:Fallback>
                <p:oleObj name="Equation" r:id="rId13" imgW="6477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562600"/>
                        <a:ext cx="12954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58461"/>
              </p:ext>
            </p:extLst>
          </p:nvPr>
        </p:nvGraphicFramePr>
        <p:xfrm>
          <a:off x="4038600" y="5791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2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791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710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55311"/>
              </p:ext>
            </p:extLst>
          </p:nvPr>
        </p:nvGraphicFramePr>
        <p:xfrm>
          <a:off x="914400" y="381000"/>
          <a:ext cx="129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5" name="Equation" r:id="rId3" imgW="647700" imgH="431800" progId="Equation.DSMT4">
                  <p:embed/>
                </p:oleObj>
              </mc:Choice>
              <mc:Fallback>
                <p:oleObj name="Equation" r:id="rId3" imgW="647700" imgH="431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1000"/>
                        <a:ext cx="1295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42704"/>
              </p:ext>
            </p:extLst>
          </p:nvPr>
        </p:nvGraphicFramePr>
        <p:xfrm>
          <a:off x="914400" y="1828800"/>
          <a:ext cx="127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6" name="Equation" r:id="rId5" imgW="634725" imgH="228501" progId="Equation.DSMT4">
                  <p:embed/>
                </p:oleObj>
              </mc:Choice>
              <mc:Fallback>
                <p:oleObj name="Equation" r:id="rId5" imgW="634725" imgH="228501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12700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6200000" flipH="1">
            <a:off x="1653540" y="14859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312112"/>
              </p:ext>
            </p:extLst>
          </p:nvPr>
        </p:nvGraphicFramePr>
        <p:xfrm>
          <a:off x="2743200" y="1676400"/>
          <a:ext cx="139680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7" name="Equation" r:id="rId7" imgW="698400" imgH="431640" progId="Equation.DSMT4">
                  <p:embed/>
                </p:oleObj>
              </mc:Choice>
              <mc:Fallback>
                <p:oleObj name="Equation" r:id="rId7" imgW="69840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76400"/>
                        <a:ext cx="1396800" cy="8632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1" y="3692347"/>
            <a:ext cx="7834579" cy="11082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9821" y="4930914"/>
            <a:ext cx="78345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7.6 Skica predznaka normalnih napona za slučaj pozitivnog (a) i negativnog čistog savijanja (b)</a:t>
            </a:r>
            <a:endParaRPr lang="en-US" sz="20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114281"/>
              </p:ext>
            </p:extLst>
          </p:nvPr>
        </p:nvGraphicFramePr>
        <p:xfrm>
          <a:off x="2286000" y="1905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8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05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117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08994"/>
              </p:ext>
            </p:extLst>
          </p:nvPr>
        </p:nvGraphicFramePr>
        <p:xfrm>
          <a:off x="699821" y="2590800"/>
          <a:ext cx="20558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4" name="Equation" r:id="rId3" imgW="1028254" imgH="431613" progId="Equation.DSMT4">
                  <p:embed/>
                </p:oleObj>
              </mc:Choice>
              <mc:Fallback>
                <p:oleObj name="Equation" r:id="rId3" imgW="1028254" imgH="431613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821" y="2590800"/>
                        <a:ext cx="2055813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450265"/>
              </p:ext>
            </p:extLst>
          </p:nvPr>
        </p:nvGraphicFramePr>
        <p:xfrm>
          <a:off x="3352800" y="3937000"/>
          <a:ext cx="1549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5" name="Equation" r:id="rId5" imgW="774364" imgH="431613" progId="Equation.DSMT4">
                  <p:embed/>
                </p:oleObj>
              </mc:Choice>
              <mc:Fallback>
                <p:oleObj name="Equation" r:id="rId5" imgW="774364" imgH="431613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937000"/>
                        <a:ext cx="1549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1" y="914400"/>
            <a:ext cx="7834579" cy="1108253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303356"/>
              </p:ext>
            </p:extLst>
          </p:nvPr>
        </p:nvGraphicFramePr>
        <p:xfrm>
          <a:off x="3352800" y="2590800"/>
          <a:ext cx="20304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6" name="Equation" r:id="rId8" imgW="1015920" imgH="431640" progId="Equation.DSMT4">
                  <p:embed/>
                </p:oleObj>
              </mc:Choice>
              <mc:Fallback>
                <p:oleObj name="Equation" r:id="rId8" imgW="101592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590800"/>
                        <a:ext cx="2030413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472072"/>
              </p:ext>
            </p:extLst>
          </p:nvPr>
        </p:nvGraphicFramePr>
        <p:xfrm>
          <a:off x="2895600" y="2819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7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819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358606"/>
              </p:ext>
            </p:extLst>
          </p:nvPr>
        </p:nvGraphicFramePr>
        <p:xfrm>
          <a:off x="5970587" y="2743200"/>
          <a:ext cx="16494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8" name="Equation" r:id="rId12" imgW="825480" imgH="228600" progId="Equation.DSMT4">
                  <p:embed/>
                </p:oleObj>
              </mc:Choice>
              <mc:Fallback>
                <p:oleObj name="Equation" r:id="rId12" imgW="8254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7" y="2743200"/>
                        <a:ext cx="1649413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flipH="1">
            <a:off x="5463540" y="2948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615566"/>
              </p:ext>
            </p:extLst>
          </p:nvPr>
        </p:nvGraphicFramePr>
        <p:xfrm>
          <a:off x="4140200" y="3505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9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505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220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6600" y="1078805"/>
            <a:ext cx="6400800" cy="138499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Kod poprečnih preseka kojima je osa x glavna težišna osa i ujedno i simetralna, u najudaljenijim tačkama od nje imamo:</a:t>
            </a:r>
            <a:endParaRPr lang="en-US" sz="2800" baseline="-25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382165"/>
              </p:ext>
            </p:extLst>
          </p:nvPr>
        </p:nvGraphicFramePr>
        <p:xfrm>
          <a:off x="6375400" y="2184400"/>
          <a:ext cx="1854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9" name="Equation" r:id="rId3" imgW="927000" imgH="279360" progId="Equation.DSMT4">
                  <p:embed/>
                </p:oleObj>
              </mc:Choice>
              <mc:Fallback>
                <p:oleObj name="Equation" r:id="rId3" imgW="927000" imgH="279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2184400"/>
                        <a:ext cx="18542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6600" y="3060005"/>
            <a:ext cx="6400800" cy="138499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Kod poprečnih preseka kojima je osa x glavna težišna osa ali nije simetralna, u najudaljenijim tačkama od nje imamo:</a:t>
            </a:r>
            <a:endParaRPr lang="en-US" sz="2800" baseline="-25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445902"/>
              </p:ext>
            </p:extLst>
          </p:nvPr>
        </p:nvGraphicFramePr>
        <p:xfrm>
          <a:off x="6527800" y="4165600"/>
          <a:ext cx="1854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0" name="Equation" r:id="rId5" imgW="927000" imgH="279360" progId="Equation.DSMT4">
                  <p:embed/>
                </p:oleObj>
              </mc:Choice>
              <mc:Fallback>
                <p:oleObj name="Equation" r:id="rId5" imgW="92700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4165600"/>
                        <a:ext cx="18542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559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1066800" y="5616714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7.7 Pravougaoni poprečni presek (a) i T-profilisani poprečni presek (b), sa raspodelama napona pri pozitivnom čistom savijanju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1008"/>
            <a:ext cx="5459730" cy="511683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28317"/>
              </p:ext>
            </p:extLst>
          </p:nvPr>
        </p:nvGraphicFramePr>
        <p:xfrm>
          <a:off x="575626" y="4343400"/>
          <a:ext cx="1523338" cy="939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5" name="Equation" r:id="rId4" imgW="761669" imgH="469696" progId="Equation.DSMT4">
                  <p:embed/>
                </p:oleObj>
              </mc:Choice>
              <mc:Fallback>
                <p:oleObj name="Equation" r:id="rId4" imgW="761669" imgH="46969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626" y="4343400"/>
                        <a:ext cx="1523338" cy="93939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256363"/>
              </p:ext>
            </p:extLst>
          </p:nvPr>
        </p:nvGraphicFramePr>
        <p:xfrm>
          <a:off x="6858000" y="685800"/>
          <a:ext cx="1854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6" name="Equation" r:id="rId6" imgW="927000" imgH="279360" progId="Equation.DSMT4">
                  <p:embed/>
                </p:oleObj>
              </mc:Choice>
              <mc:Fallback>
                <p:oleObj name="Equation" r:id="rId6" imgW="92700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685800"/>
                        <a:ext cx="18542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536671"/>
              </p:ext>
            </p:extLst>
          </p:nvPr>
        </p:nvGraphicFramePr>
        <p:xfrm>
          <a:off x="6934200" y="3200400"/>
          <a:ext cx="1854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7" name="Equation" r:id="rId8" imgW="927000" imgH="279360" progId="Equation.DSMT4">
                  <p:embed/>
                </p:oleObj>
              </mc:Choice>
              <mc:Fallback>
                <p:oleObj name="Equation" r:id="rId8" imgW="927000" imgH="279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200400"/>
                        <a:ext cx="18542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916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229600" cy="39624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 smtClean="0"/>
              <a:t>Zbog presečnih poprečnih sila, u poprečnim presecima poprečno savijene grede pojavljuju se naponi smicanja </a:t>
            </a:r>
            <a:r>
              <a:rPr lang="sr-Latn-RS" sz="3200" dirty="0" smtClean="0">
                <a:solidFill>
                  <a:srgbClr val="C00000"/>
                </a:solidFill>
                <a:sym typeface="Symbol"/>
              </a:rPr>
              <a:t></a:t>
            </a:r>
            <a:r>
              <a:rPr lang="sr-Latn-RS" sz="3200" baseline="-25000" dirty="0" smtClean="0">
                <a:solidFill>
                  <a:srgbClr val="C00000"/>
                </a:solidFill>
                <a:sym typeface="Symbol"/>
              </a:rPr>
              <a:t>z</a:t>
            </a:r>
            <a:r>
              <a:rPr lang="sr-Latn-RS" sz="3200" baseline="-25000" dirty="0" smtClean="0">
                <a:solidFill>
                  <a:srgbClr val="C00000"/>
                </a:solidFill>
              </a:rPr>
              <a:t>y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U podužnim presecima  paralelnim neutralnom </a:t>
            </a:r>
            <a:r>
              <a:rPr lang="sr-Latn-RS" sz="3200" dirty="0"/>
              <a:t>sloju, </a:t>
            </a:r>
            <a:r>
              <a:rPr lang="sr-Latn-RS" sz="3200" dirty="0" smtClean="0"/>
              <a:t>s obzirom na parnost, pojavljuju se naponi </a:t>
            </a:r>
            <a:r>
              <a:rPr lang="sr-Latn-RS" sz="3200" dirty="0"/>
              <a:t>smicanja </a:t>
            </a:r>
            <a:r>
              <a:rPr lang="sr-Latn-RS" sz="3200" dirty="0">
                <a:solidFill>
                  <a:srgbClr val="C00000"/>
                </a:solidFill>
                <a:sym typeface="Symbol"/>
              </a:rPr>
              <a:t></a:t>
            </a:r>
            <a:r>
              <a:rPr lang="sr-Latn-RS" sz="3200" baseline="-25000" dirty="0">
                <a:solidFill>
                  <a:srgbClr val="C00000"/>
                </a:solidFill>
                <a:sym typeface="Symbol"/>
              </a:rPr>
              <a:t>yz</a:t>
            </a:r>
            <a:r>
              <a:rPr lang="sr-Latn-RS" sz="3200" dirty="0"/>
              <a:t> </a:t>
            </a:r>
            <a:r>
              <a:rPr lang="sr-Latn-RS" sz="3200" dirty="0">
                <a:solidFill>
                  <a:srgbClr val="C00000"/>
                </a:solidFill>
              </a:rPr>
              <a:t>=</a:t>
            </a:r>
            <a:r>
              <a:rPr lang="sr-Latn-RS" sz="3200" dirty="0"/>
              <a:t> </a:t>
            </a:r>
            <a:r>
              <a:rPr lang="sr-Latn-RS" sz="3200" dirty="0">
                <a:solidFill>
                  <a:srgbClr val="C00000"/>
                </a:solidFill>
                <a:sym typeface="Symbol"/>
              </a:rPr>
              <a:t></a:t>
            </a:r>
            <a:r>
              <a:rPr lang="sr-Latn-RS" sz="3200" baseline="-25000" dirty="0" smtClean="0">
                <a:solidFill>
                  <a:srgbClr val="C00000"/>
                </a:solidFill>
                <a:sym typeface="Symbol"/>
              </a:rPr>
              <a:t>z</a:t>
            </a:r>
            <a:r>
              <a:rPr lang="sr-Latn-RS" sz="3200" baseline="-25000" dirty="0" smtClean="0">
                <a:solidFill>
                  <a:srgbClr val="C00000"/>
                </a:solidFill>
              </a:rPr>
              <a:t>y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7.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3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 Normalni naponi i naponi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smicanja kod poprečno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savijene grede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83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7. 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RAVNO SAVIJANJE</a:t>
            </a:r>
            <a:endParaRPr lang="sr-Latn-RS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Pravolinijski elementi konstrukcija izloženi savijanju zovu se grede ili </a:t>
            </a:r>
            <a:r>
              <a:rPr lang="sr-Latn-RS" sz="3200" dirty="0" smtClean="0"/>
              <a:t>gredni </a:t>
            </a:r>
            <a:r>
              <a:rPr lang="sr-Latn-RS" sz="3200" dirty="0"/>
              <a:t>nosači</a:t>
            </a:r>
            <a:r>
              <a:rPr lang="sr-Latn-RS" sz="3200" dirty="0" smtClean="0"/>
              <a:t>.</a:t>
            </a:r>
            <a:endParaRPr lang="en-US" sz="3200" dirty="0" smtClean="0"/>
          </a:p>
          <a:p>
            <a:pPr algn="just"/>
            <a:r>
              <a:rPr lang="sr-Latn-RS" sz="3200" dirty="0" smtClean="0"/>
              <a:t>Ako </a:t>
            </a:r>
            <a:r>
              <a:rPr lang="sr-Latn-RS" sz="3200" dirty="0"/>
              <a:t>sva opterećenja leže u jednoj ravni, npr. u koordinatnoj i ujedno </a:t>
            </a:r>
            <a:r>
              <a:rPr lang="sr-Latn-RS" sz="3200" dirty="0" smtClean="0"/>
              <a:t>simetralnoj </a:t>
            </a:r>
            <a:r>
              <a:rPr lang="sr-Latn-RS" sz="3200" i="1" dirty="0" smtClean="0"/>
              <a:t>yz</a:t>
            </a:r>
            <a:r>
              <a:rPr lang="sr-Latn-RS" sz="3200" dirty="0" smtClean="0"/>
              <a:t> </a:t>
            </a:r>
            <a:r>
              <a:rPr lang="sr-Latn-RS" sz="3200" dirty="0"/>
              <a:t>ravni, u pitanju je </a:t>
            </a:r>
            <a:r>
              <a:rPr lang="sr-Latn-RS" sz="3200" b="1" dirty="0"/>
              <a:t>ravno savijanje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7.1. Uvod u ravno savijanje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304" y="810768"/>
            <a:ext cx="3511296" cy="41422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5096470"/>
            <a:ext cx="61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7.8 Naponi smicanja  koji se pojavljuju u gredi pravougaonog poprečnog preseka, izloženoj poprečnom savijanju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90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260" y="952500"/>
            <a:ext cx="4168140" cy="2400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0" y="3483114"/>
            <a:ext cx="54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7.9 Prikaz krivljenja poprečnih preseka kod poprečno savijene grede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619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74776"/>
            <a:ext cx="6083808" cy="25542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3559314"/>
            <a:ext cx="6922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7.10 Dvostruka konzola (a  – neopterećena, b – na slobodnom kraju opterećena koncentrisanom silom F)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53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762000" y="3352800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7.11 Jednostruka konzola (a – neopterećena, b – na slobodnom kraju opterećena koncentrisanom silom F)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2" y="752856"/>
            <a:ext cx="6083808" cy="25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6388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Pri maloj visini </a:t>
            </a:r>
            <a:r>
              <a:rPr lang="sr-Latn-RS" sz="3200" dirty="0" smtClean="0"/>
              <a:t>(h</a:t>
            </a:r>
            <a:r>
              <a:rPr lang="sr-Latn-RS" sz="3200" dirty="0" smtClean="0">
                <a:sym typeface="Symbol"/>
              </a:rPr>
              <a:t>0,1</a:t>
            </a:r>
            <a:r>
              <a:rPr lang="en-US" sz="3200" i="1" dirty="0" smtClean="0">
                <a:sym typeface="Symbol"/>
              </a:rPr>
              <a:t>l</a:t>
            </a:r>
            <a:r>
              <a:rPr lang="sr-Latn-RS" sz="3200" dirty="0" smtClean="0"/>
              <a:t>), </a:t>
            </a:r>
            <a:r>
              <a:rPr lang="sr-Latn-RS" sz="3200" dirty="0"/>
              <a:t>neizbežno krivljenje, sa </a:t>
            </a:r>
            <a:r>
              <a:rPr lang="sr-Latn-RS" sz="3200" dirty="0">
                <a:sym typeface="Symbol"/>
              </a:rPr>
              <a:t></a:t>
            </a:r>
            <a:r>
              <a:rPr lang="sr-Latn-RS" sz="3200" dirty="0"/>
              <a:t>1% utiče na veličinu normalnog </a:t>
            </a:r>
            <a:r>
              <a:rPr lang="sr-Latn-RS" sz="3200" dirty="0" smtClean="0"/>
              <a:t>napona </a:t>
            </a:r>
            <a:r>
              <a:rPr lang="sr-Latn-RS" sz="3200" dirty="0">
                <a:solidFill>
                  <a:srgbClr val="C00000"/>
                </a:solidFill>
                <a:sym typeface="Symbol"/>
              </a:rPr>
              <a:t></a:t>
            </a:r>
            <a:r>
              <a:rPr lang="sr-Latn-RS" sz="3200" baseline="-25000" dirty="0">
                <a:solidFill>
                  <a:srgbClr val="C00000"/>
                </a:solidFill>
                <a:sym typeface="Symbol"/>
              </a:rPr>
              <a:t>z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/>
              <a:t>Na osnovu ove činjenice, </a:t>
            </a:r>
            <a:r>
              <a:rPr lang="sr-Latn-RS" sz="3200" b="1" dirty="0" smtClean="0"/>
              <a:t>krivljenje </a:t>
            </a:r>
            <a:r>
              <a:rPr lang="sr-Latn-RS" sz="3200" b="1" dirty="0"/>
              <a:t>poprečnih preseka</a:t>
            </a:r>
            <a:r>
              <a:rPr lang="sr-Latn-RS" sz="3200" dirty="0"/>
              <a:t> kod poprečno savijenih greda </a:t>
            </a:r>
            <a:r>
              <a:rPr lang="sr-Latn-RS" sz="3200" b="1" dirty="0"/>
              <a:t>možemo zanemariti</a:t>
            </a:r>
            <a:r>
              <a:rPr lang="sr-Latn-RS" sz="3200" dirty="0"/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88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 smtClean="0">
                <a:latin typeface="Arial Black" pitchFamily="34" charset="0"/>
              </a:rPr>
              <a:t>Poprečno savijanje: </a:t>
            </a:r>
            <a:r>
              <a:rPr lang="sr-Latn-RS" sz="2800" b="1" dirty="0" smtClean="0">
                <a:solidFill>
                  <a:srgbClr val="C00000"/>
                </a:solidFill>
                <a:latin typeface="Arial Black" pitchFamily="34" charset="0"/>
              </a:rPr>
              <a:t>Pretpostavka o naponima?</a:t>
            </a:r>
            <a:endParaRPr lang="en-US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717879"/>
              </p:ext>
            </p:extLst>
          </p:nvPr>
        </p:nvGraphicFramePr>
        <p:xfrm>
          <a:off x="679449" y="1498800"/>
          <a:ext cx="888480" cy="139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3" name="Equation" r:id="rId3" imgW="444240" imgH="698400" progId="Equation.DSMT4">
                  <p:embed/>
                </p:oleObj>
              </mc:Choice>
              <mc:Fallback>
                <p:oleObj name="Equation" r:id="rId3" imgW="444240" imgH="698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49" y="1498800"/>
                        <a:ext cx="888480" cy="139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33400" y="3236893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 smtClean="0">
                <a:latin typeface="Arial Black" pitchFamily="34" charset="0"/>
              </a:rPr>
              <a:t>Poprečno savijanje: </a:t>
            </a:r>
            <a:r>
              <a:rPr lang="sr-Latn-RS" sz="2800" b="1" dirty="0" smtClean="0">
                <a:solidFill>
                  <a:srgbClr val="C00000"/>
                </a:solidFill>
                <a:latin typeface="Arial Black" pitchFamily="34" charset="0"/>
              </a:rPr>
              <a:t>Pretpostavka o deformacijama?</a:t>
            </a:r>
            <a:endParaRPr lang="en-US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603824"/>
              </p:ext>
            </p:extLst>
          </p:nvPr>
        </p:nvGraphicFramePr>
        <p:xfrm>
          <a:off x="685800" y="4318000"/>
          <a:ext cx="8890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4" name="Equation" r:id="rId5" imgW="444240" imgH="698400" progId="Equation.DSMT4">
                  <p:embed/>
                </p:oleObj>
              </mc:Choice>
              <mc:Fallback>
                <p:oleObj name="Equation" r:id="rId5" imgW="444240" imgH="698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318000"/>
                        <a:ext cx="889000" cy="1397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33400" y="4800600"/>
            <a:ext cx="1295400" cy="1066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57400" y="4863405"/>
            <a:ext cx="60960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Zbog zanemarivanja krivljenja poprečnih preseka</a:t>
            </a:r>
            <a:r>
              <a:rPr lang="sr-Latn-RS" sz="2800" dirty="0">
                <a:sym typeface="Symbol"/>
              </a:rPr>
              <a:t> </a:t>
            </a:r>
            <a:r>
              <a:rPr lang="sr-Latn-RS" sz="2800" dirty="0" smtClean="0">
                <a:sym typeface="Symbol"/>
              </a:rPr>
              <a:t>!</a:t>
            </a:r>
            <a:endParaRPr lang="en-US" sz="2800" baseline="-25000" dirty="0"/>
          </a:p>
        </p:txBody>
      </p:sp>
      <p:cxnSp>
        <p:nvCxnSpPr>
          <p:cNvPr id="10" name="Elbow Connector 9"/>
          <p:cNvCxnSpPr>
            <a:stCxn id="8" idx="2"/>
            <a:endCxn id="9" idx="2"/>
          </p:cNvCxnSpPr>
          <p:nvPr/>
        </p:nvCxnSpPr>
        <p:spPr>
          <a:xfrm rot="5400000" flipH="1" flipV="1">
            <a:off x="3118306" y="3880306"/>
            <a:ext cx="49888" cy="3924300"/>
          </a:xfrm>
          <a:prstGeom prst="bentConnector3">
            <a:avLst>
              <a:gd name="adj1" fmla="val -45822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25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 smtClean="0">
                <a:latin typeface="Arial Black" pitchFamily="34" charset="0"/>
              </a:rPr>
              <a:t>Poprečno savijanje: Određivanje normalnih napona?</a:t>
            </a:r>
            <a:endParaRPr lang="en-US" sz="2800" b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762780"/>
            <a:ext cx="39624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Slučaj </a:t>
            </a:r>
            <a:r>
              <a:rPr lang="sr-Latn-RS" sz="2800" b="1" dirty="0" smtClean="0"/>
              <a:t>I</a:t>
            </a:r>
            <a:r>
              <a:rPr lang="sr-Latn-RS" sz="2800" b="1" baseline="-25000" dirty="0" smtClean="0"/>
              <a:t>x</a:t>
            </a:r>
            <a:r>
              <a:rPr lang="sr-Latn-RS" sz="2800" b="1" dirty="0" smtClean="0"/>
              <a:t> = const</a:t>
            </a:r>
            <a:r>
              <a:rPr lang="sr-Latn-RS" sz="2800" dirty="0" smtClean="0"/>
              <a:t>:</a:t>
            </a:r>
            <a:endParaRPr lang="en-US" sz="2800" baseline="-25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073285"/>
              </p:ext>
            </p:extLst>
          </p:nvPr>
        </p:nvGraphicFramePr>
        <p:xfrm>
          <a:off x="3581400" y="2057400"/>
          <a:ext cx="4191000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" name="Equation" r:id="rId3" imgW="2095500" imgH="1397000" progId="Equation.DSMT4">
                  <p:embed/>
                </p:oleObj>
              </mc:Choice>
              <mc:Fallback>
                <p:oleObj name="Equation" r:id="rId3" imgW="2095500" imgH="1397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057400"/>
                        <a:ext cx="4191000" cy="279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754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609600" y="754390"/>
            <a:ext cx="39624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Slučaj </a:t>
            </a:r>
            <a:r>
              <a:rPr lang="sr-Latn-RS" sz="2800" b="1" dirty="0" smtClean="0"/>
              <a:t>I</a:t>
            </a:r>
            <a:r>
              <a:rPr lang="sr-Latn-RS" sz="2800" b="1" baseline="-25000" dirty="0" smtClean="0"/>
              <a:t>x</a:t>
            </a:r>
            <a:r>
              <a:rPr lang="sr-Latn-RS" sz="2800" b="1" dirty="0" smtClean="0"/>
              <a:t> </a:t>
            </a:r>
            <a:r>
              <a:rPr lang="sr-Latn-RS" sz="2800" b="1" dirty="0" smtClean="0">
                <a:sym typeface="Symbol"/>
              </a:rPr>
              <a:t></a:t>
            </a:r>
            <a:r>
              <a:rPr lang="sr-Latn-RS" sz="2800" b="1" dirty="0" smtClean="0"/>
              <a:t> const</a:t>
            </a:r>
            <a:r>
              <a:rPr lang="sr-Latn-RS" sz="2800" dirty="0" smtClean="0"/>
              <a:t>:</a:t>
            </a:r>
            <a:endParaRPr lang="en-US" sz="2800" baseline="-25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773719"/>
              </p:ext>
            </p:extLst>
          </p:nvPr>
        </p:nvGraphicFramePr>
        <p:xfrm>
          <a:off x="3429000" y="1016000"/>
          <a:ext cx="411480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0" name="Equation" r:id="rId3" imgW="2057400" imgH="1473200" progId="Equation.DSMT4">
                  <p:embed/>
                </p:oleObj>
              </mc:Choice>
              <mc:Fallback>
                <p:oleObj name="Equation" r:id="rId3" imgW="2057400" imgH="1473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016000"/>
                        <a:ext cx="4114800" cy="294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026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720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U konturnim tačkama poprečnih preseka, poprečno savijene grede, </a:t>
            </a:r>
            <a:r>
              <a:rPr lang="sr-Latn-RS" sz="3200" b="1" dirty="0"/>
              <a:t>pravci napona smicanja </a:t>
            </a:r>
            <a:r>
              <a:rPr lang="sr-Latn-RS" sz="3200" dirty="0" smtClean="0"/>
              <a:t>(tangencijalnih </a:t>
            </a:r>
            <a:r>
              <a:rPr lang="sr-Latn-RS" sz="3200" dirty="0"/>
              <a:t>napona) podudaraju se sa </a:t>
            </a:r>
            <a:r>
              <a:rPr lang="sr-Latn-RS" sz="3200" b="1" dirty="0"/>
              <a:t>pravcima tangenti</a:t>
            </a:r>
            <a:r>
              <a:rPr lang="sr-Latn-RS" sz="3200" dirty="0"/>
              <a:t>.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33400" y="3810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 smtClean="0">
                <a:latin typeface="Arial Black" pitchFamily="34" charset="0"/>
              </a:rPr>
              <a:t>Poprečno savijanje: </a:t>
            </a:r>
            <a:r>
              <a:rPr lang="sr-Latn-RS" sz="2800" b="1" dirty="0" smtClean="0">
                <a:solidFill>
                  <a:srgbClr val="C00000"/>
                </a:solidFill>
                <a:latin typeface="Arial Black" pitchFamily="34" charset="0"/>
              </a:rPr>
              <a:t>Pretpostavka o naponima smicanja?</a:t>
            </a:r>
            <a:endParaRPr lang="en-US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0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65847"/>
            <a:ext cx="5376672" cy="37307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0" y="4840069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7.12 Prikaz pretpostavki o naponima smicanja za pravougaoni poprečni presek (a) i </a:t>
            </a:r>
            <a:r>
              <a:rPr lang="sr-Latn-RS" i="1" dirty="0" smtClean="0"/>
              <a:t>trapezni </a:t>
            </a:r>
            <a:r>
              <a:rPr lang="sr-Latn-RS" i="1" dirty="0"/>
              <a:t>poprečni presek (b)  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645317"/>
              </p:ext>
            </p:extLst>
          </p:nvPr>
        </p:nvGraphicFramePr>
        <p:xfrm>
          <a:off x="6934200" y="2831223"/>
          <a:ext cx="1396394" cy="88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3" name="Equation" r:id="rId4" imgW="698197" imgH="444307" progId="Equation.DSMT4">
                  <p:embed/>
                </p:oleObj>
              </mc:Choice>
              <mc:Fallback>
                <p:oleObj name="Equation" r:id="rId4" imgW="698197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831223"/>
                        <a:ext cx="1396394" cy="88861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977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52221"/>
            <a:ext cx="5696102" cy="38721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4800600"/>
            <a:ext cx="7120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7.1 Primeri prostih greda izloženih čistom savijanju (a) i poprečnom savijanju (b)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9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630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7.3.1. Raspodela napona smicanja po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visini poprečnih preseka grede.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Formula Žuravskog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3" y="2084832"/>
            <a:ext cx="5224272" cy="4315968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943600" y="4769584"/>
            <a:ext cx="2743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7.13 Infinitezimalni element izdvojen iz poprečno savijene grede i presečen na dva dela, gornji i donji deo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286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5224272" cy="4315968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75036"/>
              </p:ext>
            </p:extLst>
          </p:nvPr>
        </p:nvGraphicFramePr>
        <p:xfrm>
          <a:off x="609600" y="5283200"/>
          <a:ext cx="5664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6" name="Equation" r:id="rId4" imgW="2832100" imgH="368300" progId="Equation.DSMT4">
                  <p:embed/>
                </p:oleObj>
              </mc:Choice>
              <mc:Fallback>
                <p:oleObj name="Equation" r:id="rId4" imgW="2832100" imgH="368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283200"/>
                        <a:ext cx="56642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016405"/>
              </p:ext>
            </p:extLst>
          </p:nvPr>
        </p:nvGraphicFramePr>
        <p:xfrm>
          <a:off x="5715000" y="3937374"/>
          <a:ext cx="2716620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7" name="Equation" r:id="rId6" imgW="1358310" imgH="431613" progId="Equation.DSMT4">
                  <p:embed/>
                </p:oleObj>
              </mc:Choice>
              <mc:Fallback>
                <p:oleObj name="Equation" r:id="rId6" imgW="1358310" imgH="4316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937374"/>
                        <a:ext cx="2716620" cy="8632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193874"/>
              </p:ext>
            </p:extLst>
          </p:nvPr>
        </p:nvGraphicFramePr>
        <p:xfrm>
          <a:off x="6351180" y="5486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8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180" y="5486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574562"/>
              </p:ext>
            </p:extLst>
          </p:nvPr>
        </p:nvGraphicFramePr>
        <p:xfrm>
          <a:off x="6781800" y="4876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9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876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9" idx="2"/>
            <a:endCxn id="8" idx="3"/>
          </p:cNvCxnSpPr>
          <p:nvPr/>
        </p:nvCxnSpPr>
        <p:spPr>
          <a:xfrm rot="5400000">
            <a:off x="6649040" y="5366340"/>
            <a:ext cx="355600" cy="18932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467600" y="3810000"/>
            <a:ext cx="576000" cy="1066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924800" y="5181600"/>
            <a:ext cx="762000" cy="584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3200" b="1" dirty="0" smtClean="0">
                <a:solidFill>
                  <a:srgbClr val="C00000"/>
                </a:solidFill>
              </a:rPr>
              <a:t>= ?</a:t>
            </a:r>
            <a:endParaRPr lang="en-US" sz="3200" b="1" baseline="-25000" dirty="0">
              <a:solidFill>
                <a:srgbClr val="C00000"/>
              </a:solidFill>
            </a:endParaRPr>
          </a:p>
        </p:txBody>
      </p:sp>
      <p:cxnSp>
        <p:nvCxnSpPr>
          <p:cNvPr id="16" name="Elbow Connector 15"/>
          <p:cNvCxnSpPr>
            <a:stCxn id="14" idx="2"/>
            <a:endCxn id="15" idx="1"/>
          </p:cNvCxnSpPr>
          <p:nvPr/>
        </p:nvCxnSpPr>
        <p:spPr>
          <a:xfrm rot="16200000" flipH="1">
            <a:off x="7541606" y="5090794"/>
            <a:ext cx="597188" cy="1692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92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166515"/>
              </p:ext>
            </p:extLst>
          </p:nvPr>
        </p:nvGraphicFramePr>
        <p:xfrm>
          <a:off x="4903787" y="2489200"/>
          <a:ext cx="27162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0" name="Equation" r:id="rId3" imgW="1358310" imgH="431613" progId="Equation.DSMT4">
                  <p:embed/>
                </p:oleObj>
              </mc:Choice>
              <mc:Fallback>
                <p:oleObj name="Equation" r:id="rId3" imgW="1358310" imgH="43161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7" y="2489200"/>
                        <a:ext cx="2716213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515418"/>
              </p:ext>
            </p:extLst>
          </p:nvPr>
        </p:nvGraphicFramePr>
        <p:xfrm>
          <a:off x="838200" y="889000"/>
          <a:ext cx="2514240" cy="93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1" name="Equation" r:id="rId5" imgW="1257120" imgH="469800" progId="Equation.DSMT4">
                  <p:embed/>
                </p:oleObj>
              </mc:Choice>
              <mc:Fallback>
                <p:oleObj name="Equation" r:id="rId5" imgW="125712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889000"/>
                        <a:ext cx="2514240" cy="93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126173"/>
              </p:ext>
            </p:extLst>
          </p:nvPr>
        </p:nvGraphicFramePr>
        <p:xfrm>
          <a:off x="825500" y="2438400"/>
          <a:ext cx="3530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2" name="Equation" r:id="rId7" imgW="1765300" imgH="469900" progId="Equation.DSMT4">
                  <p:embed/>
                </p:oleObj>
              </mc:Choice>
              <mc:Fallback>
                <p:oleObj name="Equation" r:id="rId7" imgW="1765300" imgH="469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2438400"/>
                        <a:ext cx="35306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416925"/>
              </p:ext>
            </p:extLst>
          </p:nvPr>
        </p:nvGraphicFramePr>
        <p:xfrm>
          <a:off x="3471400" y="895900"/>
          <a:ext cx="539100" cy="98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3" name="Equation" r:id="rId9" imgW="215640" imgH="393480" progId="Equation.DSMT4">
                  <p:embed/>
                </p:oleObj>
              </mc:Choice>
              <mc:Fallback>
                <p:oleObj name="Equation" r:id="rId9" imgW="2156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400" y="895900"/>
                        <a:ext cx="539100" cy="98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>
            <a:off x="4419600" y="2819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13203"/>
              </p:ext>
            </p:extLst>
          </p:nvPr>
        </p:nvGraphicFramePr>
        <p:xfrm>
          <a:off x="1905000" y="1955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4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955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290074"/>
              </p:ext>
            </p:extLst>
          </p:nvPr>
        </p:nvGraphicFramePr>
        <p:xfrm>
          <a:off x="3200400" y="3886200"/>
          <a:ext cx="4419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5" name="Equation" r:id="rId13" imgW="2209800" imgH="469900" progId="Equation.DSMT4">
                  <p:embed/>
                </p:oleObj>
              </mc:Choice>
              <mc:Fallback>
                <p:oleObj name="Equation" r:id="rId13" imgW="2209800" imgH="4699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886200"/>
                        <a:ext cx="44196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691483"/>
              </p:ext>
            </p:extLst>
          </p:nvPr>
        </p:nvGraphicFramePr>
        <p:xfrm>
          <a:off x="5943600" y="3429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6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429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5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413348"/>
              </p:ext>
            </p:extLst>
          </p:nvPr>
        </p:nvGraphicFramePr>
        <p:xfrm>
          <a:off x="762000" y="1727200"/>
          <a:ext cx="4419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" name="Equation" r:id="rId3" imgW="2209800" imgH="469900" progId="Equation.DSMT4">
                  <p:embed/>
                </p:oleObj>
              </mc:Choice>
              <mc:Fallback>
                <p:oleObj name="Equation" r:id="rId3" imgW="2209800" imgH="4699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27200"/>
                        <a:ext cx="44196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943210"/>
              </p:ext>
            </p:extLst>
          </p:nvPr>
        </p:nvGraphicFramePr>
        <p:xfrm>
          <a:off x="5740400" y="1828800"/>
          <a:ext cx="1498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9" name="Equation" r:id="rId5" imgW="749160" imgH="368280" progId="Equation.DSMT4">
                  <p:embed/>
                </p:oleObj>
              </mc:Choice>
              <mc:Fallback>
                <p:oleObj name="Equation" r:id="rId5" imgW="749160" imgH="3682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00" y="1828800"/>
                        <a:ext cx="1498600" cy="736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255559"/>
              </p:ext>
            </p:extLst>
          </p:nvPr>
        </p:nvGraphicFramePr>
        <p:xfrm>
          <a:off x="762000" y="3200400"/>
          <a:ext cx="342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0" name="Equation" r:id="rId7" imgW="1714500" imgH="508000" progId="Equation.DSMT4">
                  <p:embed/>
                </p:oleObj>
              </mc:Choice>
              <mc:Fallback>
                <p:oleObj name="Equation" r:id="rId7" imgW="1714500" imgH="50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00400"/>
                        <a:ext cx="3429000" cy="1016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427459"/>
              </p:ext>
            </p:extLst>
          </p:nvPr>
        </p:nvGraphicFramePr>
        <p:xfrm>
          <a:off x="1752600" y="304800"/>
          <a:ext cx="210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1" name="Equation" r:id="rId9" imgW="1054080" imgH="419040" progId="Equation.DSMT4">
                  <p:embed/>
                </p:oleObj>
              </mc:Choice>
              <mc:Fallback>
                <p:oleObj name="Equation" r:id="rId9" imgW="105408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"/>
                        <a:ext cx="2108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>
            <a:off x="2514600" y="1371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Right Arrow 8"/>
          <p:cNvSpPr/>
          <p:nvPr/>
        </p:nvSpPr>
        <p:spPr>
          <a:xfrm flipH="1">
            <a:off x="5257800" y="2133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ectangle 9"/>
          <p:cNvSpPr/>
          <p:nvPr/>
        </p:nvSpPr>
        <p:spPr>
          <a:xfrm>
            <a:off x="2209800" y="4495800"/>
            <a:ext cx="6400800" cy="1384995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Ovo je </a:t>
            </a:r>
            <a:r>
              <a:rPr lang="sr-Latn-RS" sz="2800" b="1" dirty="0" smtClean="0"/>
              <a:t>formula Žuravskog</a:t>
            </a:r>
            <a:r>
              <a:rPr lang="sr-Latn-RS" sz="2800" dirty="0"/>
              <a:t>, kojom se </a:t>
            </a:r>
            <a:r>
              <a:rPr lang="sr-Latn-RS" sz="2800" dirty="0" smtClean="0"/>
              <a:t>uopštava </a:t>
            </a:r>
            <a:r>
              <a:rPr lang="sr-Latn-RS" sz="2800" dirty="0"/>
              <a:t>zakon raspodele napona smicanja po visini poprečnog preseka.</a:t>
            </a:r>
            <a:endParaRPr lang="en-US" sz="2800" dirty="0"/>
          </a:p>
        </p:txBody>
      </p:sp>
      <p:cxnSp>
        <p:nvCxnSpPr>
          <p:cNvPr id="11" name="Elbow Connector 10"/>
          <p:cNvCxnSpPr>
            <a:stCxn id="6" idx="3"/>
            <a:endCxn id="10" idx="0"/>
          </p:cNvCxnSpPr>
          <p:nvPr/>
        </p:nvCxnSpPr>
        <p:spPr>
          <a:xfrm>
            <a:off x="4191000" y="3708400"/>
            <a:ext cx="1219200" cy="7874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121406"/>
              </p:ext>
            </p:extLst>
          </p:nvPr>
        </p:nvGraphicFramePr>
        <p:xfrm>
          <a:off x="1854200" y="2743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2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2743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780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639725"/>
              </p:ext>
            </p:extLst>
          </p:nvPr>
        </p:nvGraphicFramePr>
        <p:xfrm>
          <a:off x="685800" y="799405"/>
          <a:ext cx="342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8" name="Equation" r:id="rId3" imgW="1714500" imgH="508000" progId="Equation.DSMT4">
                  <p:embed/>
                </p:oleObj>
              </mc:Choice>
              <mc:Fallback>
                <p:oleObj name="Equation" r:id="rId3" imgW="1714500" imgH="50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799405"/>
                        <a:ext cx="34290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371600" y="2425005"/>
            <a:ext cx="7239000" cy="1384995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b="1" dirty="0"/>
              <a:t>Minimalnoj</a:t>
            </a:r>
            <a:r>
              <a:rPr lang="sr-Latn-RS" sz="2800" dirty="0"/>
              <a:t> i </a:t>
            </a:r>
            <a:r>
              <a:rPr lang="sr-Latn-RS" sz="2800" b="1" dirty="0"/>
              <a:t>maksimalnoj</a:t>
            </a:r>
            <a:r>
              <a:rPr lang="sr-Latn-RS" sz="2800" dirty="0"/>
              <a:t> vrednosti </a:t>
            </a:r>
            <a:r>
              <a:rPr lang="sr-Latn-RS" sz="2800" b="1" dirty="0"/>
              <a:t>ovog količnika </a:t>
            </a:r>
            <a:r>
              <a:rPr lang="sr-Latn-RS" sz="2800" dirty="0"/>
              <a:t>odgovaraju </a:t>
            </a:r>
            <a:r>
              <a:rPr lang="sr-Latn-RS" sz="2800" b="1" dirty="0">
                <a:solidFill>
                  <a:srgbClr val="C00000"/>
                </a:solidFill>
              </a:rPr>
              <a:t>minimalna</a:t>
            </a:r>
            <a:r>
              <a:rPr lang="sr-Latn-RS" sz="2800" dirty="0"/>
              <a:t> i </a:t>
            </a:r>
            <a:r>
              <a:rPr lang="sr-Latn-RS" sz="2800" b="1" dirty="0">
                <a:solidFill>
                  <a:srgbClr val="C00000"/>
                </a:solidFill>
              </a:rPr>
              <a:t>maksimalna</a:t>
            </a:r>
            <a:r>
              <a:rPr lang="sr-Latn-RS" sz="2800" dirty="0"/>
              <a:t> vrednost </a:t>
            </a:r>
            <a:r>
              <a:rPr lang="sr-Latn-RS" sz="2800" b="1" dirty="0">
                <a:solidFill>
                  <a:srgbClr val="C00000"/>
                </a:solidFill>
              </a:rPr>
              <a:t>napona smicanja</a:t>
            </a:r>
            <a:r>
              <a:rPr lang="sr-Latn-RS" sz="2800" dirty="0"/>
              <a:t>.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2895600" y="596205"/>
            <a:ext cx="1447800" cy="1447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Elbow Connector 5"/>
          <p:cNvCxnSpPr>
            <a:stCxn id="5" idx="3"/>
            <a:endCxn id="4" idx="0"/>
          </p:cNvCxnSpPr>
          <p:nvPr/>
        </p:nvCxnSpPr>
        <p:spPr>
          <a:xfrm>
            <a:off x="4343400" y="1320105"/>
            <a:ext cx="647700" cy="11049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sp>
        <p:nvSpPr>
          <p:cNvPr id="5" name="Rectangle 4"/>
          <p:cNvSpPr/>
          <p:nvPr/>
        </p:nvSpPr>
        <p:spPr>
          <a:xfrm>
            <a:off x="533400" y="3810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 smtClean="0">
                <a:latin typeface="Arial Black" pitchFamily="34" charset="0"/>
              </a:rPr>
              <a:t>Pravougaoni poprečni presek: Raspodela napona smicanja po visini?</a:t>
            </a:r>
            <a:endParaRPr lang="en-US" sz="2800" b="1" dirty="0"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864" y="1600200"/>
            <a:ext cx="3907536" cy="40477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62200" y="5802868"/>
            <a:ext cx="4571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7.14 Pravougaoni poprečni presek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587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4256"/>
            <a:ext cx="3907536" cy="404774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520097"/>
              </p:ext>
            </p:extLst>
          </p:nvPr>
        </p:nvGraphicFramePr>
        <p:xfrm>
          <a:off x="6705600" y="2438400"/>
          <a:ext cx="1752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3" name="Equation" r:id="rId4" imgW="876300" imgH="431800" progId="Equation.DSMT4">
                  <p:embed/>
                </p:oleObj>
              </mc:Choice>
              <mc:Fallback>
                <p:oleObj name="Equation" r:id="rId4" imgW="876300" imgH="431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438400"/>
                        <a:ext cx="17526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728958"/>
              </p:ext>
            </p:extLst>
          </p:nvPr>
        </p:nvGraphicFramePr>
        <p:xfrm>
          <a:off x="5334000" y="1143000"/>
          <a:ext cx="1854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4" name="Equation" r:id="rId6" imgW="927100" imgH="431800" progId="Equation.DSMT4">
                  <p:embed/>
                </p:oleObj>
              </mc:Choice>
              <mc:Fallback>
                <p:oleObj name="Equation" r:id="rId6" imgW="9271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143000"/>
                        <a:ext cx="18542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052024"/>
              </p:ext>
            </p:extLst>
          </p:nvPr>
        </p:nvGraphicFramePr>
        <p:xfrm>
          <a:off x="4572000" y="2590800"/>
          <a:ext cx="1625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5" name="Equation" r:id="rId8" imgW="812520" imgH="266400" progId="Equation.DSMT4">
                  <p:embed/>
                </p:oleObj>
              </mc:Choice>
              <mc:Fallback>
                <p:oleObj name="Equation" r:id="rId8" imgW="812520" imgH="266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590800"/>
                        <a:ext cx="1625600" cy="533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852713"/>
              </p:ext>
            </p:extLst>
          </p:nvPr>
        </p:nvGraphicFramePr>
        <p:xfrm>
          <a:off x="4572000" y="3708400"/>
          <a:ext cx="3073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6" name="Equation" r:id="rId10" imgW="1536480" imgH="507960" progId="Equation.DSMT4">
                  <p:embed/>
                </p:oleObj>
              </mc:Choice>
              <mc:Fallback>
                <p:oleObj name="Equation" r:id="rId10" imgW="1536480" imgH="507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08400"/>
                        <a:ext cx="30734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5400000">
            <a:off x="5600700" y="2220468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ight Arrow 10"/>
          <p:cNvSpPr/>
          <p:nvPr/>
        </p:nvSpPr>
        <p:spPr>
          <a:xfrm flipH="1">
            <a:off x="6248400" y="2819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412571"/>
              </p:ext>
            </p:extLst>
          </p:nvPr>
        </p:nvGraphicFramePr>
        <p:xfrm>
          <a:off x="5359400" y="3251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7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3251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36062"/>
              </p:ext>
            </p:extLst>
          </p:nvPr>
        </p:nvGraphicFramePr>
        <p:xfrm>
          <a:off x="4241800" y="5232400"/>
          <a:ext cx="3225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8" name="Equation" r:id="rId14" imgW="1612900" imgH="508000" progId="Equation.DSMT4">
                  <p:embed/>
                </p:oleObj>
              </mc:Choice>
              <mc:Fallback>
                <p:oleObj name="Equation" r:id="rId14" imgW="1612900" imgH="508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800" y="5232400"/>
                        <a:ext cx="32258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473681"/>
              </p:ext>
            </p:extLst>
          </p:nvPr>
        </p:nvGraphicFramePr>
        <p:xfrm>
          <a:off x="5359400" y="4775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9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775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415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884739"/>
              </p:ext>
            </p:extLst>
          </p:nvPr>
        </p:nvGraphicFramePr>
        <p:xfrm>
          <a:off x="762000" y="2261074"/>
          <a:ext cx="2259620" cy="1091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61" name="Equation" r:id="rId3" imgW="1129810" imgH="545863" progId="Equation.DSMT4">
                  <p:embed/>
                </p:oleObj>
              </mc:Choice>
              <mc:Fallback>
                <p:oleObj name="Equation" r:id="rId3" imgW="1129810" imgH="54586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61074"/>
                        <a:ext cx="2259620" cy="10917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306832"/>
              </p:ext>
            </p:extLst>
          </p:nvPr>
        </p:nvGraphicFramePr>
        <p:xfrm>
          <a:off x="762000" y="685800"/>
          <a:ext cx="3225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62" name="Equation" r:id="rId5" imgW="1612900" imgH="508000" progId="Equation.DSMT4">
                  <p:embed/>
                </p:oleObj>
              </mc:Choice>
              <mc:Fallback>
                <p:oleObj name="Equation" r:id="rId5" imgW="1612900" imgH="508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85800"/>
                        <a:ext cx="3225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915181"/>
              </p:ext>
            </p:extLst>
          </p:nvPr>
        </p:nvGraphicFramePr>
        <p:xfrm>
          <a:off x="4572000" y="800100"/>
          <a:ext cx="990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63" name="Equation" r:id="rId7" imgW="495000" imgH="393480" progId="Equation.DSMT4">
                  <p:embed/>
                </p:oleObj>
              </mc:Choice>
              <mc:Fallback>
                <p:oleObj name="Equation" r:id="rId7" imgW="49500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800100"/>
                        <a:ext cx="990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flipH="1">
            <a:off x="4114800" y="1143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823521"/>
              </p:ext>
            </p:extLst>
          </p:nvPr>
        </p:nvGraphicFramePr>
        <p:xfrm>
          <a:off x="1930400" y="1803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64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1803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593201"/>
              </p:ext>
            </p:extLst>
          </p:nvPr>
        </p:nvGraphicFramePr>
        <p:xfrm>
          <a:off x="3987800" y="3505200"/>
          <a:ext cx="3225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65" name="Equation" r:id="rId11" imgW="1612900" imgH="508000" progId="Equation.DSMT4">
                  <p:embed/>
                </p:oleObj>
              </mc:Choice>
              <mc:Fallback>
                <p:oleObj name="Equation" r:id="rId11" imgW="16129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3505200"/>
                        <a:ext cx="3225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268216"/>
              </p:ext>
            </p:extLst>
          </p:nvPr>
        </p:nvGraphicFramePr>
        <p:xfrm>
          <a:off x="7340600" y="3606800"/>
          <a:ext cx="43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66" name="Equation" r:id="rId12" imgW="215806" imgH="418918" progId="Equation.DSMT4">
                  <p:embed/>
                </p:oleObj>
              </mc:Choice>
              <mc:Fallback>
                <p:oleObj name="Equation" r:id="rId12" imgW="215806" imgH="418918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600" y="3606800"/>
                        <a:ext cx="431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950552"/>
              </p:ext>
            </p:extLst>
          </p:nvPr>
        </p:nvGraphicFramePr>
        <p:xfrm>
          <a:off x="3987800" y="5156200"/>
          <a:ext cx="2260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67" name="Equation" r:id="rId14" imgW="1130300" imgH="508000" progId="Equation.DSMT4">
                  <p:embed/>
                </p:oleObj>
              </mc:Choice>
              <mc:Fallback>
                <p:oleObj name="Equation" r:id="rId14" imgW="11303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5156200"/>
                        <a:ext cx="22606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875351"/>
              </p:ext>
            </p:extLst>
          </p:nvPr>
        </p:nvGraphicFramePr>
        <p:xfrm>
          <a:off x="5130800" y="4622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68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4622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622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947466"/>
              </p:ext>
            </p:extLst>
          </p:nvPr>
        </p:nvGraphicFramePr>
        <p:xfrm>
          <a:off x="4419600" y="2438400"/>
          <a:ext cx="3911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8" name="Equation" r:id="rId3" imgW="1955800" imgH="533400" progId="Equation.DSMT4">
                  <p:embed/>
                </p:oleObj>
              </mc:Choice>
              <mc:Fallback>
                <p:oleObj name="Equation" r:id="rId3" imgW="1955800" imgH="533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438400"/>
                        <a:ext cx="39116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578598"/>
              </p:ext>
            </p:extLst>
          </p:nvPr>
        </p:nvGraphicFramePr>
        <p:xfrm>
          <a:off x="584200" y="762000"/>
          <a:ext cx="2692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9" name="Equation" r:id="rId5" imgW="1346040" imgH="507960" progId="Equation.DSMT4">
                  <p:embed/>
                </p:oleObj>
              </mc:Choice>
              <mc:Fallback>
                <p:oleObj name="Equation" r:id="rId5" imgW="1346040" imgH="5079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762000"/>
                        <a:ext cx="26924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470773"/>
              </p:ext>
            </p:extLst>
          </p:nvPr>
        </p:nvGraphicFramePr>
        <p:xfrm>
          <a:off x="3810000" y="1066800"/>
          <a:ext cx="711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0" name="Equation" r:id="rId7" imgW="355320" imgH="203040" progId="Equation.DSMT4">
                  <p:embed/>
                </p:oleObj>
              </mc:Choice>
              <mc:Fallback>
                <p:oleObj name="Equation" r:id="rId7" imgW="35532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066800"/>
                        <a:ext cx="7112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91104"/>
              </p:ext>
            </p:extLst>
          </p:nvPr>
        </p:nvGraphicFramePr>
        <p:xfrm>
          <a:off x="5105400" y="762000"/>
          <a:ext cx="3225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1" name="Equation" r:id="rId9" imgW="1612900" imgH="508000" progId="Equation.DSMT4">
                  <p:embed/>
                </p:oleObj>
              </mc:Choice>
              <mc:Fallback>
                <p:oleObj name="Equation" r:id="rId9" imgW="1612900" imgH="508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762000"/>
                        <a:ext cx="3225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622797"/>
              </p:ext>
            </p:extLst>
          </p:nvPr>
        </p:nvGraphicFramePr>
        <p:xfrm>
          <a:off x="3352800" y="1088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2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088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>
            <a:off x="4648200" y="1219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279083"/>
              </p:ext>
            </p:extLst>
          </p:nvPr>
        </p:nvGraphicFramePr>
        <p:xfrm>
          <a:off x="6248400" y="1905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3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905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17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807261"/>
              </p:ext>
            </p:extLst>
          </p:nvPr>
        </p:nvGraphicFramePr>
        <p:xfrm>
          <a:off x="533400" y="2184400"/>
          <a:ext cx="342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85" name="Equation" r:id="rId3" imgW="1714320" imgH="507960" progId="Equation.DSMT4">
                  <p:embed/>
                </p:oleObj>
              </mc:Choice>
              <mc:Fallback>
                <p:oleObj name="Equation" r:id="rId3" imgW="1714320" imgH="507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84400"/>
                        <a:ext cx="34290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117230"/>
              </p:ext>
            </p:extLst>
          </p:nvPr>
        </p:nvGraphicFramePr>
        <p:xfrm>
          <a:off x="4495800" y="2184400"/>
          <a:ext cx="2971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86" name="Equation" r:id="rId5" imgW="1485900" imgH="508000" progId="Equation.DSMT4">
                  <p:embed/>
                </p:oleObj>
              </mc:Choice>
              <mc:Fallback>
                <p:oleObj name="Equation" r:id="rId5" imgW="1485900" imgH="5080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184400"/>
                        <a:ext cx="29718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247103"/>
              </p:ext>
            </p:extLst>
          </p:nvPr>
        </p:nvGraphicFramePr>
        <p:xfrm>
          <a:off x="1752600" y="38100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87" name="Equation" r:id="rId7" imgW="558720" imgH="419040" progId="Equation.DSMT4">
                  <p:embed/>
                </p:oleObj>
              </mc:Choice>
              <mc:Fallback>
                <p:oleObj name="Equation" r:id="rId7" imgW="55872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10000"/>
                        <a:ext cx="1117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816024"/>
              </p:ext>
            </p:extLst>
          </p:nvPr>
        </p:nvGraphicFramePr>
        <p:xfrm>
          <a:off x="2108200" y="609600"/>
          <a:ext cx="3225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88" name="Equation" r:id="rId9" imgW="1612900" imgH="508000" progId="Equation.DSMT4">
                  <p:embed/>
                </p:oleObj>
              </mc:Choice>
              <mc:Fallback>
                <p:oleObj name="Equation" r:id="rId9" imgW="1612900" imgH="508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609600"/>
                        <a:ext cx="3225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>
            <a:off x="3238500" y="1856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ight Arrow 7"/>
          <p:cNvSpPr/>
          <p:nvPr/>
        </p:nvSpPr>
        <p:spPr>
          <a:xfrm rot="16200000" flipV="1">
            <a:off x="2019300" y="34061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677568"/>
              </p:ext>
            </p:extLst>
          </p:nvPr>
        </p:nvGraphicFramePr>
        <p:xfrm>
          <a:off x="4038600" y="2514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89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514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725841"/>
              </p:ext>
            </p:extLst>
          </p:nvPr>
        </p:nvGraphicFramePr>
        <p:xfrm>
          <a:off x="4495800" y="3733800"/>
          <a:ext cx="2565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90" name="Equation" r:id="rId13" imgW="1282700" imgH="419100" progId="Equation.DSMT4">
                  <p:embed/>
                </p:oleObj>
              </mc:Choice>
              <mc:Fallback>
                <p:oleObj name="Equation" r:id="rId13" imgW="1282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733800"/>
                        <a:ext cx="25654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996205"/>
              </p:ext>
            </p:extLst>
          </p:nvPr>
        </p:nvGraphicFramePr>
        <p:xfrm>
          <a:off x="8036560" y="2438400"/>
          <a:ext cx="711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91" name="Equation" r:id="rId15" imgW="355320" imgH="203040" progId="Equation.DSMT4">
                  <p:embed/>
                </p:oleObj>
              </mc:Choice>
              <mc:Fallback>
                <p:oleObj name="Equation" r:id="rId15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6560" y="2438400"/>
                        <a:ext cx="7112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0800000" flipV="1">
            <a:off x="7543800" y="2567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767021"/>
              </p:ext>
            </p:extLst>
          </p:nvPr>
        </p:nvGraphicFramePr>
        <p:xfrm>
          <a:off x="5207000" y="3276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92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3276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506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1066800" y="4676242"/>
            <a:ext cx="701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7.2 Skica uz izvođenje diferencijalnih veza između presečnih momenata savijanja, presečnih poprečnih sila i linijski raspodeljenog opterećenja q, poprečno savijene grede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74" y="762000"/>
            <a:ext cx="5354726" cy="383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5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sp>
        <p:nvSpPr>
          <p:cNvPr id="9" name="Rectangle 8"/>
          <p:cNvSpPr/>
          <p:nvPr/>
        </p:nvSpPr>
        <p:spPr>
          <a:xfrm>
            <a:off x="914400" y="5769114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7.15 Dijagram raspodele napona smicanja po visini pravougaonog poprečnog preseka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56" y="1667256"/>
            <a:ext cx="5266944" cy="404774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668374"/>
              </p:ext>
            </p:extLst>
          </p:nvPr>
        </p:nvGraphicFramePr>
        <p:xfrm>
          <a:off x="4267200" y="533400"/>
          <a:ext cx="2971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6" name="Equation" r:id="rId4" imgW="1485900" imgH="508000" progId="Equation.DSMT4">
                  <p:embed/>
                </p:oleObj>
              </mc:Choice>
              <mc:Fallback>
                <p:oleObj name="Equation" r:id="rId4" imgW="1485900" imgH="508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33400"/>
                        <a:ext cx="29718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319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 smtClean="0">
                <a:latin typeface="Arial Black" pitchFamily="34" charset="0"/>
              </a:rPr>
              <a:t>Trougaoni poprečni presek: Raspodela napona smicanja po visini?</a:t>
            </a:r>
            <a:endParaRPr lang="en-US" sz="2800" b="1" dirty="0"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5619690"/>
            <a:ext cx="5041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7.16 Trougaoni poprečni presek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12392"/>
            <a:ext cx="5041392" cy="379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8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041392" cy="379780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153093"/>
              </p:ext>
            </p:extLst>
          </p:nvPr>
        </p:nvGraphicFramePr>
        <p:xfrm>
          <a:off x="5715000" y="2108200"/>
          <a:ext cx="2209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48" name="Equation" r:id="rId4" imgW="1104900" imgH="431800" progId="Equation.DSMT4">
                  <p:embed/>
                </p:oleObj>
              </mc:Choice>
              <mc:Fallback>
                <p:oleObj name="Equation" r:id="rId4" imgW="11049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108200"/>
                        <a:ext cx="22098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837477"/>
              </p:ext>
            </p:extLst>
          </p:nvPr>
        </p:nvGraphicFramePr>
        <p:xfrm>
          <a:off x="6070600" y="1022096"/>
          <a:ext cx="1854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49" name="Equation" r:id="rId6" imgW="927100" imgH="431800" progId="Equation.DSMT4">
                  <p:embed/>
                </p:oleObj>
              </mc:Choice>
              <mc:Fallback>
                <p:oleObj name="Equation" r:id="rId6" imgW="9271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022096"/>
                        <a:ext cx="18542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204925"/>
              </p:ext>
            </p:extLst>
          </p:nvPr>
        </p:nvGraphicFramePr>
        <p:xfrm>
          <a:off x="3200400" y="5029200"/>
          <a:ext cx="4368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0" name="Equation" r:id="rId8" imgW="2184120" imgH="507960" progId="Equation.DSMT4">
                  <p:embed/>
                </p:oleObj>
              </mc:Choice>
              <mc:Fallback>
                <p:oleObj name="Equation" r:id="rId8" imgW="218412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029200"/>
                        <a:ext cx="43688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446336"/>
              </p:ext>
            </p:extLst>
          </p:nvPr>
        </p:nvGraphicFramePr>
        <p:xfrm>
          <a:off x="6019800" y="3797300"/>
          <a:ext cx="1600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1" name="Equation" r:id="rId10" imgW="799920" imgH="266400" progId="Equation.DSMT4">
                  <p:embed/>
                </p:oleObj>
              </mc:Choice>
              <mc:Fallback>
                <p:oleObj name="Equation" r:id="rId10" imgW="799920" imgH="266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797300"/>
                        <a:ext cx="1600200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0800000" flipV="1">
            <a:off x="7772400" y="3962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Right Arrow 12"/>
          <p:cNvSpPr/>
          <p:nvPr/>
        </p:nvSpPr>
        <p:spPr>
          <a:xfrm rot="10800000" flipH="1" flipV="1">
            <a:off x="8153400" y="1905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Right Bracket 13"/>
          <p:cNvSpPr/>
          <p:nvPr/>
        </p:nvSpPr>
        <p:spPr>
          <a:xfrm>
            <a:off x="7696200" y="838200"/>
            <a:ext cx="365761" cy="2362200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Elbow Connector 14"/>
          <p:cNvCxnSpPr>
            <a:stCxn id="13" idx="3"/>
            <a:endCxn id="12" idx="1"/>
          </p:cNvCxnSpPr>
          <p:nvPr/>
        </p:nvCxnSpPr>
        <p:spPr>
          <a:xfrm flipH="1">
            <a:off x="8138160" y="1973580"/>
            <a:ext cx="381000" cy="2057400"/>
          </a:xfrm>
          <a:prstGeom prst="bentConnector3">
            <a:avLst>
              <a:gd name="adj1" fmla="val -6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657258"/>
              </p:ext>
            </p:extLst>
          </p:nvPr>
        </p:nvGraphicFramePr>
        <p:xfrm>
          <a:off x="6172200" y="4495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2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495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383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068084"/>
              </p:ext>
            </p:extLst>
          </p:nvPr>
        </p:nvGraphicFramePr>
        <p:xfrm>
          <a:off x="1350817" y="3657600"/>
          <a:ext cx="4216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0" name="Equation" r:id="rId3" imgW="2108200" imgH="533400" progId="Equation.DSMT4">
                  <p:embed/>
                </p:oleObj>
              </mc:Choice>
              <mc:Fallback>
                <p:oleObj name="Equation" r:id="rId3" imgW="2108200" imgH="533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817" y="3657600"/>
                        <a:ext cx="4216400" cy="106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772656"/>
              </p:ext>
            </p:extLst>
          </p:nvPr>
        </p:nvGraphicFramePr>
        <p:xfrm>
          <a:off x="1371600" y="762000"/>
          <a:ext cx="4368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1" name="Equation" r:id="rId5" imgW="2184120" imgH="507960" progId="Equation.DSMT4">
                  <p:embed/>
                </p:oleObj>
              </mc:Choice>
              <mc:Fallback>
                <p:oleObj name="Equation" r:id="rId5" imgW="2184120" imgH="507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762000"/>
                        <a:ext cx="4368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209646"/>
              </p:ext>
            </p:extLst>
          </p:nvPr>
        </p:nvGraphicFramePr>
        <p:xfrm>
          <a:off x="6248400" y="838200"/>
          <a:ext cx="990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2" name="Equation" r:id="rId7" imgW="495000" imgH="393480" progId="Equation.DSMT4">
                  <p:embed/>
                </p:oleObj>
              </mc:Choice>
              <mc:Fallback>
                <p:oleObj name="Equation" r:id="rId7" imgW="49500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838200"/>
                        <a:ext cx="990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 flipV="1">
            <a:off x="5806440" y="1158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835352"/>
              </p:ext>
            </p:extLst>
          </p:nvPr>
        </p:nvGraphicFramePr>
        <p:xfrm>
          <a:off x="1371600" y="2184400"/>
          <a:ext cx="4368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3" name="Equation" r:id="rId9" imgW="2184400" imgH="508000" progId="Equation.DSMT4">
                  <p:embed/>
                </p:oleObj>
              </mc:Choice>
              <mc:Fallback>
                <p:oleObj name="Equation" r:id="rId9" imgW="21844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184400"/>
                        <a:ext cx="4368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473603"/>
              </p:ext>
            </p:extLst>
          </p:nvPr>
        </p:nvGraphicFramePr>
        <p:xfrm>
          <a:off x="6257925" y="2260600"/>
          <a:ext cx="93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4" name="Equation" r:id="rId10" imgW="469800" imgH="393480" progId="Equation.DSMT4">
                  <p:embed/>
                </p:oleObj>
              </mc:Choice>
              <mc:Fallback>
                <p:oleObj name="Equation" r:id="rId10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925" y="2260600"/>
                        <a:ext cx="939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0800000" flipV="1">
            <a:off x="5791200" y="25806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3" name="Elbow Connector 12"/>
          <p:cNvCxnSpPr>
            <a:stCxn id="5" idx="1"/>
            <a:endCxn id="10" idx="1"/>
          </p:cNvCxnSpPr>
          <p:nvPr/>
        </p:nvCxnSpPr>
        <p:spPr>
          <a:xfrm rot="10800000" flipV="1">
            <a:off x="1371600" y="1270000"/>
            <a:ext cx="12700" cy="142240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883593"/>
              </p:ext>
            </p:extLst>
          </p:nvPr>
        </p:nvGraphicFramePr>
        <p:xfrm>
          <a:off x="838200" y="4038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5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038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640073"/>
              </p:ext>
            </p:extLst>
          </p:nvPr>
        </p:nvGraphicFramePr>
        <p:xfrm>
          <a:off x="685800" y="1828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6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28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Elbow Connector 22"/>
          <p:cNvCxnSpPr>
            <a:stCxn id="22" idx="1"/>
            <a:endCxn id="20" idx="1"/>
          </p:cNvCxnSpPr>
          <p:nvPr/>
        </p:nvCxnSpPr>
        <p:spPr>
          <a:xfrm rot="10800000" flipH="1" flipV="1">
            <a:off x="685800" y="1981200"/>
            <a:ext cx="152400" cy="2209800"/>
          </a:xfrm>
          <a:prstGeom prst="bentConnector3">
            <a:avLst>
              <a:gd name="adj1" fmla="val -1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8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68257"/>
              </p:ext>
            </p:extLst>
          </p:nvPr>
        </p:nvGraphicFramePr>
        <p:xfrm>
          <a:off x="5867400" y="838200"/>
          <a:ext cx="43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5" name="Equation" r:id="rId3" imgW="215806" imgH="418918" progId="Equation.DSMT4">
                  <p:embed/>
                </p:oleObj>
              </mc:Choice>
              <mc:Fallback>
                <p:oleObj name="Equation" r:id="rId3" imgW="215806" imgH="418918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838200"/>
                        <a:ext cx="431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772656"/>
              </p:ext>
            </p:extLst>
          </p:nvPr>
        </p:nvGraphicFramePr>
        <p:xfrm>
          <a:off x="1371600" y="762000"/>
          <a:ext cx="4368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6" name="Equation" r:id="rId5" imgW="2184400" imgH="508000" progId="Equation.DSMT4">
                  <p:embed/>
                </p:oleObj>
              </mc:Choice>
              <mc:Fallback>
                <p:oleObj name="Equation" r:id="rId5" imgW="21844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762000"/>
                        <a:ext cx="4368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193294"/>
              </p:ext>
            </p:extLst>
          </p:nvPr>
        </p:nvGraphicFramePr>
        <p:xfrm>
          <a:off x="1371600" y="2413000"/>
          <a:ext cx="2743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7" name="Equation" r:id="rId7" imgW="1371600" imgH="507960" progId="Equation.DSMT4">
                  <p:embed/>
                </p:oleObj>
              </mc:Choice>
              <mc:Fallback>
                <p:oleObj name="Equation" r:id="rId7" imgW="1371600" imgH="507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413000"/>
                        <a:ext cx="27432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423932"/>
              </p:ext>
            </p:extLst>
          </p:nvPr>
        </p:nvGraphicFramePr>
        <p:xfrm>
          <a:off x="2514600" y="1905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8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05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991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841914"/>
              </p:ext>
            </p:extLst>
          </p:nvPr>
        </p:nvGraphicFramePr>
        <p:xfrm>
          <a:off x="914400" y="609600"/>
          <a:ext cx="3200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1" name="Equation" r:id="rId3" imgW="1600200" imgH="508000" progId="Equation.DSMT4">
                  <p:embed/>
                </p:oleObj>
              </mc:Choice>
              <mc:Fallback>
                <p:oleObj name="Equation" r:id="rId3" imgW="1600200" imgH="50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09600"/>
                        <a:ext cx="32004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06566"/>
              </p:ext>
            </p:extLst>
          </p:nvPr>
        </p:nvGraphicFramePr>
        <p:xfrm>
          <a:off x="1752600" y="3810000"/>
          <a:ext cx="406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2" name="Equation" r:id="rId5" imgW="2032000" imgH="533400" progId="Equation.DSMT4">
                  <p:embed/>
                </p:oleObj>
              </mc:Choice>
              <mc:Fallback>
                <p:oleObj name="Equation" r:id="rId5" imgW="2032000" imgH="533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10000"/>
                        <a:ext cx="40640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547121"/>
              </p:ext>
            </p:extLst>
          </p:nvPr>
        </p:nvGraphicFramePr>
        <p:xfrm>
          <a:off x="4622800" y="685800"/>
          <a:ext cx="787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3" name="Equation" r:id="rId7" imgW="393480" imgH="393480" progId="Equation.DSMT4">
                  <p:embed/>
                </p:oleObj>
              </mc:Choice>
              <mc:Fallback>
                <p:oleObj name="Equation" r:id="rId7" imgW="3934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685800"/>
                        <a:ext cx="787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25003"/>
              </p:ext>
            </p:extLst>
          </p:nvPr>
        </p:nvGraphicFramePr>
        <p:xfrm>
          <a:off x="4191000" y="972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4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972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057093"/>
              </p:ext>
            </p:extLst>
          </p:nvPr>
        </p:nvGraphicFramePr>
        <p:xfrm>
          <a:off x="1752600" y="2108200"/>
          <a:ext cx="4368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5" name="Equation" r:id="rId11" imgW="2184400" imgH="508000" progId="Equation.DSMT4">
                  <p:embed/>
                </p:oleObj>
              </mc:Choice>
              <mc:Fallback>
                <p:oleObj name="Equation" r:id="rId11" imgW="2184400" imgH="508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08200"/>
                        <a:ext cx="4368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 flipV="1">
            <a:off x="4838700" y="17145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857551"/>
              </p:ext>
            </p:extLst>
          </p:nvPr>
        </p:nvGraphicFramePr>
        <p:xfrm>
          <a:off x="2921000" y="3327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6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3327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93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516705"/>
              </p:ext>
            </p:extLst>
          </p:nvPr>
        </p:nvGraphicFramePr>
        <p:xfrm>
          <a:off x="533400" y="2184400"/>
          <a:ext cx="342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5" name="Equation" r:id="rId3" imgW="1714320" imgH="507960" progId="Equation.DSMT4">
                  <p:embed/>
                </p:oleObj>
              </mc:Choice>
              <mc:Fallback>
                <p:oleObj name="Equation" r:id="rId3" imgW="17143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84400"/>
                        <a:ext cx="34290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192814"/>
              </p:ext>
            </p:extLst>
          </p:nvPr>
        </p:nvGraphicFramePr>
        <p:xfrm>
          <a:off x="1752600" y="38100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6" name="Equation" r:id="rId5" imgW="558720" imgH="419040" progId="Equation.DSMT4">
                  <p:embed/>
                </p:oleObj>
              </mc:Choice>
              <mc:Fallback>
                <p:oleObj name="Equation" r:id="rId5" imgW="558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10000"/>
                        <a:ext cx="1117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>
            <a:off x="3238500" y="1856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Right Arrow 8"/>
          <p:cNvSpPr/>
          <p:nvPr/>
        </p:nvSpPr>
        <p:spPr>
          <a:xfrm rot="16200000" flipV="1">
            <a:off x="2019300" y="34061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863594"/>
              </p:ext>
            </p:extLst>
          </p:nvPr>
        </p:nvGraphicFramePr>
        <p:xfrm>
          <a:off x="4038600" y="2514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7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514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5400000" flipV="1">
            <a:off x="7424420" y="18491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320596"/>
              </p:ext>
            </p:extLst>
          </p:nvPr>
        </p:nvGraphicFramePr>
        <p:xfrm>
          <a:off x="5207000" y="3276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8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3276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10311"/>
              </p:ext>
            </p:extLst>
          </p:nvPr>
        </p:nvGraphicFramePr>
        <p:xfrm>
          <a:off x="2108200" y="609600"/>
          <a:ext cx="4368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9" name="Equation" r:id="rId11" imgW="2184400" imgH="508000" progId="Equation.DSMT4">
                  <p:embed/>
                </p:oleObj>
              </mc:Choice>
              <mc:Fallback>
                <p:oleObj name="Equation" r:id="rId11" imgW="2184400" imgH="508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609600"/>
                        <a:ext cx="4368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922146"/>
              </p:ext>
            </p:extLst>
          </p:nvPr>
        </p:nvGraphicFramePr>
        <p:xfrm>
          <a:off x="4571999" y="2184400"/>
          <a:ext cx="4191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40" name="Equation" r:id="rId13" imgW="2095500" imgH="508000" progId="Equation.DSMT4">
                  <p:embed/>
                </p:oleObj>
              </mc:Choice>
              <mc:Fallback>
                <p:oleObj name="Equation" r:id="rId13" imgW="20955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9" y="2184400"/>
                        <a:ext cx="4191000" cy="1016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535090"/>
              </p:ext>
            </p:extLst>
          </p:nvPr>
        </p:nvGraphicFramePr>
        <p:xfrm>
          <a:off x="7213600" y="819496"/>
          <a:ext cx="787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41" name="Equation" r:id="rId15" imgW="393480" imgH="393480" progId="Equation.DSMT4">
                  <p:embed/>
                </p:oleObj>
              </mc:Choice>
              <mc:Fallback>
                <p:oleObj name="Equation" r:id="rId15" imgW="39348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0" y="819496"/>
                        <a:ext cx="787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169322"/>
              </p:ext>
            </p:extLst>
          </p:nvPr>
        </p:nvGraphicFramePr>
        <p:xfrm>
          <a:off x="4571999" y="3733800"/>
          <a:ext cx="2717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42" name="Equation" r:id="rId17" imgW="1358900" imgH="419100" progId="Equation.DSMT4">
                  <p:embed/>
                </p:oleObj>
              </mc:Choice>
              <mc:Fallback>
                <p:oleObj name="Equation" r:id="rId17" imgW="1358900" imgH="4191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9" y="3733800"/>
                        <a:ext cx="27178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247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64792"/>
            <a:ext cx="7766304" cy="37978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5616714"/>
            <a:ext cx="776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7.17 Dijagram raspodele napona smicanja po visini trougaonog poprečnog preseka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438244"/>
              </p:ext>
            </p:extLst>
          </p:nvPr>
        </p:nvGraphicFramePr>
        <p:xfrm>
          <a:off x="4240322" y="609600"/>
          <a:ext cx="4191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0" name="Equation" r:id="rId4" imgW="2095500" imgH="508000" progId="Equation.DSMT4">
                  <p:embed/>
                </p:oleObj>
              </mc:Choice>
              <mc:Fallback>
                <p:oleObj name="Equation" r:id="rId4" imgW="2095500" imgH="5080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0322" y="609600"/>
                        <a:ext cx="41910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17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 smtClean="0">
                <a:latin typeface="Arial Black" pitchFamily="34" charset="0"/>
              </a:rPr>
              <a:t>Kružni poprečni presek: Raspodela napona smicanja po visini?</a:t>
            </a:r>
            <a:endParaRPr lang="en-US" sz="2800" b="1" dirty="0"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3248"/>
            <a:ext cx="4145280" cy="41879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4600" y="5848290"/>
            <a:ext cx="4145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7.18 Kružni poprečni presek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999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4145280" cy="418795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264136"/>
              </p:ext>
            </p:extLst>
          </p:nvPr>
        </p:nvGraphicFramePr>
        <p:xfrm>
          <a:off x="4927600" y="762000"/>
          <a:ext cx="2921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52" name="Equation" r:id="rId4" imgW="1460500" imgH="419100" progId="Equation.DSMT4">
                  <p:embed/>
                </p:oleObj>
              </mc:Choice>
              <mc:Fallback>
                <p:oleObj name="Equation" r:id="rId4" imgW="14605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0" y="762000"/>
                        <a:ext cx="29210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75860"/>
              </p:ext>
            </p:extLst>
          </p:nvPr>
        </p:nvGraphicFramePr>
        <p:xfrm>
          <a:off x="4953000" y="2957664"/>
          <a:ext cx="1574116" cy="40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53" name="Equation" r:id="rId6" imgW="787058" imgH="203112" progId="Equation.DSMT4">
                  <p:embed/>
                </p:oleObj>
              </mc:Choice>
              <mc:Fallback>
                <p:oleObj name="Equation" r:id="rId6" imgW="787058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957664"/>
                        <a:ext cx="1574116" cy="40622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774019"/>
              </p:ext>
            </p:extLst>
          </p:nvPr>
        </p:nvGraphicFramePr>
        <p:xfrm>
          <a:off x="7137400" y="4241800"/>
          <a:ext cx="1473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54" name="Equation" r:id="rId8" imgW="736600" imgH="203200" progId="Equation.DSMT4">
                  <p:embed/>
                </p:oleObj>
              </mc:Choice>
              <mc:Fallback>
                <p:oleObj name="Equation" r:id="rId8" imgW="736600" imgH="203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00" y="4241800"/>
                        <a:ext cx="1473200" cy="40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627574"/>
              </p:ext>
            </p:extLst>
          </p:nvPr>
        </p:nvGraphicFramePr>
        <p:xfrm>
          <a:off x="4876800" y="3962400"/>
          <a:ext cx="170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55" name="Equation" r:id="rId10" imgW="850680" imgH="419040" progId="Equation.DSMT4">
                  <p:embed/>
                </p:oleObj>
              </mc:Choice>
              <mc:Fallback>
                <p:oleObj name="Equation" r:id="rId10" imgW="850680" imgH="419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962400"/>
                        <a:ext cx="17018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146065"/>
              </p:ext>
            </p:extLst>
          </p:nvPr>
        </p:nvGraphicFramePr>
        <p:xfrm>
          <a:off x="4800600" y="5410200"/>
          <a:ext cx="337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56" name="Equation" r:id="rId12" imgW="1688760" imgH="419040" progId="Equation.DSMT4">
                  <p:embed/>
                </p:oleObj>
              </mc:Choice>
              <mc:Fallback>
                <p:oleObj name="Equation" r:id="rId12" imgW="1688760" imgH="419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410200"/>
                        <a:ext cx="3378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5400000">
            <a:off x="5905500" y="36195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678069"/>
              </p:ext>
            </p:extLst>
          </p:nvPr>
        </p:nvGraphicFramePr>
        <p:xfrm>
          <a:off x="5715000" y="4927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57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927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10800000">
            <a:off x="6682740" y="43586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2186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180314"/>
              </p:ext>
            </p:extLst>
          </p:nvPr>
        </p:nvGraphicFramePr>
        <p:xfrm>
          <a:off x="6477000" y="4648200"/>
          <a:ext cx="22860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" name="Equation" r:id="rId3" imgW="1143000" imgH="838200" progId="Equation.DSMT4">
                  <p:embed/>
                </p:oleObj>
              </mc:Choice>
              <mc:Fallback>
                <p:oleObj name="Equation" r:id="rId3" imgW="1143000" imgH="838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648200"/>
                        <a:ext cx="2286000" cy="1676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9" y="381002"/>
            <a:ext cx="5354726" cy="383804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571553"/>
              </p:ext>
            </p:extLst>
          </p:nvPr>
        </p:nvGraphicFramePr>
        <p:xfrm>
          <a:off x="3459768" y="3048000"/>
          <a:ext cx="5303232" cy="1234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" name="Equation" r:id="rId6" imgW="2946240" imgH="685800" progId="Equation.DSMT4">
                  <p:embed/>
                </p:oleObj>
              </mc:Choice>
              <mc:Fallback>
                <p:oleObj name="Equation" r:id="rId6" imgW="2946240" imgH="685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768" y="3048000"/>
                        <a:ext cx="5303232" cy="12344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633981"/>
              </p:ext>
            </p:extLst>
          </p:nvPr>
        </p:nvGraphicFramePr>
        <p:xfrm>
          <a:off x="6019800" y="539496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39496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976128"/>
              </p:ext>
            </p:extLst>
          </p:nvPr>
        </p:nvGraphicFramePr>
        <p:xfrm>
          <a:off x="4343400" y="4495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495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10" idx="2"/>
            <a:endCxn id="8" idx="1"/>
          </p:cNvCxnSpPr>
          <p:nvPr/>
        </p:nvCxnSpPr>
        <p:spPr>
          <a:xfrm rot="16200000" flipH="1">
            <a:off x="4928870" y="4456430"/>
            <a:ext cx="645160" cy="15367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96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091830"/>
              </p:ext>
            </p:extLst>
          </p:nvPr>
        </p:nvGraphicFramePr>
        <p:xfrm>
          <a:off x="4572000" y="4876800"/>
          <a:ext cx="2006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33" name="Equation" r:id="rId3" imgW="1002960" imgH="419040" progId="Equation.DSMT4">
                  <p:embed/>
                </p:oleObj>
              </mc:Choice>
              <mc:Fallback>
                <p:oleObj name="Equation" r:id="rId3" imgW="100296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76800"/>
                        <a:ext cx="20066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4145280" cy="4187952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977833"/>
              </p:ext>
            </p:extLst>
          </p:nvPr>
        </p:nvGraphicFramePr>
        <p:xfrm>
          <a:off x="5156200" y="762000"/>
          <a:ext cx="2921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34" name="Equation" r:id="rId6" imgW="1460500" imgH="419100" progId="Equation.DSMT4">
                  <p:embed/>
                </p:oleObj>
              </mc:Choice>
              <mc:Fallback>
                <p:oleObj name="Equation" r:id="rId6" imgW="1460500" imgH="419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762000"/>
                        <a:ext cx="29210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91104"/>
              </p:ext>
            </p:extLst>
          </p:nvPr>
        </p:nvGraphicFramePr>
        <p:xfrm>
          <a:off x="4724400" y="1828800"/>
          <a:ext cx="337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35" name="Equation" r:id="rId8" imgW="1688760" imgH="419040" progId="Equation.DSMT4">
                  <p:embed/>
                </p:oleObj>
              </mc:Choice>
              <mc:Fallback>
                <p:oleObj name="Equation" r:id="rId8" imgW="1688760" imgH="419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828800"/>
                        <a:ext cx="3378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10800000" flipV="1">
            <a:off x="7772400" y="3962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ight Arrow 9"/>
          <p:cNvSpPr/>
          <p:nvPr/>
        </p:nvSpPr>
        <p:spPr>
          <a:xfrm rot="10800000" flipH="1" flipV="1">
            <a:off x="8321040" y="1676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ight Bracket 10"/>
          <p:cNvSpPr/>
          <p:nvPr/>
        </p:nvSpPr>
        <p:spPr>
          <a:xfrm>
            <a:off x="7848600" y="533400"/>
            <a:ext cx="365761" cy="2362200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Elbow Connector 11"/>
          <p:cNvCxnSpPr>
            <a:stCxn id="10" idx="3"/>
            <a:endCxn id="9" idx="1"/>
          </p:cNvCxnSpPr>
          <p:nvPr/>
        </p:nvCxnSpPr>
        <p:spPr>
          <a:xfrm flipH="1">
            <a:off x="8138160" y="1744980"/>
            <a:ext cx="548640" cy="2286000"/>
          </a:xfrm>
          <a:prstGeom prst="bentConnector3">
            <a:avLst>
              <a:gd name="adj1" fmla="val -4166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243308"/>
              </p:ext>
            </p:extLst>
          </p:nvPr>
        </p:nvGraphicFramePr>
        <p:xfrm>
          <a:off x="49530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36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41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156233"/>
              </p:ext>
            </p:extLst>
          </p:nvPr>
        </p:nvGraphicFramePr>
        <p:xfrm>
          <a:off x="4572000" y="3810000"/>
          <a:ext cx="3098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37" name="Equation" r:id="rId12" imgW="1549080" imgH="253800" progId="Equation.DSMT4">
                  <p:embed/>
                </p:oleObj>
              </mc:Choice>
              <mc:Fallback>
                <p:oleObj name="Equation" r:id="rId12" imgW="154908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810000"/>
                        <a:ext cx="30988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355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196155"/>
              </p:ext>
            </p:extLst>
          </p:nvPr>
        </p:nvGraphicFramePr>
        <p:xfrm>
          <a:off x="3912284" y="736776"/>
          <a:ext cx="1574116" cy="40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96" name="Equation" r:id="rId3" imgW="787058" imgH="203112" progId="Equation.DSMT4">
                  <p:embed/>
                </p:oleObj>
              </mc:Choice>
              <mc:Fallback>
                <p:oleObj name="Equation" r:id="rId3" imgW="787058" imgH="20311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2284" y="736776"/>
                        <a:ext cx="1574116" cy="40622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279179"/>
              </p:ext>
            </p:extLst>
          </p:nvPr>
        </p:nvGraphicFramePr>
        <p:xfrm>
          <a:off x="1447800" y="2032000"/>
          <a:ext cx="2692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97" name="Equation" r:id="rId5" imgW="1346200" imgH="508000" progId="Equation.DSMT4">
                  <p:embed/>
                </p:oleObj>
              </mc:Choice>
              <mc:Fallback>
                <p:oleObj name="Equation" r:id="rId5" imgW="13462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032000"/>
                        <a:ext cx="26924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953160"/>
              </p:ext>
            </p:extLst>
          </p:nvPr>
        </p:nvGraphicFramePr>
        <p:xfrm>
          <a:off x="1447800" y="533400"/>
          <a:ext cx="2006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98" name="Equation" r:id="rId7" imgW="1002960" imgH="419040" progId="Equation.DSMT4">
                  <p:embed/>
                </p:oleObj>
              </mc:Choice>
              <mc:Fallback>
                <p:oleObj name="Equation" r:id="rId7" imgW="100296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33400"/>
                        <a:ext cx="2006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3581400" y="381000"/>
            <a:ext cx="30480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11007"/>
              </p:ext>
            </p:extLst>
          </p:nvPr>
        </p:nvGraphicFramePr>
        <p:xfrm>
          <a:off x="1828800" y="1524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99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524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646389"/>
              </p:ext>
            </p:extLst>
          </p:nvPr>
        </p:nvGraphicFramePr>
        <p:xfrm>
          <a:off x="4800600" y="2362200"/>
          <a:ext cx="2286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00" name="Equation" r:id="rId11" imgW="1143000" imgH="203200" progId="Equation.DSMT4">
                  <p:embed/>
                </p:oleObj>
              </mc:Choice>
              <mc:Fallback>
                <p:oleObj name="Equation" r:id="rId11" imgW="1143000" imgH="203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362200"/>
                        <a:ext cx="2286000" cy="40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524057"/>
              </p:ext>
            </p:extLst>
          </p:nvPr>
        </p:nvGraphicFramePr>
        <p:xfrm>
          <a:off x="5334000" y="3810000"/>
          <a:ext cx="1473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01" name="Equation" r:id="rId13" imgW="736600" imgH="203200" progId="Equation.DSMT4">
                  <p:embed/>
                </p:oleObj>
              </mc:Choice>
              <mc:Fallback>
                <p:oleObj name="Equation" r:id="rId13" imgW="736600" imgH="203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810000"/>
                        <a:ext cx="14732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997096"/>
              </p:ext>
            </p:extLst>
          </p:nvPr>
        </p:nvGraphicFramePr>
        <p:xfrm>
          <a:off x="1478886" y="5080440"/>
          <a:ext cx="2462732" cy="1015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02" name="Equation" r:id="rId15" imgW="1231366" imgH="507780" progId="Equation.DSMT4">
                  <p:embed/>
                </p:oleObj>
              </mc:Choice>
              <mc:Fallback>
                <p:oleObj name="Equation" r:id="rId15" imgW="1231366" imgH="5077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8886" y="5080440"/>
                        <a:ext cx="2462732" cy="10155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10800000" flipV="1">
            <a:off x="4267201" y="2514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2589"/>
              </p:ext>
            </p:extLst>
          </p:nvPr>
        </p:nvGraphicFramePr>
        <p:xfrm>
          <a:off x="2667000" y="3098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03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098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376732"/>
              </p:ext>
            </p:extLst>
          </p:nvPr>
        </p:nvGraphicFramePr>
        <p:xfrm>
          <a:off x="1473200" y="3556000"/>
          <a:ext cx="3327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04" name="Equation" r:id="rId18" imgW="1663560" imgH="507960" progId="Equation.DSMT4">
                  <p:embed/>
                </p:oleObj>
              </mc:Choice>
              <mc:Fallback>
                <p:oleObj name="Equation" r:id="rId18" imgW="166356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3556000"/>
                        <a:ext cx="33274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Arrow 18"/>
          <p:cNvSpPr/>
          <p:nvPr/>
        </p:nvSpPr>
        <p:spPr>
          <a:xfrm rot="10800000" flipV="1">
            <a:off x="4892040" y="397763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651486"/>
              </p:ext>
            </p:extLst>
          </p:nvPr>
        </p:nvGraphicFramePr>
        <p:xfrm>
          <a:off x="2667000" y="4622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05" name="Equation" r:id="rId20" imgW="139639" imgH="203112" progId="Equation.DSMT4">
                  <p:embed/>
                </p:oleObj>
              </mc:Choice>
              <mc:Fallback>
                <p:oleObj name="Equation" r:id="rId20" imgW="139639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622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758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333480"/>
              </p:ext>
            </p:extLst>
          </p:nvPr>
        </p:nvGraphicFramePr>
        <p:xfrm>
          <a:off x="533400" y="2108200"/>
          <a:ext cx="2514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0" name="Equation" r:id="rId3" imgW="1257120" imgH="507960" progId="Equation.DSMT4">
                  <p:embed/>
                </p:oleObj>
              </mc:Choice>
              <mc:Fallback>
                <p:oleObj name="Equation" r:id="rId3" imgW="1257120" imgH="507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08200"/>
                        <a:ext cx="25146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856791"/>
              </p:ext>
            </p:extLst>
          </p:nvPr>
        </p:nvGraphicFramePr>
        <p:xfrm>
          <a:off x="3733800" y="2133600"/>
          <a:ext cx="2971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1" name="Equation" r:id="rId5" imgW="1485720" imgH="507960" progId="Equation.DSMT4">
                  <p:embed/>
                </p:oleObj>
              </mc:Choice>
              <mc:Fallback>
                <p:oleObj name="Equation" r:id="rId5" imgW="148572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133600"/>
                        <a:ext cx="2971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642489"/>
              </p:ext>
            </p:extLst>
          </p:nvPr>
        </p:nvGraphicFramePr>
        <p:xfrm>
          <a:off x="533400" y="457200"/>
          <a:ext cx="246221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2" name="Equation" r:id="rId7" imgW="1231366" imgH="507780" progId="Equation.DSMT4">
                  <p:embed/>
                </p:oleObj>
              </mc:Choice>
              <mc:Fallback>
                <p:oleObj name="Equation" r:id="rId7" imgW="1231366" imgH="5077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"/>
                        <a:ext cx="2462213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487691"/>
              </p:ext>
            </p:extLst>
          </p:nvPr>
        </p:nvGraphicFramePr>
        <p:xfrm>
          <a:off x="3124200" y="609600"/>
          <a:ext cx="43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3" name="Equation" r:id="rId9" imgW="215806" imgH="418918" progId="Equation.DSMT4">
                  <p:embed/>
                </p:oleObj>
              </mc:Choice>
              <mc:Fallback>
                <p:oleObj name="Equation" r:id="rId9" imgW="215806" imgH="418918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609600"/>
                        <a:ext cx="431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900982"/>
              </p:ext>
            </p:extLst>
          </p:nvPr>
        </p:nvGraphicFramePr>
        <p:xfrm>
          <a:off x="1676400" y="1600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4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153028"/>
              </p:ext>
            </p:extLst>
          </p:nvPr>
        </p:nvGraphicFramePr>
        <p:xfrm>
          <a:off x="7213599" y="2413000"/>
          <a:ext cx="711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5" name="Equation" r:id="rId13" imgW="355320" imgH="203040" progId="Equation.DSMT4">
                  <p:embed/>
                </p:oleObj>
              </mc:Choice>
              <mc:Fallback>
                <p:oleObj name="Equation" r:id="rId13" imgW="35532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599" y="2413000"/>
                        <a:ext cx="7112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226059"/>
              </p:ext>
            </p:extLst>
          </p:nvPr>
        </p:nvGraphicFramePr>
        <p:xfrm>
          <a:off x="6740235" y="2489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6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0235" y="2489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893219"/>
              </p:ext>
            </p:extLst>
          </p:nvPr>
        </p:nvGraphicFramePr>
        <p:xfrm>
          <a:off x="4243386" y="3581400"/>
          <a:ext cx="246221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7" name="Equation" r:id="rId17" imgW="1231366" imgH="507780" progId="Equation.DSMT4">
                  <p:embed/>
                </p:oleObj>
              </mc:Choice>
              <mc:Fallback>
                <p:oleObj name="Equation" r:id="rId17" imgW="1231366" imgH="5077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386" y="3581400"/>
                        <a:ext cx="2462213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10800000" flipV="1">
            <a:off x="6781801" y="4053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Right Arrow 16"/>
          <p:cNvSpPr/>
          <p:nvPr/>
        </p:nvSpPr>
        <p:spPr>
          <a:xfrm rot="10800000" flipH="1" flipV="1">
            <a:off x="8016240" y="255523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8" name="Elbow Connector 17"/>
          <p:cNvCxnSpPr>
            <a:stCxn id="17" idx="3"/>
            <a:endCxn id="16" idx="1"/>
          </p:cNvCxnSpPr>
          <p:nvPr/>
        </p:nvCxnSpPr>
        <p:spPr>
          <a:xfrm flipH="1">
            <a:off x="7147561" y="2623819"/>
            <a:ext cx="1234439" cy="1498601"/>
          </a:xfrm>
          <a:prstGeom prst="bentConnector3">
            <a:avLst>
              <a:gd name="adj1" fmla="val -1851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616982"/>
              </p:ext>
            </p:extLst>
          </p:nvPr>
        </p:nvGraphicFramePr>
        <p:xfrm>
          <a:off x="3886200" y="5181600"/>
          <a:ext cx="3987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8" name="Equation" r:id="rId18" imgW="1993900" imgH="533400" progId="Equation.DSMT4">
                  <p:embed/>
                </p:oleObj>
              </mc:Choice>
              <mc:Fallback>
                <p:oleObj name="Equation" r:id="rId18" imgW="1993900" imgH="533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181600"/>
                        <a:ext cx="39878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502921"/>
              </p:ext>
            </p:extLst>
          </p:nvPr>
        </p:nvGraphicFramePr>
        <p:xfrm>
          <a:off x="5410200" y="4724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9" name="Equation" r:id="rId20" imgW="139639" imgH="203112" progId="Equation.DSMT4">
                  <p:embed/>
                </p:oleObj>
              </mc:Choice>
              <mc:Fallback>
                <p:oleObj name="Equation" r:id="rId20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724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947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246814"/>
              </p:ext>
            </p:extLst>
          </p:nvPr>
        </p:nvGraphicFramePr>
        <p:xfrm>
          <a:off x="533400" y="2184400"/>
          <a:ext cx="342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7" name="Equation" r:id="rId3" imgW="1714320" imgH="507960" progId="Equation.DSMT4">
                  <p:embed/>
                </p:oleObj>
              </mc:Choice>
              <mc:Fallback>
                <p:oleObj name="Equation" r:id="rId3" imgW="17143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84400"/>
                        <a:ext cx="34290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024306"/>
              </p:ext>
            </p:extLst>
          </p:nvPr>
        </p:nvGraphicFramePr>
        <p:xfrm>
          <a:off x="1701800" y="3810000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8" name="Equation" r:id="rId5" imgW="609480" imgH="419040" progId="Equation.DSMT4">
                  <p:embed/>
                </p:oleObj>
              </mc:Choice>
              <mc:Fallback>
                <p:oleObj name="Equation" r:id="rId5" imgW="609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3810000"/>
                        <a:ext cx="1219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5400000">
            <a:off x="3238500" y="1856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ight Arrow 10"/>
          <p:cNvSpPr/>
          <p:nvPr/>
        </p:nvSpPr>
        <p:spPr>
          <a:xfrm rot="16200000" flipV="1">
            <a:off x="2019300" y="34061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779071"/>
              </p:ext>
            </p:extLst>
          </p:nvPr>
        </p:nvGraphicFramePr>
        <p:xfrm>
          <a:off x="4038600" y="2514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9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514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5400000" flipV="1">
            <a:off x="6858000" y="188213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181811"/>
              </p:ext>
            </p:extLst>
          </p:nvPr>
        </p:nvGraphicFramePr>
        <p:xfrm>
          <a:off x="5181600" y="3124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0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124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605986"/>
              </p:ext>
            </p:extLst>
          </p:nvPr>
        </p:nvGraphicFramePr>
        <p:xfrm>
          <a:off x="6629400" y="1238249"/>
          <a:ext cx="965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1" name="Equation" r:id="rId11" imgW="482400" imgH="203040" progId="Equation.DSMT4">
                  <p:embed/>
                </p:oleObj>
              </mc:Choice>
              <mc:Fallback>
                <p:oleObj name="Equation" r:id="rId11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238249"/>
                        <a:ext cx="9652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792198"/>
              </p:ext>
            </p:extLst>
          </p:nvPr>
        </p:nvGraphicFramePr>
        <p:xfrm>
          <a:off x="2109787" y="609600"/>
          <a:ext cx="246221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2" name="Equation" r:id="rId13" imgW="1231366" imgH="507780" progId="Equation.DSMT4">
                  <p:embed/>
                </p:oleObj>
              </mc:Choice>
              <mc:Fallback>
                <p:oleObj name="Equation" r:id="rId13" imgW="1231366" imgH="5077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7" y="609600"/>
                        <a:ext cx="2462213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46177"/>
              </p:ext>
            </p:extLst>
          </p:nvPr>
        </p:nvGraphicFramePr>
        <p:xfrm>
          <a:off x="4495800" y="2209800"/>
          <a:ext cx="2870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3" name="Equation" r:id="rId15" imgW="1435100" imgH="419100" progId="Equation.DSMT4">
                  <p:embed/>
                </p:oleObj>
              </mc:Choice>
              <mc:Fallback>
                <p:oleObj name="Equation" r:id="rId15" imgW="1435100" imgH="4191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209800"/>
                        <a:ext cx="28702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714341"/>
              </p:ext>
            </p:extLst>
          </p:nvPr>
        </p:nvGraphicFramePr>
        <p:xfrm>
          <a:off x="4495800" y="3581400"/>
          <a:ext cx="1624894" cy="558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4" name="Equation" r:id="rId17" imgW="812447" imgH="279279" progId="Equation.DSMT4">
                  <p:embed/>
                </p:oleObj>
              </mc:Choice>
              <mc:Fallback>
                <p:oleObj name="Equation" r:id="rId17" imgW="812447" imgH="27927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581400"/>
                        <a:ext cx="1624894" cy="5585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9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sp>
        <p:nvSpPr>
          <p:cNvPr id="3" name="Right Arrow 2"/>
          <p:cNvSpPr/>
          <p:nvPr/>
        </p:nvSpPr>
        <p:spPr>
          <a:xfrm rot="10800000" flipV="1">
            <a:off x="3962400" y="1158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702259"/>
              </p:ext>
            </p:extLst>
          </p:nvPr>
        </p:nvGraphicFramePr>
        <p:xfrm>
          <a:off x="1708265" y="1676399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3" name="Equation" r:id="rId3" imgW="139639" imgH="203112" progId="Equation.DSMT4">
                  <p:embed/>
                </p:oleObj>
              </mc:Choice>
              <mc:Fallback>
                <p:oleObj name="Equation" r:id="rId3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265" y="1676399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905570"/>
              </p:ext>
            </p:extLst>
          </p:nvPr>
        </p:nvGraphicFramePr>
        <p:xfrm>
          <a:off x="4470400" y="990600"/>
          <a:ext cx="711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4" name="Equation" r:id="rId5" imgW="355320" imgH="203040" progId="Equation.DSMT4">
                  <p:embed/>
                </p:oleObj>
              </mc:Choice>
              <mc:Fallback>
                <p:oleObj name="Equation" r:id="rId5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990600"/>
                        <a:ext cx="7112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794892"/>
              </p:ext>
            </p:extLst>
          </p:nvPr>
        </p:nvGraphicFramePr>
        <p:xfrm>
          <a:off x="1022465" y="761999"/>
          <a:ext cx="2870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5" name="Equation" r:id="rId7" imgW="1435100" imgH="419100" progId="Equation.DSMT4">
                  <p:embed/>
                </p:oleObj>
              </mc:Choice>
              <mc:Fallback>
                <p:oleObj name="Equation" r:id="rId7" imgW="1435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465" y="761999"/>
                        <a:ext cx="28702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816209"/>
              </p:ext>
            </p:extLst>
          </p:nvPr>
        </p:nvGraphicFramePr>
        <p:xfrm>
          <a:off x="990600" y="2133599"/>
          <a:ext cx="2590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6" name="Equation" r:id="rId9" imgW="1295400" imgH="419100" progId="Equation.DSMT4">
                  <p:embed/>
                </p:oleObj>
              </mc:Choice>
              <mc:Fallback>
                <p:oleObj name="Equation" r:id="rId9" imgW="1295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33599"/>
                        <a:ext cx="25908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649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66800"/>
            <a:ext cx="7394448" cy="407822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666233"/>
              </p:ext>
            </p:extLst>
          </p:nvPr>
        </p:nvGraphicFramePr>
        <p:xfrm>
          <a:off x="5359400" y="533400"/>
          <a:ext cx="2870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4" name="Equation" r:id="rId4" imgW="1435100" imgH="419100" progId="Equation.DSMT4">
                  <p:embed/>
                </p:oleObj>
              </mc:Choice>
              <mc:Fallback>
                <p:oleObj name="Equation" r:id="rId4" imgW="14351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533400"/>
                        <a:ext cx="28702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914400" y="5257800"/>
            <a:ext cx="7394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7.19 Dijagram raspodele napona smicanja po visini kružnog poprečnog preseka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039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 smtClean="0">
                <a:latin typeface="Arial Black" pitchFamily="34" charset="0"/>
              </a:rPr>
              <a:t>I-profilisani poprečni presek: Raspodela napona smicanja po visini?</a:t>
            </a:r>
            <a:endParaRPr lang="en-US" sz="2800" b="1" dirty="0"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24000"/>
            <a:ext cx="4163568" cy="40477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5695890"/>
            <a:ext cx="563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 7.20 Primer I-profilisanog poprečnog preseka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043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4163568" cy="4047744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669217"/>
              </p:ext>
            </p:extLst>
          </p:nvPr>
        </p:nvGraphicFramePr>
        <p:xfrm>
          <a:off x="5295900" y="2463800"/>
          <a:ext cx="3200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7" name="Equation" r:id="rId4" imgW="1600200" imgH="711000" progId="Equation.DSMT4">
                  <p:embed/>
                </p:oleObj>
              </mc:Choice>
              <mc:Fallback>
                <p:oleObj name="Equation" r:id="rId4" imgW="1600200" imgH="711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2463800"/>
                        <a:ext cx="3200400" cy="1422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359882"/>
              </p:ext>
            </p:extLst>
          </p:nvPr>
        </p:nvGraphicFramePr>
        <p:xfrm>
          <a:off x="4368800" y="4470400"/>
          <a:ext cx="4165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8" name="Equation" r:id="rId6" imgW="2082800" imgH="431800" progId="Equation.DSMT4">
                  <p:embed/>
                </p:oleObj>
              </mc:Choice>
              <mc:Fallback>
                <p:oleObj name="Equation" r:id="rId6" imgW="20828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4470400"/>
                        <a:ext cx="41656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195203"/>
              </p:ext>
            </p:extLst>
          </p:nvPr>
        </p:nvGraphicFramePr>
        <p:xfrm>
          <a:off x="7493000" y="1117600"/>
          <a:ext cx="1016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9" name="Equation" r:id="rId8" imgW="507960" imgH="393480" progId="Equation.DSMT4">
                  <p:embed/>
                </p:oleObj>
              </mc:Choice>
              <mc:Fallback>
                <p:oleObj name="Equation" r:id="rId8" imgW="5079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0" y="1117600"/>
                        <a:ext cx="1016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5400000" flipV="1">
            <a:off x="7851139" y="2110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980837"/>
              </p:ext>
            </p:extLst>
          </p:nvPr>
        </p:nvGraphicFramePr>
        <p:xfrm>
          <a:off x="6502400" y="396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0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396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96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" y="533400"/>
            <a:ext cx="4163568" cy="4047744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820450"/>
              </p:ext>
            </p:extLst>
          </p:nvPr>
        </p:nvGraphicFramePr>
        <p:xfrm>
          <a:off x="5867400" y="3911600"/>
          <a:ext cx="2463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85" name="Equation" r:id="rId4" imgW="1231560" imgH="482400" progId="Equation.DSMT4">
                  <p:embed/>
                </p:oleObj>
              </mc:Choice>
              <mc:Fallback>
                <p:oleObj name="Equation" r:id="rId4" imgW="123156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911600"/>
                        <a:ext cx="2463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 flipV="1">
            <a:off x="7393940" y="35433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634929"/>
              </p:ext>
            </p:extLst>
          </p:nvPr>
        </p:nvGraphicFramePr>
        <p:xfrm>
          <a:off x="6807200" y="4953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86" name="Equation" r:id="rId6" imgW="139639" imgH="203112" progId="Equation.DSMT4">
                  <p:embed/>
                </p:oleObj>
              </mc:Choice>
              <mc:Fallback>
                <p:oleObj name="Equation" r:id="rId6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4953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475209"/>
              </p:ext>
            </p:extLst>
          </p:nvPr>
        </p:nvGraphicFramePr>
        <p:xfrm>
          <a:off x="5334000" y="5410200"/>
          <a:ext cx="2997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87" name="Equation" r:id="rId8" imgW="1498320" imgH="457200" progId="Equation.DSMT4">
                  <p:embed/>
                </p:oleObj>
              </mc:Choice>
              <mc:Fallback>
                <p:oleObj name="Equation" r:id="rId8" imgW="149832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410200"/>
                        <a:ext cx="29972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450544"/>
              </p:ext>
            </p:extLst>
          </p:nvPr>
        </p:nvGraphicFramePr>
        <p:xfrm>
          <a:off x="5351780" y="469900"/>
          <a:ext cx="3200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88" name="Equation" r:id="rId10" imgW="1600200" imgH="711000" progId="Equation.DSMT4">
                  <p:embed/>
                </p:oleObj>
              </mc:Choice>
              <mc:Fallback>
                <p:oleObj name="Equation" r:id="rId10" imgW="160020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780" y="469900"/>
                        <a:ext cx="3200400" cy="1422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105639"/>
              </p:ext>
            </p:extLst>
          </p:nvPr>
        </p:nvGraphicFramePr>
        <p:xfrm>
          <a:off x="5359400" y="2489200"/>
          <a:ext cx="2997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89" name="Equation" r:id="rId12" imgW="1498320" imgH="393480" progId="Equation.DSMT4">
                  <p:embed/>
                </p:oleObj>
              </mc:Choice>
              <mc:Fallback>
                <p:oleObj name="Equation" r:id="rId12" imgW="149832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2489200"/>
                        <a:ext cx="2997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969715"/>
              </p:ext>
            </p:extLst>
          </p:nvPr>
        </p:nvGraphicFramePr>
        <p:xfrm>
          <a:off x="6502400" y="19939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90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19939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368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4163568" cy="4047744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805932"/>
              </p:ext>
            </p:extLst>
          </p:nvPr>
        </p:nvGraphicFramePr>
        <p:xfrm>
          <a:off x="4318000" y="3429000"/>
          <a:ext cx="36068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8" name="Equation" r:id="rId4" imgW="1803400" imgH="520700" progId="Equation.DSMT4">
                  <p:embed/>
                </p:oleObj>
              </mc:Choice>
              <mc:Fallback>
                <p:oleObj name="Equation" r:id="rId4" imgW="1803400" imgH="520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3429000"/>
                        <a:ext cx="3606800" cy="1041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152383"/>
              </p:ext>
            </p:extLst>
          </p:nvPr>
        </p:nvGraphicFramePr>
        <p:xfrm>
          <a:off x="5105400" y="2057400"/>
          <a:ext cx="2870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9" name="Equation" r:id="rId6" imgW="1435100" imgH="393700" progId="Equation.DSMT4">
                  <p:embed/>
                </p:oleObj>
              </mc:Choice>
              <mc:Fallback>
                <p:oleObj name="Equation" r:id="rId6" imgW="14351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057400"/>
                        <a:ext cx="2870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10800000" flipV="1">
            <a:off x="8092440" y="38811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Right Arrow 13"/>
          <p:cNvSpPr/>
          <p:nvPr/>
        </p:nvSpPr>
        <p:spPr>
          <a:xfrm rot="10800000" flipH="1" flipV="1">
            <a:off x="8321040" y="1905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ight Bracket 14"/>
          <p:cNvSpPr/>
          <p:nvPr/>
        </p:nvSpPr>
        <p:spPr>
          <a:xfrm>
            <a:off x="7848600" y="914400"/>
            <a:ext cx="365761" cy="2057400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Elbow Connector 15"/>
          <p:cNvCxnSpPr>
            <a:stCxn id="14" idx="3"/>
            <a:endCxn id="13" idx="1"/>
          </p:cNvCxnSpPr>
          <p:nvPr/>
        </p:nvCxnSpPr>
        <p:spPr>
          <a:xfrm flipH="1">
            <a:off x="8458200" y="1973580"/>
            <a:ext cx="228600" cy="1976120"/>
          </a:xfrm>
          <a:prstGeom prst="bentConnector3">
            <a:avLst>
              <a:gd name="adj1" fmla="val -1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041609"/>
              </p:ext>
            </p:extLst>
          </p:nvPr>
        </p:nvGraphicFramePr>
        <p:xfrm>
          <a:off x="3048000" y="5105400"/>
          <a:ext cx="4927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20" name="Equation" r:id="rId8" imgW="2463800" imgH="457200" progId="Equation.DSMT4">
                  <p:embed/>
                </p:oleObj>
              </mc:Choice>
              <mc:Fallback>
                <p:oleObj name="Equation" r:id="rId8" imgW="24638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105400"/>
                        <a:ext cx="49276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661359"/>
              </p:ext>
            </p:extLst>
          </p:nvPr>
        </p:nvGraphicFramePr>
        <p:xfrm>
          <a:off x="5207000" y="4648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21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4648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931579"/>
              </p:ext>
            </p:extLst>
          </p:nvPr>
        </p:nvGraphicFramePr>
        <p:xfrm>
          <a:off x="5791200" y="1117600"/>
          <a:ext cx="2184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22" name="Equation" r:id="rId12" imgW="1091726" imgH="393529" progId="Equation.DSMT4">
                  <p:embed/>
                </p:oleObj>
              </mc:Choice>
              <mc:Fallback>
                <p:oleObj name="Equation" r:id="rId12" imgW="1091726" imgH="39352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117600"/>
                        <a:ext cx="2184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402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1447800" y="4473714"/>
            <a:ext cx="6324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7.3 Prikaz dogovora o predznacima presečnih momenata savijanja i presečnih poprečnih sila kod greda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30" y="1524000"/>
            <a:ext cx="5821680" cy="27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777444"/>
              </p:ext>
            </p:extLst>
          </p:nvPr>
        </p:nvGraphicFramePr>
        <p:xfrm>
          <a:off x="7696200" y="1605701"/>
          <a:ext cx="9906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1" name="Equation" r:id="rId3" imgW="495000" imgH="1015920" progId="Equation.DSMT4">
                  <p:embed/>
                </p:oleObj>
              </mc:Choice>
              <mc:Fallback>
                <p:oleObj name="Equation" r:id="rId3" imgW="495000" imgH="101592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605701"/>
                        <a:ext cx="990600" cy="2032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6" y="1605701"/>
            <a:ext cx="6608064" cy="40477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3336" y="5769114"/>
            <a:ext cx="6608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7.21 Raspodela napona smicanja po visini I-profilisanog poprečnog preseka</a:t>
            </a:r>
            <a:endParaRPr lang="en-US" sz="20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784562"/>
              </p:ext>
            </p:extLst>
          </p:nvPr>
        </p:nvGraphicFramePr>
        <p:xfrm>
          <a:off x="457200" y="457200"/>
          <a:ext cx="2997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2" name="Equation" r:id="rId6" imgW="1498320" imgH="457200" progId="Equation.DSMT4">
                  <p:embed/>
                </p:oleObj>
              </mc:Choice>
              <mc:Fallback>
                <p:oleObj name="Equation" r:id="rId6" imgW="149832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7200"/>
                        <a:ext cx="29972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631246"/>
              </p:ext>
            </p:extLst>
          </p:nvPr>
        </p:nvGraphicFramePr>
        <p:xfrm>
          <a:off x="3733800" y="457200"/>
          <a:ext cx="4927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3" name="Equation" r:id="rId8" imgW="2463800" imgH="457200" progId="Equation.DSMT4">
                  <p:embed/>
                </p:oleObj>
              </mc:Choice>
              <mc:Fallback>
                <p:oleObj name="Equation" r:id="rId8" imgW="2463800" imgH="457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57200"/>
                        <a:ext cx="49276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561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61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7.3.2. Glavni naponi u poprečno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savijenim gredama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63623"/>
            <a:ext cx="5092903" cy="49017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31104" y="5692914"/>
            <a:ext cx="2831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7.22 Glavni naponi u poprečno savijenoj gredi</a:t>
            </a:r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917033"/>
              </p:ext>
            </p:extLst>
          </p:nvPr>
        </p:nvGraphicFramePr>
        <p:xfrm>
          <a:off x="5867400" y="2133599"/>
          <a:ext cx="297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5" name="Equation" r:id="rId4" imgW="1485900" imgH="393700" progId="Equation.DSMT4">
                  <p:embed/>
                </p:oleObj>
              </mc:Choice>
              <mc:Fallback>
                <p:oleObj name="Equation" r:id="rId4" imgW="14859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133599"/>
                        <a:ext cx="29718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757063"/>
              </p:ext>
            </p:extLst>
          </p:nvPr>
        </p:nvGraphicFramePr>
        <p:xfrm>
          <a:off x="6884248" y="3378618"/>
          <a:ext cx="1954952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6" name="Equation" r:id="rId6" imgW="977476" imgH="482391" progId="Equation.DSMT4">
                  <p:embed/>
                </p:oleObj>
              </mc:Choice>
              <mc:Fallback>
                <p:oleObj name="Equation" r:id="rId6" imgW="977476" imgH="48239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248" y="3378618"/>
                        <a:ext cx="1954952" cy="96478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999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554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7.3.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Analiza normalnih napona u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horizontalnim presecima poprečno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savijenih greda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1198"/>
            <a:ext cx="5878830" cy="39585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1522" y="5921514"/>
            <a:ext cx="5643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7.23 Skica uz analizu normalnih napona u horizontalnim presecima poprečno savijenih greda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904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63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733013"/>
              </p:ext>
            </p:extLst>
          </p:nvPr>
        </p:nvGraphicFramePr>
        <p:xfrm>
          <a:off x="533400" y="609600"/>
          <a:ext cx="6858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06" name="Equation" r:id="rId3" imgW="3429000" imgH="495000" progId="Equation.DSMT4">
                  <p:embed/>
                </p:oleObj>
              </mc:Choice>
              <mc:Fallback>
                <p:oleObj name="Equation" r:id="rId3" imgW="3429000" imgH="495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09600"/>
                        <a:ext cx="6858000" cy="990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693842"/>
              </p:ext>
            </p:extLst>
          </p:nvPr>
        </p:nvGraphicFramePr>
        <p:xfrm>
          <a:off x="7467600" y="990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07" name="Equation" r:id="rId5" imgW="190417" imgH="152334" progId="Equation.DSMT4">
                  <p:embed/>
                </p:oleObj>
              </mc:Choice>
              <mc:Fallback>
                <p:oleObj name="Equation" r:id="rId5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990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5878830" cy="3958590"/>
          </a:xfrm>
          <a:prstGeom prst="rect">
            <a:avLst/>
          </a:prstGeom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498124"/>
              </p:ext>
            </p:extLst>
          </p:nvPr>
        </p:nvGraphicFramePr>
        <p:xfrm>
          <a:off x="5943600" y="2971800"/>
          <a:ext cx="2743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08" name="Equation" r:id="rId8" imgW="1371600" imgH="495300" progId="Equation.DSMT4">
                  <p:embed/>
                </p:oleObj>
              </mc:Choice>
              <mc:Fallback>
                <p:oleObj name="Equation" r:id="rId8" imgW="1371600" imgH="495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971800"/>
                        <a:ext cx="27432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16" idx="0"/>
            <a:endCxn id="8" idx="3"/>
          </p:cNvCxnSpPr>
          <p:nvPr/>
        </p:nvCxnSpPr>
        <p:spPr>
          <a:xfrm rot="5400000" flipH="1" flipV="1">
            <a:off x="6483350" y="1123950"/>
            <a:ext cx="1346200" cy="1384300"/>
          </a:xfrm>
          <a:prstGeom prst="bentConnector4">
            <a:avLst>
              <a:gd name="adj1" fmla="val 44340"/>
              <a:gd name="adj2" fmla="val 11651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99698"/>
              </p:ext>
            </p:extLst>
          </p:nvPr>
        </p:nvGraphicFramePr>
        <p:xfrm>
          <a:off x="6324600" y="2489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09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489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26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64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616426"/>
              </p:ext>
            </p:extLst>
          </p:nvPr>
        </p:nvGraphicFramePr>
        <p:xfrm>
          <a:off x="4668982" y="1676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16" name="Equation" r:id="rId3" imgW="190417" imgH="152334" progId="Equation.DSMT4">
                  <p:embed/>
                </p:oleObj>
              </mc:Choice>
              <mc:Fallback>
                <p:oleObj name="Equation" r:id="rId3" imgW="190417" imgH="15233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982" y="1676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084548"/>
              </p:ext>
            </p:extLst>
          </p:nvPr>
        </p:nvGraphicFramePr>
        <p:xfrm>
          <a:off x="990600" y="1524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17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179207"/>
              </p:ext>
            </p:extLst>
          </p:nvPr>
        </p:nvGraphicFramePr>
        <p:xfrm>
          <a:off x="609600" y="457200"/>
          <a:ext cx="2413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18" name="Equation" r:id="rId7" imgW="1206360" imgH="482400" progId="Equation.DSMT4">
                  <p:embed/>
                </p:oleObj>
              </mc:Choice>
              <mc:Fallback>
                <p:oleObj name="Equation" r:id="rId7" imgW="1206360" imgH="482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"/>
                        <a:ext cx="2413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7410"/>
            <a:ext cx="5878830" cy="3958590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389689"/>
              </p:ext>
            </p:extLst>
          </p:nvPr>
        </p:nvGraphicFramePr>
        <p:xfrm>
          <a:off x="3225800" y="558800"/>
          <a:ext cx="43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19" name="Equation" r:id="rId10" imgW="215640" imgH="393480" progId="Equation.DSMT4">
                  <p:embed/>
                </p:oleObj>
              </mc:Choice>
              <mc:Fallback>
                <p:oleObj name="Equation" r:id="rId10" imgW="21564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0" y="558800"/>
                        <a:ext cx="431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8" idx="2"/>
            <a:endCxn id="5" idx="1"/>
          </p:cNvCxnSpPr>
          <p:nvPr/>
        </p:nvCxnSpPr>
        <p:spPr>
          <a:xfrm rot="5400000" flipH="1" flipV="1">
            <a:off x="2848841" y="110259"/>
            <a:ext cx="101600" cy="3538682"/>
          </a:xfrm>
          <a:prstGeom prst="bentConnector4">
            <a:avLst>
              <a:gd name="adj1" fmla="val -225000"/>
              <a:gd name="adj2" fmla="val 5197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912767"/>
              </p:ext>
            </p:extLst>
          </p:nvPr>
        </p:nvGraphicFramePr>
        <p:xfrm>
          <a:off x="5105400" y="1397000"/>
          <a:ext cx="3581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0" name="Equation" r:id="rId12" imgW="1790700" imgH="482600" progId="Equation.DSMT4">
                  <p:embed/>
                </p:oleObj>
              </mc:Choice>
              <mc:Fallback>
                <p:oleObj name="Equation" r:id="rId12" imgW="1790700" imgH="482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397000"/>
                        <a:ext cx="35814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825639"/>
              </p:ext>
            </p:extLst>
          </p:nvPr>
        </p:nvGraphicFramePr>
        <p:xfrm>
          <a:off x="5105182" y="304800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1" name="Equation" r:id="rId14" imgW="609480" imgH="419040" progId="Equation.DSMT4">
                  <p:embed/>
                </p:oleObj>
              </mc:Choice>
              <mc:Fallback>
                <p:oleObj name="Equation" r:id="rId14" imgW="60948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182" y="304800"/>
                        <a:ext cx="1219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10800000" flipH="1" flipV="1">
            <a:off x="6436822" y="7010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8" name="Right Arrow 17"/>
          <p:cNvSpPr/>
          <p:nvPr/>
        </p:nvSpPr>
        <p:spPr>
          <a:xfrm rot="16200000" flipH="1" flipV="1">
            <a:off x="7008322" y="1043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9" name="Elbow Connector 18"/>
          <p:cNvCxnSpPr>
            <a:stCxn id="17" idx="3"/>
            <a:endCxn id="18" idx="1"/>
          </p:cNvCxnSpPr>
          <p:nvPr/>
        </p:nvCxnSpPr>
        <p:spPr>
          <a:xfrm>
            <a:off x="6802582" y="769620"/>
            <a:ext cx="388620" cy="16002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269702"/>
              </p:ext>
            </p:extLst>
          </p:nvPr>
        </p:nvGraphicFramePr>
        <p:xfrm>
          <a:off x="5410200" y="2971800"/>
          <a:ext cx="3275178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2" name="Equation" r:id="rId16" imgW="1637589" imgH="482391" progId="Equation.DSMT4">
                  <p:embed/>
                </p:oleObj>
              </mc:Choice>
              <mc:Fallback>
                <p:oleObj name="Equation" r:id="rId16" imgW="1637589" imgH="482391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971800"/>
                        <a:ext cx="3275178" cy="96478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090942"/>
              </p:ext>
            </p:extLst>
          </p:nvPr>
        </p:nvGraphicFramePr>
        <p:xfrm>
          <a:off x="6429895" y="2514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3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895" y="2514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704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65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135532"/>
              </p:ext>
            </p:extLst>
          </p:nvPr>
        </p:nvGraphicFramePr>
        <p:xfrm>
          <a:off x="838200" y="2057400"/>
          <a:ext cx="2743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7" name="Equation" r:id="rId3" imgW="1371600" imgH="495300" progId="Equation.DSMT4">
                  <p:embed/>
                </p:oleObj>
              </mc:Choice>
              <mc:Fallback>
                <p:oleObj name="Equation" r:id="rId3" imgW="1371600" imgH="495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57400"/>
                        <a:ext cx="27432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180000"/>
              </p:ext>
            </p:extLst>
          </p:nvPr>
        </p:nvGraphicFramePr>
        <p:xfrm>
          <a:off x="849745" y="3581400"/>
          <a:ext cx="3251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8" name="Equation" r:id="rId5" imgW="1625600" imgH="508000" progId="Equation.DSMT4">
                  <p:embed/>
                </p:oleObj>
              </mc:Choice>
              <mc:Fallback>
                <p:oleObj name="Equation" r:id="rId5" imgW="1625600" imgH="508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745" y="3581400"/>
                        <a:ext cx="3251200" cy="1016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940787"/>
              </p:ext>
            </p:extLst>
          </p:nvPr>
        </p:nvGraphicFramePr>
        <p:xfrm>
          <a:off x="1600200" y="533400"/>
          <a:ext cx="32750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9" name="Equation" r:id="rId7" imgW="1637589" imgH="482391" progId="Equation.DSMT4">
                  <p:embed/>
                </p:oleObj>
              </mc:Choice>
              <mc:Fallback>
                <p:oleObj name="Equation" r:id="rId7" imgW="1637589" imgH="482391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3400"/>
                        <a:ext cx="3275013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166589"/>
              </p:ext>
            </p:extLst>
          </p:nvPr>
        </p:nvGraphicFramePr>
        <p:xfrm>
          <a:off x="1219200" y="3124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0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124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126160"/>
              </p:ext>
            </p:extLst>
          </p:nvPr>
        </p:nvGraphicFramePr>
        <p:xfrm>
          <a:off x="4648200" y="3708400"/>
          <a:ext cx="990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1" name="Equation" r:id="rId11" imgW="495000" imgH="393480" progId="Equation.DSMT4">
                  <p:embed/>
                </p:oleObj>
              </mc:Choice>
              <mc:Fallback>
                <p:oleObj name="Equation" r:id="rId11" imgW="49500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708400"/>
                        <a:ext cx="990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0800000" flipV="1">
            <a:off x="4191001" y="4064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517897"/>
              </p:ext>
            </p:extLst>
          </p:nvPr>
        </p:nvGraphicFramePr>
        <p:xfrm>
          <a:off x="838200" y="5156200"/>
          <a:ext cx="889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2" name="Equation" r:id="rId13" imgW="444240" imgH="241200" progId="Equation.DSMT4">
                  <p:embed/>
                </p:oleObj>
              </mc:Choice>
              <mc:Fallback>
                <p:oleObj name="Equation" r:id="rId13" imgW="44424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156200"/>
                        <a:ext cx="8890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252364"/>
              </p:ext>
            </p:extLst>
          </p:nvPr>
        </p:nvGraphicFramePr>
        <p:xfrm>
          <a:off x="1219200" y="4699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3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699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5400000" flipV="1">
            <a:off x="2590800" y="1729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2411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868338"/>
              </p:ext>
            </p:extLst>
          </p:nvPr>
        </p:nvGraphicFramePr>
        <p:xfrm>
          <a:off x="849745" y="762000"/>
          <a:ext cx="3251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11" name="Equation" r:id="rId3" imgW="1625600" imgH="508000" progId="Equation.DSMT4">
                  <p:embed/>
                </p:oleObj>
              </mc:Choice>
              <mc:Fallback>
                <p:oleObj name="Equation" r:id="rId3" imgW="16256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745" y="762000"/>
                        <a:ext cx="3251200" cy="1016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891539"/>
              </p:ext>
            </p:extLst>
          </p:nvPr>
        </p:nvGraphicFramePr>
        <p:xfrm>
          <a:off x="4648200" y="1079500"/>
          <a:ext cx="711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12" name="Equation" r:id="rId5" imgW="355320" imgH="203040" progId="Equation.DSMT4">
                  <p:embed/>
                </p:oleObj>
              </mc:Choice>
              <mc:Fallback>
                <p:oleObj name="Equation" r:id="rId5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079500"/>
                        <a:ext cx="7112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 flipV="1">
            <a:off x="4191001" y="1244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235401"/>
              </p:ext>
            </p:extLst>
          </p:nvPr>
        </p:nvGraphicFramePr>
        <p:xfrm>
          <a:off x="812800" y="2336800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13" name="Equation" r:id="rId7" imgW="545760" imgH="393480" progId="Equation.DSMT4">
                  <p:embed/>
                </p:oleObj>
              </mc:Choice>
              <mc:Fallback>
                <p:oleObj name="Equation" r:id="rId7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2336800"/>
                        <a:ext cx="1092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64848"/>
              </p:ext>
            </p:extLst>
          </p:nvPr>
        </p:nvGraphicFramePr>
        <p:xfrm>
          <a:off x="1219200" y="187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14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87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264748"/>
              </p:ext>
            </p:extLst>
          </p:nvPr>
        </p:nvGraphicFramePr>
        <p:xfrm>
          <a:off x="3275445" y="3276600"/>
          <a:ext cx="3251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15" name="Equation" r:id="rId11" imgW="1625600" imgH="508000" progId="Equation.DSMT4">
                  <p:embed/>
                </p:oleObj>
              </mc:Choice>
              <mc:Fallback>
                <p:oleObj name="Equation" r:id="rId11" imgW="16256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445" y="3276600"/>
                        <a:ext cx="3251200" cy="1016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263213"/>
              </p:ext>
            </p:extLst>
          </p:nvPr>
        </p:nvGraphicFramePr>
        <p:xfrm>
          <a:off x="7086600" y="3403600"/>
          <a:ext cx="787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16" name="Equation" r:id="rId12" imgW="393480" imgH="393480" progId="Equation.DSMT4">
                  <p:embed/>
                </p:oleObj>
              </mc:Choice>
              <mc:Fallback>
                <p:oleObj name="Equation" r:id="rId12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403600"/>
                        <a:ext cx="787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 flipV="1">
            <a:off x="6616701" y="3759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787801"/>
              </p:ext>
            </p:extLst>
          </p:nvPr>
        </p:nvGraphicFramePr>
        <p:xfrm>
          <a:off x="3276600" y="4851400"/>
          <a:ext cx="93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17" name="Equation" r:id="rId14" imgW="469800" imgH="393480" progId="Equation.DSMT4">
                  <p:embed/>
                </p:oleObj>
              </mc:Choice>
              <mc:Fallback>
                <p:oleObj name="Equation" r:id="rId14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851400"/>
                        <a:ext cx="939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051330"/>
              </p:ext>
            </p:extLst>
          </p:nvPr>
        </p:nvGraphicFramePr>
        <p:xfrm>
          <a:off x="3644900" y="4394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18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900" y="4394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037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67</a:t>
            </a:fld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5878830" cy="3958590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402948"/>
              </p:ext>
            </p:extLst>
          </p:nvPr>
        </p:nvGraphicFramePr>
        <p:xfrm>
          <a:off x="7010400" y="3352800"/>
          <a:ext cx="1295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1" name="Equation" r:id="rId4" imgW="647640" imgH="393480" progId="Equation.DSMT4">
                  <p:embed/>
                </p:oleObj>
              </mc:Choice>
              <mc:Fallback>
                <p:oleObj name="Equation" r:id="rId4" imgW="64764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352800"/>
                        <a:ext cx="1295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896982"/>
              </p:ext>
            </p:extLst>
          </p:nvPr>
        </p:nvGraphicFramePr>
        <p:xfrm>
          <a:off x="5638800" y="1796069"/>
          <a:ext cx="2692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2" name="Equation" r:id="rId6" imgW="1346200" imgH="457200" progId="Equation.DSMT4">
                  <p:embed/>
                </p:oleObj>
              </mc:Choice>
              <mc:Fallback>
                <p:oleObj name="Equation" r:id="rId6" imgW="13462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796069"/>
                        <a:ext cx="26924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2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066682"/>
              </p:ext>
            </p:extLst>
          </p:nvPr>
        </p:nvGraphicFramePr>
        <p:xfrm>
          <a:off x="4277361" y="1905000"/>
          <a:ext cx="3606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43" name="Equation" r:id="rId3" imgW="1803400" imgH="482600" progId="Equation.DSMT4">
                  <p:embed/>
                </p:oleObj>
              </mc:Choice>
              <mc:Fallback>
                <p:oleObj name="Equation" r:id="rId3" imgW="18034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7361" y="1905000"/>
                        <a:ext cx="3606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660945"/>
              </p:ext>
            </p:extLst>
          </p:nvPr>
        </p:nvGraphicFramePr>
        <p:xfrm>
          <a:off x="6715761" y="838200"/>
          <a:ext cx="1193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44" name="Equation" r:id="rId5" imgW="596641" imgH="203112" progId="Equation.DSMT4">
                  <p:embed/>
                </p:oleObj>
              </mc:Choice>
              <mc:Fallback>
                <p:oleObj name="Equation" r:id="rId5" imgW="596641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761" y="838200"/>
                        <a:ext cx="11938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435723"/>
              </p:ext>
            </p:extLst>
          </p:nvPr>
        </p:nvGraphicFramePr>
        <p:xfrm>
          <a:off x="838200" y="2413000"/>
          <a:ext cx="2692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45" name="Equation" r:id="rId7" imgW="1346200" imgH="457200" progId="Equation.DSMT4">
                  <p:embed/>
                </p:oleObj>
              </mc:Choice>
              <mc:Fallback>
                <p:oleObj name="Equation" r:id="rId7" imgW="13462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13000"/>
                        <a:ext cx="26924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970797"/>
              </p:ext>
            </p:extLst>
          </p:nvPr>
        </p:nvGraphicFramePr>
        <p:xfrm>
          <a:off x="2235200" y="1422400"/>
          <a:ext cx="1295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46" name="Equation" r:id="rId9" imgW="647640" imgH="393480" progId="Equation.DSMT4">
                  <p:embed/>
                </p:oleObj>
              </mc:Choice>
              <mc:Fallback>
                <p:oleObj name="Equation" r:id="rId9" imgW="64764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1422400"/>
                        <a:ext cx="1295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6200000" flipH="1" flipV="1">
            <a:off x="7302501" y="1475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Right Bracket 8"/>
          <p:cNvSpPr/>
          <p:nvPr/>
        </p:nvSpPr>
        <p:spPr>
          <a:xfrm>
            <a:off x="3378200" y="1270000"/>
            <a:ext cx="365761" cy="2209800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512615"/>
              </p:ext>
            </p:extLst>
          </p:nvPr>
        </p:nvGraphicFramePr>
        <p:xfrm>
          <a:off x="3820161" y="22225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47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0161" y="22225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714968"/>
              </p:ext>
            </p:extLst>
          </p:nvPr>
        </p:nvGraphicFramePr>
        <p:xfrm>
          <a:off x="4267199" y="3479800"/>
          <a:ext cx="231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48" name="Equation" r:id="rId13" imgW="1155700" imgH="241300" progId="Equation.DSMT4">
                  <p:embed/>
                </p:oleObj>
              </mc:Choice>
              <mc:Fallback>
                <p:oleObj name="Equation" r:id="rId13" imgW="1155700" imgH="2413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199" y="3479800"/>
                        <a:ext cx="2311400" cy="482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791820"/>
              </p:ext>
            </p:extLst>
          </p:nvPr>
        </p:nvGraphicFramePr>
        <p:xfrm>
          <a:off x="5105400" y="2997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49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997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680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69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554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7.3.4. Racionalni oblici i stepen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iskorišćenja poprečnih preseka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greda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5" y="1981200"/>
            <a:ext cx="5005426" cy="36478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7405" y="5692914"/>
            <a:ext cx="50054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7.24 Oblasti iskorišćenja materijala kod pravougaonog poprečnog preseka greda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510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720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Osim osnovnih pretpostavki otpornosti materijala u </a:t>
            </a:r>
            <a:r>
              <a:rPr lang="sr-Latn-RS" sz="3200" b="1" dirty="0"/>
              <a:t>teoriju čistog savijanja </a:t>
            </a:r>
            <a:r>
              <a:rPr lang="sr-Latn-RS" sz="3200" dirty="0"/>
              <a:t>uvedene su i </a:t>
            </a:r>
            <a:r>
              <a:rPr lang="sr-Latn-RS" sz="3200" b="1" dirty="0"/>
              <a:t>pretpostavke </a:t>
            </a:r>
            <a:r>
              <a:rPr lang="sr-Latn-RS" sz="3200" b="1" dirty="0" smtClean="0"/>
              <a:t>o r</a:t>
            </a:r>
            <a:r>
              <a:rPr lang="sr-Latn-RS" sz="3000" b="1" dirty="0" smtClean="0"/>
              <a:t>avnim </a:t>
            </a:r>
            <a:r>
              <a:rPr lang="sr-Latn-RS" sz="3000" b="1" dirty="0"/>
              <a:t>poprečnim presecima</a:t>
            </a:r>
            <a:r>
              <a:rPr lang="sr-Latn-RS" sz="3000" dirty="0" smtClean="0"/>
              <a:t>, </a:t>
            </a:r>
            <a:r>
              <a:rPr lang="sr-Latn-RS" sz="3000" b="1" dirty="0" smtClean="0"/>
              <a:t>naponima</a:t>
            </a:r>
            <a:r>
              <a:rPr lang="sr-Latn-RS" sz="3000" dirty="0" smtClean="0"/>
              <a:t> i </a:t>
            </a:r>
            <a:r>
              <a:rPr lang="sr-Latn-RS" sz="3000" b="1" dirty="0" smtClean="0"/>
              <a:t>deformacija</a:t>
            </a:r>
            <a:r>
              <a:rPr lang="sr-Latn-RS" sz="3000" dirty="0" smtClean="0"/>
              <a:t>.</a:t>
            </a:r>
          </a:p>
          <a:p>
            <a:pPr marL="0" indent="0" algn="just">
              <a:buNone/>
            </a:pPr>
            <a:endParaRPr lang="sr-Latn-RS" sz="2000" dirty="0" smtClean="0"/>
          </a:p>
          <a:p>
            <a:pPr marL="274320" lvl="1" indent="0">
              <a:buNone/>
            </a:pPr>
            <a:r>
              <a:rPr lang="sr-Latn-RS" sz="3200" b="1" dirty="0" smtClean="0">
                <a:latin typeface="Arial Black" panose="020B0A04020102020204" pitchFamily="34" charset="0"/>
              </a:rPr>
              <a:t>Čisto savijanje: </a:t>
            </a:r>
            <a:r>
              <a:rPr lang="sr-Latn-RS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Pretpostavka o ravnim poprečnim presecima?</a:t>
            </a:r>
            <a:endParaRPr lang="en-US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7.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2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 Naponi i deformacije pri čistom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savijanju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87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69" y="1181128"/>
            <a:ext cx="5736031" cy="34405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4778514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7.25 Poprečni presek grede od dva tanka pravougaona pojasa, sa prikazanom raspodelom normalnih napona po visini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473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71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736031" cy="344058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201759"/>
              </p:ext>
            </p:extLst>
          </p:nvPr>
        </p:nvGraphicFramePr>
        <p:xfrm>
          <a:off x="471488" y="4267200"/>
          <a:ext cx="5181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02" name="Equation" r:id="rId4" imgW="2590560" imgH="533160" progId="Equation.DSMT4">
                  <p:embed/>
                </p:oleObj>
              </mc:Choice>
              <mc:Fallback>
                <p:oleObj name="Equation" r:id="rId4" imgW="2590560" imgH="533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4267200"/>
                        <a:ext cx="5181600" cy="106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520625"/>
              </p:ext>
            </p:extLst>
          </p:nvPr>
        </p:nvGraphicFramePr>
        <p:xfrm>
          <a:off x="6248400" y="4394640"/>
          <a:ext cx="88848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03" name="Equation" r:id="rId6" imgW="444240" imgH="393480" progId="Equation.DSMT4">
                  <p:embed/>
                </p:oleObj>
              </mc:Choice>
              <mc:Fallback>
                <p:oleObj name="Equation" r:id="rId6" imgW="44424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394640"/>
                        <a:ext cx="88848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165995"/>
              </p:ext>
            </p:extLst>
          </p:nvPr>
        </p:nvGraphicFramePr>
        <p:xfrm>
          <a:off x="6158595" y="5626271"/>
          <a:ext cx="1751840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04" name="Equation" r:id="rId8" imgW="875920" imgH="393529" progId="Equation.DSMT4">
                  <p:embed/>
                </p:oleObj>
              </mc:Choice>
              <mc:Fallback>
                <p:oleObj name="Equation" r:id="rId8" imgW="875920" imgH="393529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8595" y="5626271"/>
                        <a:ext cx="1751840" cy="78705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291684"/>
              </p:ext>
            </p:extLst>
          </p:nvPr>
        </p:nvGraphicFramePr>
        <p:xfrm>
          <a:off x="5715000" y="5867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05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867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040271"/>
              </p:ext>
            </p:extLst>
          </p:nvPr>
        </p:nvGraphicFramePr>
        <p:xfrm>
          <a:off x="1587500" y="586740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06" name="Equation" r:id="rId12" imgW="241200" imgH="177480" progId="Equation.DSMT4">
                  <p:embed/>
                </p:oleObj>
              </mc:Choice>
              <mc:Fallback>
                <p:oleObj name="Equation" r:id="rId12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5867400"/>
                        <a:ext cx="482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H="1">
            <a:off x="1828800" y="4075546"/>
            <a:ext cx="914400" cy="17918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186360"/>
              </p:ext>
            </p:extLst>
          </p:nvPr>
        </p:nvGraphicFramePr>
        <p:xfrm>
          <a:off x="3124200" y="601980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07" name="Equation" r:id="rId14" imgW="241200" imgH="177480" progId="Equation.DSMT4">
                  <p:embed/>
                </p:oleObj>
              </mc:Choice>
              <mc:Fallback>
                <p:oleObj name="Equation" r:id="rId14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6019800"/>
                        <a:ext cx="482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flipH="1">
            <a:off x="3365500" y="4227946"/>
            <a:ext cx="914400" cy="17918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280035"/>
              </p:ext>
            </p:extLst>
          </p:nvPr>
        </p:nvGraphicFramePr>
        <p:xfrm>
          <a:off x="3797300" y="5982854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08" name="Equation" r:id="rId15" imgW="241200" imgH="177480" progId="Equation.DSMT4">
                  <p:embed/>
                </p:oleObj>
              </mc:Choice>
              <mc:Fallback>
                <p:oleObj name="Equation" r:id="rId15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300" y="5982854"/>
                        <a:ext cx="482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H="1">
            <a:off x="4038600" y="4191000"/>
            <a:ext cx="914400" cy="17918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Arrow 32"/>
          <p:cNvSpPr/>
          <p:nvPr/>
        </p:nvSpPr>
        <p:spPr>
          <a:xfrm flipH="1" flipV="1">
            <a:off x="5806440" y="4720013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482569"/>
              </p:ext>
            </p:extLst>
          </p:nvPr>
        </p:nvGraphicFramePr>
        <p:xfrm>
          <a:off x="4813300" y="5461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09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0" y="5461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Elbow Connector 35"/>
          <p:cNvCxnSpPr>
            <a:stCxn id="34" idx="2"/>
            <a:endCxn id="16" idx="1"/>
          </p:cNvCxnSpPr>
          <p:nvPr/>
        </p:nvCxnSpPr>
        <p:spPr>
          <a:xfrm rot="16200000" flipH="1">
            <a:off x="5257800" y="5562600"/>
            <a:ext cx="152400" cy="7620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15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72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634346"/>
              </p:ext>
            </p:extLst>
          </p:nvPr>
        </p:nvGraphicFramePr>
        <p:xfrm>
          <a:off x="609600" y="533400"/>
          <a:ext cx="1930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3" name="Equation" r:id="rId3" imgW="965200" imgH="431800" progId="Equation.DSMT4">
                  <p:embed/>
                </p:oleObj>
              </mc:Choice>
              <mc:Fallback>
                <p:oleObj name="Equation" r:id="rId3" imgW="9652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3400"/>
                        <a:ext cx="19304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57400"/>
            <a:ext cx="6455664" cy="33162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5449669"/>
            <a:ext cx="744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7.26 </a:t>
            </a:r>
            <a:r>
              <a:rPr lang="sr-Latn-RS" i="1" dirty="0" err="1"/>
              <a:t>Dvopojasni</a:t>
            </a:r>
            <a:r>
              <a:rPr lang="sr-Latn-RS" i="1" dirty="0"/>
              <a:t> idealni poprečni presek (a), standardni I-profilisani poprečni presek (b) i standardni U-profilisani poprečni presek (c)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25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73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7.3.5. Proračun čvrstoće i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dimenzionisanje greda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800" y="16764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 smtClean="0">
                <a:latin typeface="Arial Black" pitchFamily="34" charset="0"/>
              </a:rPr>
              <a:t>Proračun čvrstoće?</a:t>
            </a:r>
            <a:endParaRPr lang="en-US" sz="2800" b="1" dirty="0"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2463775"/>
            <a:ext cx="35052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Uslov čvrstoće 1: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640837"/>
              </p:ext>
            </p:extLst>
          </p:nvPr>
        </p:nvGraphicFramePr>
        <p:xfrm>
          <a:off x="3581400" y="2725385"/>
          <a:ext cx="3173622" cy="1091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7" name="Equation" r:id="rId3" imgW="1586811" imgH="545863" progId="Equation.DSMT4">
                  <p:embed/>
                </p:oleObj>
              </mc:Choice>
              <mc:Fallback>
                <p:oleObj name="Equation" r:id="rId3" imgW="1586811" imgH="54586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725385"/>
                        <a:ext cx="3173622" cy="109172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762000" y="4048780"/>
            <a:ext cx="35052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Uslov čvrstoće 2: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836097"/>
              </p:ext>
            </p:extLst>
          </p:nvPr>
        </p:nvGraphicFramePr>
        <p:xfrm>
          <a:off x="3569234" y="4310390"/>
          <a:ext cx="2462732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8" name="Equation" r:id="rId5" imgW="1231366" imgH="482391" progId="Equation.DSMT4">
                  <p:embed/>
                </p:oleObj>
              </mc:Choice>
              <mc:Fallback>
                <p:oleObj name="Equation" r:id="rId5" imgW="1231366" imgH="48239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9234" y="4310390"/>
                        <a:ext cx="2462732" cy="96478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561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74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489080"/>
              </p:ext>
            </p:extLst>
          </p:nvPr>
        </p:nvGraphicFramePr>
        <p:xfrm>
          <a:off x="2541587" y="2743200"/>
          <a:ext cx="35544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4" name="Equation" r:id="rId3" imgW="1777229" imgH="482391" progId="Equation.DSMT4">
                  <p:embed/>
                </p:oleObj>
              </mc:Choice>
              <mc:Fallback>
                <p:oleObj name="Equation" r:id="rId3" imgW="1777229" imgH="482391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7" y="2743200"/>
                        <a:ext cx="3554413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865187" y="533400"/>
            <a:ext cx="4267200" cy="1384995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Uslov čvrstoće 3 (različita otpornost na zatezanje i pritisak):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894365"/>
              </p:ext>
            </p:extLst>
          </p:nvPr>
        </p:nvGraphicFramePr>
        <p:xfrm>
          <a:off x="2541587" y="1600200"/>
          <a:ext cx="34528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5" name="Equation" r:id="rId5" imgW="1726451" imgH="482391" progId="Equation.DSMT4">
                  <p:embed/>
                </p:oleObj>
              </mc:Choice>
              <mc:Fallback>
                <p:oleObj name="Equation" r:id="rId5" imgW="1726451" imgH="482391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7" y="1600200"/>
                        <a:ext cx="3452813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142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75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381000" y="4572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 smtClean="0">
                <a:latin typeface="Arial Black" pitchFamily="34" charset="0"/>
              </a:rPr>
              <a:t>Dimenzionisanje?</a:t>
            </a:r>
            <a:endParaRPr lang="en-US" sz="2800" b="1" dirty="0">
              <a:latin typeface="Arial Black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677577"/>
              </p:ext>
            </p:extLst>
          </p:nvPr>
        </p:nvGraphicFramePr>
        <p:xfrm>
          <a:off x="533400" y="1219199"/>
          <a:ext cx="1651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0" name="Equation" r:id="rId3" imgW="825500" imgH="482600" progId="Equation.DSMT4">
                  <p:embed/>
                </p:oleObj>
              </mc:Choice>
              <mc:Fallback>
                <p:oleObj name="Equation" r:id="rId3" imgW="8255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199"/>
                        <a:ext cx="16510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410647"/>
              </p:ext>
            </p:extLst>
          </p:nvPr>
        </p:nvGraphicFramePr>
        <p:xfrm>
          <a:off x="533399" y="2666999"/>
          <a:ext cx="2335786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1" name="Equation" r:id="rId5" imgW="1167893" imgH="482391" progId="Equation.DSMT4">
                  <p:embed/>
                </p:oleObj>
              </mc:Choice>
              <mc:Fallback>
                <p:oleObj name="Equation" r:id="rId5" imgW="1167893" imgH="48239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9" y="2666999"/>
                        <a:ext cx="2335786" cy="96478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319954"/>
              </p:ext>
            </p:extLst>
          </p:nvPr>
        </p:nvGraphicFramePr>
        <p:xfrm>
          <a:off x="533399" y="3886199"/>
          <a:ext cx="2335786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2" name="Equation" r:id="rId7" imgW="1167893" imgH="482391" progId="Equation.DSMT4">
                  <p:embed/>
                </p:oleObj>
              </mc:Choice>
              <mc:Fallback>
                <p:oleObj name="Equation" r:id="rId7" imgW="1167893" imgH="48239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9" y="3886199"/>
                        <a:ext cx="2335786" cy="96478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Bracket 9"/>
          <p:cNvSpPr/>
          <p:nvPr/>
        </p:nvSpPr>
        <p:spPr>
          <a:xfrm>
            <a:off x="2667000" y="2514600"/>
            <a:ext cx="365761" cy="2438400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24200" y="3429000"/>
            <a:ext cx="2286000" cy="954107"/>
          </a:xfrm>
          <a:prstGeom prst="rect">
            <a:avLst/>
          </a:prstGeom>
          <a:noFill/>
          <a:ln>
            <a:solidFill>
              <a:srgbClr val="422E2E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Usvaja se veća vrednost.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204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57197"/>
            <a:ext cx="6569964" cy="49011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5410200"/>
            <a:ext cx="723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7.4 Dvodimenzionalna projekcija gumenog pravolinijskog elementa oslobođenog od opterećenja (a) i izloženog čistom savijanju (b)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624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533400" y="4572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 smtClean="0">
                <a:latin typeface="Arial Black" pitchFamily="34" charset="0"/>
              </a:rPr>
              <a:t>Čisto savijanje: </a:t>
            </a:r>
            <a:r>
              <a:rPr lang="sr-Latn-RS" sz="2800" dirty="0" smtClean="0">
                <a:solidFill>
                  <a:srgbClr val="C00000"/>
                </a:solidFill>
                <a:latin typeface="Arial Black" pitchFamily="34" charset="0"/>
              </a:rPr>
              <a:t>Pretpostavka o naponima?</a:t>
            </a:r>
            <a:endParaRPr lang="en-US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964360"/>
              </p:ext>
            </p:extLst>
          </p:nvPr>
        </p:nvGraphicFramePr>
        <p:xfrm>
          <a:off x="660400" y="1626513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" name="Equation" r:id="rId3" imgW="431640" imgH="228600" progId="Equation.DSMT4">
                  <p:embed/>
                </p:oleObj>
              </mc:Choice>
              <mc:Fallback>
                <p:oleObj name="Equation" r:id="rId3" imgW="43164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626513"/>
                        <a:ext cx="8636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" y="2322493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>
                <a:latin typeface="Arial Black" pitchFamily="34" charset="0"/>
              </a:rPr>
              <a:t>Čisto savijanje: </a:t>
            </a:r>
            <a:r>
              <a:rPr lang="sr-Latn-RS" sz="2800" b="1" dirty="0">
                <a:solidFill>
                  <a:srgbClr val="C00000"/>
                </a:solidFill>
                <a:latin typeface="Arial Black" pitchFamily="34" charset="0"/>
              </a:rPr>
              <a:t>Pretpostavka </a:t>
            </a:r>
            <a:r>
              <a:rPr lang="sr-Latn-RS" sz="2800" b="1" dirty="0" smtClean="0">
                <a:solidFill>
                  <a:srgbClr val="C00000"/>
                </a:solidFill>
                <a:latin typeface="Arial Black" pitchFamily="34" charset="0"/>
              </a:rPr>
              <a:t>o deformacijama?</a:t>
            </a:r>
            <a:endParaRPr lang="en-US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706397"/>
              </p:ext>
            </p:extLst>
          </p:nvPr>
        </p:nvGraphicFramePr>
        <p:xfrm>
          <a:off x="609600" y="3429000"/>
          <a:ext cx="812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" name="Equation" r:id="rId5" imgW="406080" imgH="228600" progId="Equation.DSMT4">
                  <p:embed/>
                </p:oleObj>
              </mc:Choice>
              <mc:Fallback>
                <p:oleObj name="Equation" r:id="rId5" imgW="4060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429000"/>
                        <a:ext cx="8128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4497624"/>
            <a:ext cx="25908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Hukov zakon: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39745"/>
              </p:ext>
            </p:extLst>
          </p:nvPr>
        </p:nvGraphicFramePr>
        <p:xfrm>
          <a:off x="2895600" y="4724598"/>
          <a:ext cx="1167894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" name="Equation" r:id="rId7" imgW="583947" imgH="228501" progId="Equation.DSMT4">
                  <p:embed/>
                </p:oleObj>
              </mc:Choice>
              <mc:Fallback>
                <p:oleObj name="Equation" r:id="rId7" imgW="583947" imgH="22850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724598"/>
                        <a:ext cx="1167894" cy="45700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130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5554</TotalTime>
  <Words>956</Words>
  <Application>Microsoft Office PowerPoint</Application>
  <PresentationFormat>On-screen Show (4:3)</PresentationFormat>
  <Paragraphs>156</Paragraphs>
  <Slides>75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3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OTPORNOST MATERIJALA</vt:lpstr>
      <vt:lpstr>7. RAVNO SAVIJANJE</vt:lpstr>
      <vt:lpstr>PowerPoint Presentation</vt:lpstr>
      <vt:lpstr>PowerPoint Presentation</vt:lpstr>
      <vt:lpstr>PowerPoint Presentation</vt:lpstr>
      <vt:lpstr>PowerPoint Presentation</vt:lpstr>
      <vt:lpstr>7.2. Naponi i deformacije pri čistom        savijanju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7.3. Normalni naponi i naponi        smicanja kod poprečno        savijene grede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Strain Posavljak</cp:lastModifiedBy>
  <cp:revision>703</cp:revision>
  <dcterms:created xsi:type="dcterms:W3CDTF">2015-02-23T09:28:50Z</dcterms:created>
  <dcterms:modified xsi:type="dcterms:W3CDTF">2020-04-07T09:01:47Z</dcterms:modified>
</cp:coreProperties>
</file>